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6" r:id="rId10"/>
    <p:sldId id="267" r:id="rId11"/>
    <p:sldId id="268" r:id="rId12"/>
    <p:sldId id="270" r:id="rId13"/>
    <p:sldId id="271" r:id="rId14"/>
    <p:sldId id="272" r:id="rId15"/>
    <p:sldId id="273" r:id="rId16"/>
    <p:sldId id="274" r:id="rId17"/>
    <p:sldId id="275" r:id="rId18"/>
    <p:sldId id="276" r:id="rId19"/>
    <p:sldId id="278" r:id="rId20"/>
    <p:sldId id="279" r:id="rId21"/>
    <p:sldId id="280" r:id="rId22"/>
    <p:sldId id="281" r:id="rId23"/>
    <p:sldId id="282"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264" r:id="rId42"/>
    <p:sldId id="265" r:id="rId43"/>
    <p:sldId id="277" r:id="rId4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49" autoAdjust="0"/>
  </p:normalViewPr>
  <p:slideViewPr>
    <p:cSldViewPr snapToGrid="0">
      <p:cViewPr varScale="1">
        <p:scale>
          <a:sx n="58" d="100"/>
          <a:sy n="58" d="100"/>
        </p:scale>
        <p:origin x="36" y="7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752D2-488A-4B6D-A34D-924727F8A363}" type="datetimeFigureOut">
              <a:rPr lang="de-DE" smtClean="0"/>
              <a:t>29.11.2021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9ACF6-9A19-4078-B9F2-4E3299C6E949}" type="slidenum">
              <a:rPr lang="de-DE" smtClean="0"/>
              <a:t>‹Nr.›</a:t>
            </a:fld>
            <a:endParaRPr lang="de-DE"/>
          </a:p>
        </p:txBody>
      </p:sp>
    </p:spTree>
    <p:extLst>
      <p:ext uri="{BB962C8B-B14F-4D97-AF65-F5344CB8AC3E}">
        <p14:creationId xmlns:p14="http://schemas.microsoft.com/office/powerpoint/2010/main" val="4529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Zahlen in den eckigen Klammern sind die Quellenangaben, welche am Ende der Präsentation dem Literaturverzeichnis zu entnehmen sind.</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2</a:t>
            </a:fld>
            <a:endParaRPr lang="de-DE"/>
          </a:p>
        </p:txBody>
      </p:sp>
    </p:spTree>
    <p:extLst>
      <p:ext uri="{BB962C8B-B14F-4D97-AF65-F5344CB8AC3E}">
        <p14:creationId xmlns:p14="http://schemas.microsoft.com/office/powerpoint/2010/main" val="895820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Grundlagen bzw.</a:t>
            </a:r>
            <a:r>
              <a:rPr lang="de-DE" baseline="0" dirty="0"/>
              <a:t> Theorie</a:t>
            </a:r>
            <a:endParaRPr lang="de-DE" dirty="0"/>
          </a:p>
          <a:p>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23</a:t>
            </a:fld>
            <a:endParaRPr lang="de-DE"/>
          </a:p>
        </p:txBody>
      </p:sp>
    </p:spTree>
    <p:extLst>
      <p:ext uri="{BB962C8B-B14F-4D97-AF65-F5344CB8AC3E}">
        <p14:creationId xmlns:p14="http://schemas.microsoft.com/office/powerpoint/2010/main" val="64244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Hierbei handelt</a:t>
            </a:r>
            <a:r>
              <a:rPr lang="de-DE" baseline="0" dirty="0"/>
              <a:t> es sich jeweils um die Einstellungen, mit welchen die Ergebnisse erreicht wurden. </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24</a:t>
            </a:fld>
            <a:endParaRPr lang="de-DE"/>
          </a:p>
        </p:txBody>
      </p:sp>
    </p:spTree>
    <p:extLst>
      <p:ext uri="{BB962C8B-B14F-4D97-AF65-F5344CB8AC3E}">
        <p14:creationId xmlns:p14="http://schemas.microsoft.com/office/powerpoint/2010/main" val="40570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Ergebnisse in tabellarischer</a:t>
            </a:r>
            <a:r>
              <a:rPr lang="de-DE" baseline="0" dirty="0"/>
              <a:t> Darstellung</a:t>
            </a:r>
            <a:endParaRPr lang="de-DE" dirty="0"/>
          </a:p>
          <a:p>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25</a:t>
            </a:fld>
            <a:endParaRPr lang="de-DE"/>
          </a:p>
        </p:txBody>
      </p:sp>
    </p:spTree>
    <p:extLst>
      <p:ext uri="{BB962C8B-B14F-4D97-AF65-F5344CB8AC3E}">
        <p14:creationId xmlns:p14="http://schemas.microsoft.com/office/powerpoint/2010/main" val="3847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Grundlagen bzw.</a:t>
            </a:r>
            <a:r>
              <a:rPr lang="de-DE" baseline="0" dirty="0"/>
              <a:t> Theorie</a:t>
            </a:r>
            <a:endParaRPr lang="de-DE" dirty="0"/>
          </a:p>
          <a:p>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26</a:t>
            </a:fld>
            <a:endParaRPr lang="de-DE"/>
          </a:p>
        </p:txBody>
      </p:sp>
    </p:spTree>
    <p:extLst>
      <p:ext uri="{BB962C8B-B14F-4D97-AF65-F5344CB8AC3E}">
        <p14:creationId xmlns:p14="http://schemas.microsoft.com/office/powerpoint/2010/main" val="365389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beinhaltet ebenso</a:t>
            </a:r>
            <a:r>
              <a:rPr lang="de-DE" baseline="0" dirty="0"/>
              <a:t> einen Code-Ausschnitt, umso zu zeigen wie dieser Fehler implementiert wurde. In diesem Fall mit CSS. Der Inhalt flackert 5 Mal in einer Sekunde unendlich lang und überschreitet somit den ersten Grenzwert.</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27</a:t>
            </a:fld>
            <a:endParaRPr lang="de-DE"/>
          </a:p>
        </p:txBody>
      </p:sp>
    </p:spTree>
    <p:extLst>
      <p:ext uri="{BB962C8B-B14F-4D97-AF65-F5344CB8AC3E}">
        <p14:creationId xmlns:p14="http://schemas.microsoft.com/office/powerpoint/2010/main" val="351830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dem PEAT-Tool</a:t>
            </a:r>
            <a:r>
              <a:rPr lang="de-DE" baseline="0" dirty="0"/>
              <a:t> wurde überprüft, ob der Inhalt auch groß genug ist und somit den zweiten Grenzwert nicht erfüllt. Die Folie zeigt eine Abbildung der Untersuchung des Tools, welche zeigt, dass dies auch der Fall ist. Folglich ist der Implementierte Fehler eine Gefahr für Menschen und sollte automatisch von den Tools gestoppt werden</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28</a:t>
            </a:fld>
            <a:endParaRPr lang="de-DE"/>
          </a:p>
        </p:txBody>
      </p:sp>
    </p:spTree>
    <p:extLst>
      <p:ext uri="{BB962C8B-B14F-4D97-AF65-F5344CB8AC3E}">
        <p14:creationId xmlns:p14="http://schemas.microsoft.com/office/powerpoint/2010/main" val="366722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Ergebnisse in tabellarischer</a:t>
            </a:r>
            <a:r>
              <a:rPr lang="de-DE" baseline="0" dirty="0"/>
              <a:t> Darstellung</a:t>
            </a:r>
            <a:endParaRPr lang="de-DE" dirty="0"/>
          </a:p>
          <a:p>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29</a:t>
            </a:fld>
            <a:endParaRPr lang="de-DE"/>
          </a:p>
        </p:txBody>
      </p:sp>
    </p:spTree>
    <p:extLst>
      <p:ext uri="{BB962C8B-B14F-4D97-AF65-F5344CB8AC3E}">
        <p14:creationId xmlns:p14="http://schemas.microsoft.com/office/powerpoint/2010/main" val="3265611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Ergebnisse in tabellarischer</a:t>
            </a:r>
            <a:r>
              <a:rPr lang="de-DE" baseline="0" dirty="0"/>
              <a:t> Darstellung</a:t>
            </a:r>
            <a:endParaRPr lang="de-DE" dirty="0"/>
          </a:p>
          <a:p>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30</a:t>
            </a:fld>
            <a:endParaRPr lang="de-DE"/>
          </a:p>
        </p:txBody>
      </p:sp>
    </p:spTree>
    <p:extLst>
      <p:ext uri="{BB962C8B-B14F-4D97-AF65-F5344CB8AC3E}">
        <p14:creationId xmlns:p14="http://schemas.microsoft.com/office/powerpoint/2010/main" val="175838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Ergebnisse in tabellarischer</a:t>
            </a:r>
            <a:r>
              <a:rPr lang="de-DE" baseline="0" dirty="0"/>
              <a:t> Darstellung</a:t>
            </a:r>
            <a:endParaRPr lang="de-DE" dirty="0"/>
          </a:p>
          <a:p>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31</a:t>
            </a:fld>
            <a:endParaRPr lang="de-DE"/>
          </a:p>
        </p:txBody>
      </p:sp>
    </p:spTree>
    <p:extLst>
      <p:ext uri="{BB962C8B-B14F-4D97-AF65-F5344CB8AC3E}">
        <p14:creationId xmlns:p14="http://schemas.microsoft.com/office/powerpoint/2010/main" val="599071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Ergebnisse in tabellarischer</a:t>
            </a:r>
            <a:r>
              <a:rPr lang="de-DE" baseline="0" dirty="0"/>
              <a:t> Darstellung</a:t>
            </a:r>
            <a:endParaRPr lang="de-DE" dirty="0"/>
          </a:p>
          <a:p>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32</a:t>
            </a:fld>
            <a:endParaRPr lang="de-DE"/>
          </a:p>
        </p:txBody>
      </p:sp>
    </p:spTree>
    <p:extLst>
      <p:ext uri="{BB962C8B-B14F-4D97-AF65-F5344CB8AC3E}">
        <p14:creationId xmlns:p14="http://schemas.microsoft.com/office/powerpoint/2010/main" val="322297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Seite zeigt einen Ausschnitt der </a:t>
            </a:r>
            <a:r>
              <a:rPr lang="de-DE" dirty="0" err="1"/>
              <a:t>accessiBe</a:t>
            </a:r>
            <a:r>
              <a:rPr lang="de-DE" dirty="0"/>
              <a:t> Homepage, in welchem versprochen wird, dass mit diesem Tool automatisch ADA und WCAG Konformität erreicht wird</a:t>
            </a:r>
          </a:p>
          <a:p>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4</a:t>
            </a:fld>
            <a:endParaRPr lang="de-DE"/>
          </a:p>
        </p:txBody>
      </p:sp>
    </p:spTree>
    <p:extLst>
      <p:ext uri="{BB962C8B-B14F-4D97-AF65-F5344CB8AC3E}">
        <p14:creationId xmlns:p14="http://schemas.microsoft.com/office/powerpoint/2010/main" val="483046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beinhaltet einen</a:t>
            </a:r>
            <a:r>
              <a:rPr lang="de-DE" baseline="0" dirty="0"/>
              <a:t> Ausschnitt des „</a:t>
            </a:r>
            <a:r>
              <a:rPr lang="de-DE" baseline="0" dirty="0" err="1"/>
              <a:t>Document</a:t>
            </a:r>
            <a:r>
              <a:rPr lang="de-DE" baseline="0" dirty="0"/>
              <a:t> </a:t>
            </a:r>
            <a:r>
              <a:rPr lang="de-DE" baseline="0" dirty="0" err="1"/>
              <a:t>accessibility</a:t>
            </a:r>
            <a:r>
              <a:rPr lang="de-DE" baseline="0" dirty="0"/>
              <a:t> </a:t>
            </a:r>
            <a:r>
              <a:rPr lang="de-DE" baseline="0" dirty="0" err="1"/>
              <a:t>guides</a:t>
            </a:r>
            <a:r>
              <a:rPr lang="de-DE" baseline="0" dirty="0"/>
              <a:t>“ von </a:t>
            </a:r>
            <a:r>
              <a:rPr lang="de-DE" baseline="0" dirty="0" err="1"/>
              <a:t>EqualWeb</a:t>
            </a:r>
            <a:r>
              <a:rPr lang="de-DE" baseline="0" dirty="0"/>
              <a:t> in welchem behauptet wird, dass dekorative Bilder einen Alternativtext benötigen. Nach WCAG ist dies falsch</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33</a:t>
            </a:fld>
            <a:endParaRPr lang="de-DE"/>
          </a:p>
        </p:txBody>
      </p:sp>
    </p:spTree>
    <p:extLst>
      <p:ext uri="{BB962C8B-B14F-4D97-AF65-F5344CB8AC3E}">
        <p14:creationId xmlns:p14="http://schemas.microsoft.com/office/powerpoint/2010/main" val="1476816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34</a:t>
            </a:fld>
            <a:endParaRPr lang="de-DE"/>
          </a:p>
        </p:txBody>
      </p:sp>
    </p:spTree>
    <p:extLst>
      <p:ext uri="{BB962C8B-B14F-4D97-AF65-F5344CB8AC3E}">
        <p14:creationId xmlns:p14="http://schemas.microsoft.com/office/powerpoint/2010/main" val="32708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Vorgehensweise von </a:t>
            </a:r>
            <a:r>
              <a:rPr lang="de-DE" dirty="0" err="1"/>
              <a:t>FACIL‘iti</a:t>
            </a:r>
            <a:r>
              <a:rPr lang="de-DE" dirty="0"/>
              <a:t>:</a:t>
            </a:r>
            <a:r>
              <a:rPr lang="de-DE" baseline="0" dirty="0"/>
              <a:t> Der Nutzer kann auf einer Website, welche </a:t>
            </a:r>
            <a:r>
              <a:rPr lang="de-DE" baseline="0" dirty="0" err="1"/>
              <a:t>FACIL‘iti</a:t>
            </a:r>
            <a:r>
              <a:rPr lang="de-DE" baseline="0" dirty="0"/>
              <a:t> installiert hat, auf das Logo des Overlay-Tools klicken und sich ein Profil mit Einstellungen für beispielsweise Parkinson erstellen. Anschließend wird dieses Profil für den Nutzer automatisch auf allen Websites, welche </a:t>
            </a:r>
            <a:r>
              <a:rPr lang="de-DE" baseline="0" dirty="0" err="1"/>
              <a:t>FACIL‘iti</a:t>
            </a:r>
            <a:r>
              <a:rPr lang="de-DE" baseline="0" dirty="0"/>
              <a:t> installiert haben, aktiviert, sobald der Nutzer die Seite besucht</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13</a:t>
            </a:fld>
            <a:endParaRPr lang="de-DE"/>
          </a:p>
        </p:txBody>
      </p:sp>
    </p:spTree>
    <p:extLst>
      <p:ext uri="{BB962C8B-B14F-4D97-AF65-F5344CB8AC3E}">
        <p14:creationId xmlns:p14="http://schemas.microsoft.com/office/powerpoint/2010/main" val="2184643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Vorgehensweise Purple-Lens:</a:t>
            </a:r>
            <a:r>
              <a:rPr lang="de-DE" baseline="0" dirty="0"/>
              <a:t> Do </a:t>
            </a:r>
            <a:r>
              <a:rPr lang="de-DE" baseline="0" dirty="0" err="1"/>
              <a:t>it</a:t>
            </a:r>
            <a:r>
              <a:rPr lang="de-DE" baseline="0" dirty="0"/>
              <a:t> </a:t>
            </a:r>
            <a:r>
              <a:rPr lang="de-DE" baseline="0" dirty="0" err="1"/>
              <a:t>yourself</a:t>
            </a:r>
            <a:r>
              <a:rPr lang="de-DE" baseline="0" dirty="0"/>
              <a:t>: Ein Scanner scannt die Website nach Barrieren und Fehlern und listet diese dem Seiteninhaber. Dieser muss nun manuell und selbständig diese Fehler beheben, wird dabei aber von weiteren Tools und Funktionen unterstützt</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14</a:t>
            </a:fld>
            <a:endParaRPr lang="de-DE"/>
          </a:p>
        </p:txBody>
      </p:sp>
    </p:spTree>
    <p:extLst>
      <p:ext uri="{BB962C8B-B14F-4D97-AF65-F5344CB8AC3E}">
        <p14:creationId xmlns:p14="http://schemas.microsoft.com/office/powerpoint/2010/main" val="144927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drei</a:t>
            </a:r>
            <a:r>
              <a:rPr lang="de-DE" baseline="0" dirty="0"/>
              <a:t> Overlay-Tool-Anbieter, welche für die genaue Untersuchung im Rahmen dieser Arbeit ausgewählt wurden: </a:t>
            </a:r>
            <a:r>
              <a:rPr lang="de-DE" baseline="0" dirty="0" err="1"/>
              <a:t>accessiBe</a:t>
            </a:r>
            <a:r>
              <a:rPr lang="de-DE" baseline="0" dirty="0"/>
              <a:t>, </a:t>
            </a:r>
            <a:r>
              <a:rPr lang="de-DE" baseline="0" dirty="0" err="1"/>
              <a:t>EqualWeb</a:t>
            </a:r>
            <a:r>
              <a:rPr lang="de-DE" baseline="0" dirty="0"/>
              <a:t> und </a:t>
            </a:r>
            <a:r>
              <a:rPr lang="de-DE" baseline="0" dirty="0" err="1"/>
              <a:t>UserWay</a:t>
            </a:r>
            <a:r>
              <a:rPr lang="de-DE" baseline="0" dirty="0"/>
              <a:t>. Die Folie beinhaltet ebenso jeweils einen Ausschnitt der einzelnen Homepages der Tools. Alle drei Anbieter behaupten von sich die Nummer eins Barrierefreiheitslösung fürs Web zu sein</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15</a:t>
            </a:fld>
            <a:endParaRPr lang="de-DE"/>
          </a:p>
        </p:txBody>
      </p:sp>
    </p:spTree>
    <p:extLst>
      <p:ext uri="{BB962C8B-B14F-4D97-AF65-F5344CB8AC3E}">
        <p14:creationId xmlns:p14="http://schemas.microsoft.com/office/powerpoint/2010/main" val="67132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beinhaltet einen Abbildung</a:t>
            </a:r>
            <a:r>
              <a:rPr lang="de-DE" baseline="0" dirty="0"/>
              <a:t> der </a:t>
            </a:r>
            <a:r>
              <a:rPr lang="de-DE" baseline="0" dirty="0" err="1"/>
              <a:t>Unithekle</a:t>
            </a:r>
            <a:r>
              <a:rPr lang="de-DE" baseline="0" dirty="0"/>
              <a:t>-Website, welche als Testumgebung genutzt wurde bzw. eine Replikation davon. </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18</a:t>
            </a:fld>
            <a:endParaRPr lang="de-DE"/>
          </a:p>
        </p:txBody>
      </p:sp>
    </p:spTree>
    <p:extLst>
      <p:ext uri="{BB962C8B-B14F-4D97-AF65-F5344CB8AC3E}">
        <p14:creationId xmlns:p14="http://schemas.microsoft.com/office/powerpoint/2010/main" val="1604701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a:t>
            </a:r>
            <a:r>
              <a:rPr lang="de-DE" baseline="0" dirty="0"/>
              <a:t> Bewertung der drei Overlay-Tools wurden sieben Metriken definiert, welche zusätzlich in einer öffentlichen Umfrage nach einem Webinar durch Teilnehmer gewichtet wurden. Diese sind: Konformität (kumulativ) 15,78%, Konformität (holistisch) 19,22%, Showstopper 17,94%, Implementation 12,28%,  Feedback 10,05%, Konfigurierbarkeit der Toolbar 12,78% und Training 11,91%. Die Metriken werden in den folgenden Folien genauer erklärt.</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19</a:t>
            </a:fld>
            <a:endParaRPr lang="de-DE"/>
          </a:p>
        </p:txBody>
      </p:sp>
    </p:spTree>
    <p:extLst>
      <p:ext uri="{BB962C8B-B14F-4D97-AF65-F5344CB8AC3E}">
        <p14:creationId xmlns:p14="http://schemas.microsoft.com/office/powerpoint/2010/main" val="280873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Grundlagen bzw.</a:t>
            </a:r>
            <a:r>
              <a:rPr lang="de-DE" baseline="0" dirty="0"/>
              <a:t> Theorie</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21</a:t>
            </a:fld>
            <a:endParaRPr lang="de-DE"/>
          </a:p>
        </p:txBody>
      </p:sp>
    </p:spTree>
    <p:extLst>
      <p:ext uri="{BB962C8B-B14F-4D97-AF65-F5344CB8AC3E}">
        <p14:creationId xmlns:p14="http://schemas.microsoft.com/office/powerpoint/2010/main" val="1480781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Ergebnisse in tabellarischer</a:t>
            </a:r>
            <a:r>
              <a:rPr lang="de-DE" baseline="0" dirty="0"/>
              <a:t> Darstellung</a:t>
            </a:r>
            <a:endParaRPr lang="de-DE" dirty="0"/>
          </a:p>
        </p:txBody>
      </p:sp>
      <p:sp>
        <p:nvSpPr>
          <p:cNvPr id="4" name="Foliennummernplatzhalter 3"/>
          <p:cNvSpPr>
            <a:spLocks noGrp="1"/>
          </p:cNvSpPr>
          <p:nvPr>
            <p:ph type="sldNum" sz="quarter" idx="5"/>
          </p:nvPr>
        </p:nvSpPr>
        <p:spPr/>
        <p:txBody>
          <a:bodyPr/>
          <a:lstStyle/>
          <a:p>
            <a:fld id="{19D9ACF6-9A19-4078-B9F2-4E3299C6E949}" type="slidenum">
              <a:rPr lang="de-DE" smtClean="0"/>
              <a:t>22</a:t>
            </a:fld>
            <a:endParaRPr lang="de-DE"/>
          </a:p>
        </p:txBody>
      </p:sp>
    </p:spTree>
    <p:extLst>
      <p:ext uri="{BB962C8B-B14F-4D97-AF65-F5344CB8AC3E}">
        <p14:creationId xmlns:p14="http://schemas.microsoft.com/office/powerpoint/2010/main" val="266650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96EBD-1186-4687-B022-81BB037BFB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9E1C35B-9FDE-48C3-BA7C-6F6ED40B0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3941548-0878-4B8F-BE9F-D5A4A1CDC7DC}"/>
              </a:ext>
            </a:extLst>
          </p:cNvPr>
          <p:cNvSpPr>
            <a:spLocks noGrp="1"/>
          </p:cNvSpPr>
          <p:nvPr>
            <p:ph type="dt" sz="half" idx="10"/>
          </p:nvPr>
        </p:nvSpPr>
        <p:spPr/>
        <p:txBody>
          <a:bodyPr/>
          <a:lstStyle/>
          <a:p>
            <a:fld id="{1DD8FD08-4492-450A-BD30-48BF6A90A0D4}" type="datetimeFigureOut">
              <a:rPr lang="de-DE" smtClean="0"/>
              <a:t>29.11.2021</a:t>
            </a:fld>
            <a:endParaRPr lang="de-DE"/>
          </a:p>
        </p:txBody>
      </p:sp>
      <p:sp>
        <p:nvSpPr>
          <p:cNvPr id="5" name="Fußzeilenplatzhalter 4">
            <a:extLst>
              <a:ext uri="{FF2B5EF4-FFF2-40B4-BE49-F238E27FC236}">
                <a16:creationId xmlns:a16="http://schemas.microsoft.com/office/drawing/2014/main" id="{2243BD3F-C513-47FB-B994-E49C25CC2E6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6575C75-C7DB-4724-BDBA-FB267BE29BD6}"/>
              </a:ext>
            </a:extLst>
          </p:cNvPr>
          <p:cNvSpPr>
            <a:spLocks noGrp="1"/>
          </p:cNvSpPr>
          <p:nvPr>
            <p:ph type="sldNum" sz="quarter" idx="12"/>
          </p:nvPr>
        </p:nvSpPr>
        <p:spPr/>
        <p:txBody>
          <a:bodyPr/>
          <a:lstStyle/>
          <a:p>
            <a:fld id="{E5DE1904-82A9-4470-AD20-7EED8D736FA6}" type="slidenum">
              <a:rPr lang="de-DE" smtClean="0"/>
              <a:t>‹Nr.›</a:t>
            </a:fld>
            <a:endParaRPr lang="de-DE"/>
          </a:p>
        </p:txBody>
      </p:sp>
    </p:spTree>
    <p:extLst>
      <p:ext uri="{BB962C8B-B14F-4D97-AF65-F5344CB8AC3E}">
        <p14:creationId xmlns:p14="http://schemas.microsoft.com/office/powerpoint/2010/main" val="341269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F2113-2053-4782-8F10-77CE9B0CC95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CC93AEA-11B2-4C71-9389-08CFFA3BD47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CA7576-6764-47C0-B469-291DE2067560}"/>
              </a:ext>
            </a:extLst>
          </p:cNvPr>
          <p:cNvSpPr>
            <a:spLocks noGrp="1"/>
          </p:cNvSpPr>
          <p:nvPr>
            <p:ph type="dt" sz="half" idx="10"/>
          </p:nvPr>
        </p:nvSpPr>
        <p:spPr/>
        <p:txBody>
          <a:bodyPr/>
          <a:lstStyle/>
          <a:p>
            <a:fld id="{1DD8FD08-4492-450A-BD30-48BF6A90A0D4}" type="datetimeFigureOut">
              <a:rPr lang="de-DE" smtClean="0"/>
              <a:t>29.11.2021</a:t>
            </a:fld>
            <a:endParaRPr lang="de-DE"/>
          </a:p>
        </p:txBody>
      </p:sp>
      <p:sp>
        <p:nvSpPr>
          <p:cNvPr id="5" name="Fußzeilenplatzhalter 4">
            <a:extLst>
              <a:ext uri="{FF2B5EF4-FFF2-40B4-BE49-F238E27FC236}">
                <a16:creationId xmlns:a16="http://schemas.microsoft.com/office/drawing/2014/main" id="{CAE1A776-A140-467D-9C9E-51B86F526C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DAD0F75-D0A6-4D42-A5B7-46F873600C49}"/>
              </a:ext>
            </a:extLst>
          </p:cNvPr>
          <p:cNvSpPr>
            <a:spLocks noGrp="1"/>
          </p:cNvSpPr>
          <p:nvPr>
            <p:ph type="sldNum" sz="quarter" idx="12"/>
          </p:nvPr>
        </p:nvSpPr>
        <p:spPr/>
        <p:txBody>
          <a:bodyPr/>
          <a:lstStyle/>
          <a:p>
            <a:fld id="{E5DE1904-82A9-4470-AD20-7EED8D736FA6}" type="slidenum">
              <a:rPr lang="de-DE" smtClean="0"/>
              <a:t>‹Nr.›</a:t>
            </a:fld>
            <a:endParaRPr lang="de-DE"/>
          </a:p>
        </p:txBody>
      </p:sp>
    </p:spTree>
    <p:extLst>
      <p:ext uri="{BB962C8B-B14F-4D97-AF65-F5344CB8AC3E}">
        <p14:creationId xmlns:p14="http://schemas.microsoft.com/office/powerpoint/2010/main" val="39642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F70A019-B312-4461-AA85-5DA459BC750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63BE408-CCC4-464F-9FF4-158051BDEE4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5346676-5778-43C1-80D5-F16565124768}"/>
              </a:ext>
            </a:extLst>
          </p:cNvPr>
          <p:cNvSpPr>
            <a:spLocks noGrp="1"/>
          </p:cNvSpPr>
          <p:nvPr>
            <p:ph type="dt" sz="half" idx="10"/>
          </p:nvPr>
        </p:nvSpPr>
        <p:spPr/>
        <p:txBody>
          <a:bodyPr/>
          <a:lstStyle/>
          <a:p>
            <a:fld id="{1DD8FD08-4492-450A-BD30-48BF6A90A0D4}" type="datetimeFigureOut">
              <a:rPr lang="de-DE" smtClean="0"/>
              <a:t>29.11.2021</a:t>
            </a:fld>
            <a:endParaRPr lang="de-DE"/>
          </a:p>
        </p:txBody>
      </p:sp>
      <p:sp>
        <p:nvSpPr>
          <p:cNvPr id="5" name="Fußzeilenplatzhalter 4">
            <a:extLst>
              <a:ext uri="{FF2B5EF4-FFF2-40B4-BE49-F238E27FC236}">
                <a16:creationId xmlns:a16="http://schemas.microsoft.com/office/drawing/2014/main" id="{0D173797-BB86-48C2-A26B-6F31923BCA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5D3394D-363A-48CC-A10C-60ABDE45399A}"/>
              </a:ext>
            </a:extLst>
          </p:cNvPr>
          <p:cNvSpPr>
            <a:spLocks noGrp="1"/>
          </p:cNvSpPr>
          <p:nvPr>
            <p:ph type="sldNum" sz="quarter" idx="12"/>
          </p:nvPr>
        </p:nvSpPr>
        <p:spPr/>
        <p:txBody>
          <a:bodyPr/>
          <a:lstStyle/>
          <a:p>
            <a:fld id="{E5DE1904-82A9-4470-AD20-7EED8D736FA6}" type="slidenum">
              <a:rPr lang="de-DE" smtClean="0"/>
              <a:t>‹Nr.›</a:t>
            </a:fld>
            <a:endParaRPr lang="de-DE"/>
          </a:p>
        </p:txBody>
      </p:sp>
    </p:spTree>
    <p:extLst>
      <p:ext uri="{BB962C8B-B14F-4D97-AF65-F5344CB8AC3E}">
        <p14:creationId xmlns:p14="http://schemas.microsoft.com/office/powerpoint/2010/main" val="344969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24028-889B-44A1-9580-AF11EFFF45B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6C158CC-911E-4872-84A6-DF7634C49B5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6A6AFD5-7902-4256-BBE9-C652A6D59B9D}"/>
              </a:ext>
            </a:extLst>
          </p:cNvPr>
          <p:cNvSpPr>
            <a:spLocks noGrp="1"/>
          </p:cNvSpPr>
          <p:nvPr>
            <p:ph type="dt" sz="half" idx="10"/>
          </p:nvPr>
        </p:nvSpPr>
        <p:spPr/>
        <p:txBody>
          <a:bodyPr/>
          <a:lstStyle/>
          <a:p>
            <a:fld id="{1DD8FD08-4492-450A-BD30-48BF6A90A0D4}" type="datetimeFigureOut">
              <a:rPr lang="de-DE" smtClean="0"/>
              <a:t>29.11.2021</a:t>
            </a:fld>
            <a:endParaRPr lang="de-DE"/>
          </a:p>
        </p:txBody>
      </p:sp>
      <p:sp>
        <p:nvSpPr>
          <p:cNvPr id="5" name="Fußzeilenplatzhalter 4">
            <a:extLst>
              <a:ext uri="{FF2B5EF4-FFF2-40B4-BE49-F238E27FC236}">
                <a16:creationId xmlns:a16="http://schemas.microsoft.com/office/drawing/2014/main" id="{24B246C6-D3EF-46FE-8F5A-41CEDB32319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961999C-CFE8-49C4-9AFC-ECE3CE9C98EC}"/>
              </a:ext>
            </a:extLst>
          </p:cNvPr>
          <p:cNvSpPr>
            <a:spLocks noGrp="1"/>
          </p:cNvSpPr>
          <p:nvPr>
            <p:ph type="sldNum" sz="quarter" idx="12"/>
          </p:nvPr>
        </p:nvSpPr>
        <p:spPr/>
        <p:txBody>
          <a:bodyPr/>
          <a:lstStyle/>
          <a:p>
            <a:fld id="{E5DE1904-82A9-4470-AD20-7EED8D736FA6}" type="slidenum">
              <a:rPr lang="de-DE" smtClean="0"/>
              <a:t>‹Nr.›</a:t>
            </a:fld>
            <a:endParaRPr lang="de-DE"/>
          </a:p>
        </p:txBody>
      </p:sp>
    </p:spTree>
    <p:extLst>
      <p:ext uri="{BB962C8B-B14F-4D97-AF65-F5344CB8AC3E}">
        <p14:creationId xmlns:p14="http://schemas.microsoft.com/office/powerpoint/2010/main" val="10447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6AD7E-C8D6-4199-A206-C3EB5C72185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D4DCBEB-9C8A-4B01-BB8A-A78DD64C85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E56BF25-239D-483C-B2C7-F03C82A0E2E2}"/>
              </a:ext>
            </a:extLst>
          </p:cNvPr>
          <p:cNvSpPr>
            <a:spLocks noGrp="1"/>
          </p:cNvSpPr>
          <p:nvPr>
            <p:ph type="dt" sz="half" idx="10"/>
          </p:nvPr>
        </p:nvSpPr>
        <p:spPr/>
        <p:txBody>
          <a:bodyPr/>
          <a:lstStyle/>
          <a:p>
            <a:fld id="{1DD8FD08-4492-450A-BD30-48BF6A90A0D4}" type="datetimeFigureOut">
              <a:rPr lang="de-DE" smtClean="0"/>
              <a:t>29.11.2021</a:t>
            </a:fld>
            <a:endParaRPr lang="de-DE"/>
          </a:p>
        </p:txBody>
      </p:sp>
      <p:sp>
        <p:nvSpPr>
          <p:cNvPr id="5" name="Fußzeilenplatzhalter 4">
            <a:extLst>
              <a:ext uri="{FF2B5EF4-FFF2-40B4-BE49-F238E27FC236}">
                <a16:creationId xmlns:a16="http://schemas.microsoft.com/office/drawing/2014/main" id="{1FBDBDB1-E317-4985-A57A-2F3ED1A6634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70EF466-06D5-4C90-8A51-DB2E06E76B80}"/>
              </a:ext>
            </a:extLst>
          </p:cNvPr>
          <p:cNvSpPr>
            <a:spLocks noGrp="1"/>
          </p:cNvSpPr>
          <p:nvPr>
            <p:ph type="sldNum" sz="quarter" idx="12"/>
          </p:nvPr>
        </p:nvSpPr>
        <p:spPr/>
        <p:txBody>
          <a:bodyPr/>
          <a:lstStyle/>
          <a:p>
            <a:fld id="{E5DE1904-82A9-4470-AD20-7EED8D736FA6}" type="slidenum">
              <a:rPr lang="de-DE" smtClean="0"/>
              <a:t>‹Nr.›</a:t>
            </a:fld>
            <a:endParaRPr lang="de-DE"/>
          </a:p>
        </p:txBody>
      </p:sp>
    </p:spTree>
    <p:extLst>
      <p:ext uri="{BB962C8B-B14F-4D97-AF65-F5344CB8AC3E}">
        <p14:creationId xmlns:p14="http://schemas.microsoft.com/office/powerpoint/2010/main" val="215850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835C2-9795-4C56-B51D-2AE67110D78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0DC401F-3C63-4CD4-88DC-E4706C5FE14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D061F78-3ADD-4F35-A7EB-0254C582BCF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A70E74B-4D34-4361-99ED-803FFE4F77D0}"/>
              </a:ext>
            </a:extLst>
          </p:cNvPr>
          <p:cNvSpPr>
            <a:spLocks noGrp="1"/>
          </p:cNvSpPr>
          <p:nvPr>
            <p:ph type="dt" sz="half" idx="10"/>
          </p:nvPr>
        </p:nvSpPr>
        <p:spPr/>
        <p:txBody>
          <a:bodyPr/>
          <a:lstStyle/>
          <a:p>
            <a:fld id="{1DD8FD08-4492-450A-BD30-48BF6A90A0D4}" type="datetimeFigureOut">
              <a:rPr lang="de-DE" smtClean="0"/>
              <a:t>29.11.2021</a:t>
            </a:fld>
            <a:endParaRPr lang="de-DE"/>
          </a:p>
        </p:txBody>
      </p:sp>
      <p:sp>
        <p:nvSpPr>
          <p:cNvPr id="6" name="Fußzeilenplatzhalter 5">
            <a:extLst>
              <a:ext uri="{FF2B5EF4-FFF2-40B4-BE49-F238E27FC236}">
                <a16:creationId xmlns:a16="http://schemas.microsoft.com/office/drawing/2014/main" id="{D2F29D92-FA1C-43B3-9D81-95ED236102C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FDA13E-9DE3-4EF9-BD54-1BACDF8FF34E}"/>
              </a:ext>
            </a:extLst>
          </p:cNvPr>
          <p:cNvSpPr>
            <a:spLocks noGrp="1"/>
          </p:cNvSpPr>
          <p:nvPr>
            <p:ph type="sldNum" sz="quarter" idx="12"/>
          </p:nvPr>
        </p:nvSpPr>
        <p:spPr/>
        <p:txBody>
          <a:bodyPr/>
          <a:lstStyle/>
          <a:p>
            <a:fld id="{E5DE1904-82A9-4470-AD20-7EED8D736FA6}" type="slidenum">
              <a:rPr lang="de-DE" smtClean="0"/>
              <a:t>‹Nr.›</a:t>
            </a:fld>
            <a:endParaRPr lang="de-DE"/>
          </a:p>
        </p:txBody>
      </p:sp>
    </p:spTree>
    <p:extLst>
      <p:ext uri="{BB962C8B-B14F-4D97-AF65-F5344CB8AC3E}">
        <p14:creationId xmlns:p14="http://schemas.microsoft.com/office/powerpoint/2010/main" val="316429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FB8FF-B513-42E1-B3B3-121CB82791E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2A0B229-87A4-4D55-951F-C1C8AFB1F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A664835-E2C4-4F46-B66B-CCB33D9288F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8C04D9D-46D9-409D-B491-897D4464E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F0096FA-982C-44E2-8F2A-94C24DF73C9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9E41952-B87C-4627-BEF7-FE765D84DDF7}"/>
              </a:ext>
            </a:extLst>
          </p:cNvPr>
          <p:cNvSpPr>
            <a:spLocks noGrp="1"/>
          </p:cNvSpPr>
          <p:nvPr>
            <p:ph type="dt" sz="half" idx="10"/>
          </p:nvPr>
        </p:nvSpPr>
        <p:spPr/>
        <p:txBody>
          <a:bodyPr/>
          <a:lstStyle/>
          <a:p>
            <a:fld id="{1DD8FD08-4492-450A-BD30-48BF6A90A0D4}" type="datetimeFigureOut">
              <a:rPr lang="de-DE" smtClean="0"/>
              <a:t>29.11.2021</a:t>
            </a:fld>
            <a:endParaRPr lang="de-DE"/>
          </a:p>
        </p:txBody>
      </p:sp>
      <p:sp>
        <p:nvSpPr>
          <p:cNvPr id="8" name="Fußzeilenplatzhalter 7">
            <a:extLst>
              <a:ext uri="{FF2B5EF4-FFF2-40B4-BE49-F238E27FC236}">
                <a16:creationId xmlns:a16="http://schemas.microsoft.com/office/drawing/2014/main" id="{699EEC54-01F0-4E77-A267-80C2B4DE21F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01DB4B4-597E-4F51-82E4-EFFBE6FACD17}"/>
              </a:ext>
            </a:extLst>
          </p:cNvPr>
          <p:cNvSpPr>
            <a:spLocks noGrp="1"/>
          </p:cNvSpPr>
          <p:nvPr>
            <p:ph type="sldNum" sz="quarter" idx="12"/>
          </p:nvPr>
        </p:nvSpPr>
        <p:spPr/>
        <p:txBody>
          <a:bodyPr/>
          <a:lstStyle/>
          <a:p>
            <a:fld id="{E5DE1904-82A9-4470-AD20-7EED8D736FA6}" type="slidenum">
              <a:rPr lang="de-DE" smtClean="0"/>
              <a:t>‹Nr.›</a:t>
            </a:fld>
            <a:endParaRPr lang="de-DE"/>
          </a:p>
        </p:txBody>
      </p:sp>
    </p:spTree>
    <p:extLst>
      <p:ext uri="{BB962C8B-B14F-4D97-AF65-F5344CB8AC3E}">
        <p14:creationId xmlns:p14="http://schemas.microsoft.com/office/powerpoint/2010/main" val="40152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46B81-B0CB-4701-B5A6-B16F88514BD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FB55016-73F0-48A3-B835-9599CE0B2CBC}"/>
              </a:ext>
            </a:extLst>
          </p:cNvPr>
          <p:cNvSpPr>
            <a:spLocks noGrp="1"/>
          </p:cNvSpPr>
          <p:nvPr>
            <p:ph type="dt" sz="half" idx="10"/>
          </p:nvPr>
        </p:nvSpPr>
        <p:spPr/>
        <p:txBody>
          <a:bodyPr/>
          <a:lstStyle/>
          <a:p>
            <a:fld id="{1DD8FD08-4492-450A-BD30-48BF6A90A0D4}" type="datetimeFigureOut">
              <a:rPr lang="de-DE" smtClean="0"/>
              <a:t>29.11.2021</a:t>
            </a:fld>
            <a:endParaRPr lang="de-DE"/>
          </a:p>
        </p:txBody>
      </p:sp>
      <p:sp>
        <p:nvSpPr>
          <p:cNvPr id="4" name="Fußzeilenplatzhalter 3">
            <a:extLst>
              <a:ext uri="{FF2B5EF4-FFF2-40B4-BE49-F238E27FC236}">
                <a16:creationId xmlns:a16="http://schemas.microsoft.com/office/drawing/2014/main" id="{B4DAB752-EBD3-49BF-8113-F589C72E1F1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8D07E29-FA96-473C-8618-63EFC4F09F7F}"/>
              </a:ext>
            </a:extLst>
          </p:cNvPr>
          <p:cNvSpPr>
            <a:spLocks noGrp="1"/>
          </p:cNvSpPr>
          <p:nvPr>
            <p:ph type="sldNum" sz="quarter" idx="12"/>
          </p:nvPr>
        </p:nvSpPr>
        <p:spPr/>
        <p:txBody>
          <a:bodyPr/>
          <a:lstStyle/>
          <a:p>
            <a:fld id="{E5DE1904-82A9-4470-AD20-7EED8D736FA6}" type="slidenum">
              <a:rPr lang="de-DE" smtClean="0"/>
              <a:t>‹Nr.›</a:t>
            </a:fld>
            <a:endParaRPr lang="de-DE"/>
          </a:p>
        </p:txBody>
      </p:sp>
    </p:spTree>
    <p:extLst>
      <p:ext uri="{BB962C8B-B14F-4D97-AF65-F5344CB8AC3E}">
        <p14:creationId xmlns:p14="http://schemas.microsoft.com/office/powerpoint/2010/main" val="263432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060CAC-A5A7-46D1-A5DD-FCE2A97C0FD3}"/>
              </a:ext>
            </a:extLst>
          </p:cNvPr>
          <p:cNvSpPr>
            <a:spLocks noGrp="1"/>
          </p:cNvSpPr>
          <p:nvPr>
            <p:ph type="dt" sz="half" idx="10"/>
          </p:nvPr>
        </p:nvSpPr>
        <p:spPr/>
        <p:txBody>
          <a:bodyPr/>
          <a:lstStyle/>
          <a:p>
            <a:fld id="{1DD8FD08-4492-450A-BD30-48BF6A90A0D4}" type="datetimeFigureOut">
              <a:rPr lang="de-DE" smtClean="0"/>
              <a:t>29.11.2021</a:t>
            </a:fld>
            <a:endParaRPr lang="de-DE"/>
          </a:p>
        </p:txBody>
      </p:sp>
      <p:sp>
        <p:nvSpPr>
          <p:cNvPr id="3" name="Fußzeilenplatzhalter 2">
            <a:extLst>
              <a:ext uri="{FF2B5EF4-FFF2-40B4-BE49-F238E27FC236}">
                <a16:creationId xmlns:a16="http://schemas.microsoft.com/office/drawing/2014/main" id="{90BF146B-4C43-4447-A336-40C0FA83811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F656E8E-395F-42B9-A680-F967BF572409}"/>
              </a:ext>
            </a:extLst>
          </p:cNvPr>
          <p:cNvSpPr>
            <a:spLocks noGrp="1"/>
          </p:cNvSpPr>
          <p:nvPr>
            <p:ph type="sldNum" sz="quarter" idx="12"/>
          </p:nvPr>
        </p:nvSpPr>
        <p:spPr/>
        <p:txBody>
          <a:bodyPr/>
          <a:lstStyle/>
          <a:p>
            <a:fld id="{E5DE1904-82A9-4470-AD20-7EED8D736FA6}" type="slidenum">
              <a:rPr lang="de-DE" smtClean="0"/>
              <a:t>‹Nr.›</a:t>
            </a:fld>
            <a:endParaRPr lang="de-DE"/>
          </a:p>
        </p:txBody>
      </p:sp>
    </p:spTree>
    <p:extLst>
      <p:ext uri="{BB962C8B-B14F-4D97-AF65-F5344CB8AC3E}">
        <p14:creationId xmlns:p14="http://schemas.microsoft.com/office/powerpoint/2010/main" val="111840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48B40-AF50-466F-A918-531A384F4E6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4155715-ECB0-44D0-AEAC-1B457F1310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5B2B529-4FE6-4351-BC88-3B05BB7E0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ACA1010-AD58-4C8F-97D6-79FAEB4507EA}"/>
              </a:ext>
            </a:extLst>
          </p:cNvPr>
          <p:cNvSpPr>
            <a:spLocks noGrp="1"/>
          </p:cNvSpPr>
          <p:nvPr>
            <p:ph type="dt" sz="half" idx="10"/>
          </p:nvPr>
        </p:nvSpPr>
        <p:spPr/>
        <p:txBody>
          <a:bodyPr/>
          <a:lstStyle/>
          <a:p>
            <a:fld id="{1DD8FD08-4492-450A-BD30-48BF6A90A0D4}" type="datetimeFigureOut">
              <a:rPr lang="de-DE" smtClean="0"/>
              <a:t>29.11.2021</a:t>
            </a:fld>
            <a:endParaRPr lang="de-DE"/>
          </a:p>
        </p:txBody>
      </p:sp>
      <p:sp>
        <p:nvSpPr>
          <p:cNvPr id="6" name="Fußzeilenplatzhalter 5">
            <a:extLst>
              <a:ext uri="{FF2B5EF4-FFF2-40B4-BE49-F238E27FC236}">
                <a16:creationId xmlns:a16="http://schemas.microsoft.com/office/drawing/2014/main" id="{F545C584-7F09-4CD2-9E36-57297EA355E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A453C80-941B-4649-BF19-707FC0FA35DC}"/>
              </a:ext>
            </a:extLst>
          </p:cNvPr>
          <p:cNvSpPr>
            <a:spLocks noGrp="1"/>
          </p:cNvSpPr>
          <p:nvPr>
            <p:ph type="sldNum" sz="quarter" idx="12"/>
          </p:nvPr>
        </p:nvSpPr>
        <p:spPr/>
        <p:txBody>
          <a:bodyPr/>
          <a:lstStyle/>
          <a:p>
            <a:fld id="{E5DE1904-82A9-4470-AD20-7EED8D736FA6}" type="slidenum">
              <a:rPr lang="de-DE" smtClean="0"/>
              <a:t>‹Nr.›</a:t>
            </a:fld>
            <a:endParaRPr lang="de-DE"/>
          </a:p>
        </p:txBody>
      </p:sp>
    </p:spTree>
    <p:extLst>
      <p:ext uri="{BB962C8B-B14F-4D97-AF65-F5344CB8AC3E}">
        <p14:creationId xmlns:p14="http://schemas.microsoft.com/office/powerpoint/2010/main" val="53772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4B30E-F14C-42EE-B5B3-2ED1B3ED11E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6441BD-49D1-4292-88B7-E016B6D40D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15F33C0-8D39-4E7B-8645-CB4CBF038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148DD08-A895-4CE3-A0C7-F92B88103C42}"/>
              </a:ext>
            </a:extLst>
          </p:cNvPr>
          <p:cNvSpPr>
            <a:spLocks noGrp="1"/>
          </p:cNvSpPr>
          <p:nvPr>
            <p:ph type="dt" sz="half" idx="10"/>
          </p:nvPr>
        </p:nvSpPr>
        <p:spPr/>
        <p:txBody>
          <a:bodyPr/>
          <a:lstStyle/>
          <a:p>
            <a:fld id="{1DD8FD08-4492-450A-BD30-48BF6A90A0D4}" type="datetimeFigureOut">
              <a:rPr lang="de-DE" smtClean="0"/>
              <a:t>29.11.2021</a:t>
            </a:fld>
            <a:endParaRPr lang="de-DE"/>
          </a:p>
        </p:txBody>
      </p:sp>
      <p:sp>
        <p:nvSpPr>
          <p:cNvPr id="6" name="Fußzeilenplatzhalter 5">
            <a:extLst>
              <a:ext uri="{FF2B5EF4-FFF2-40B4-BE49-F238E27FC236}">
                <a16:creationId xmlns:a16="http://schemas.microsoft.com/office/drawing/2014/main" id="{0DD3C4ED-8F50-4D4B-BA2E-28B7F75B52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F78B188-0137-4FA4-A389-F9C11C69EBDD}"/>
              </a:ext>
            </a:extLst>
          </p:cNvPr>
          <p:cNvSpPr>
            <a:spLocks noGrp="1"/>
          </p:cNvSpPr>
          <p:nvPr>
            <p:ph type="sldNum" sz="quarter" idx="12"/>
          </p:nvPr>
        </p:nvSpPr>
        <p:spPr/>
        <p:txBody>
          <a:bodyPr/>
          <a:lstStyle/>
          <a:p>
            <a:fld id="{E5DE1904-82A9-4470-AD20-7EED8D736FA6}" type="slidenum">
              <a:rPr lang="de-DE" smtClean="0"/>
              <a:t>‹Nr.›</a:t>
            </a:fld>
            <a:endParaRPr lang="de-DE"/>
          </a:p>
        </p:txBody>
      </p:sp>
    </p:spTree>
    <p:extLst>
      <p:ext uri="{BB962C8B-B14F-4D97-AF65-F5344CB8AC3E}">
        <p14:creationId xmlns:p14="http://schemas.microsoft.com/office/powerpoint/2010/main" val="308703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CAEFE21-A019-43DD-BF9A-C00E3346C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CF58C97-03EA-4912-8182-C899BA5310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DFF107D-5BEA-4CD2-9A8A-8B43C1885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8FD08-4492-450A-BD30-48BF6A90A0D4}" type="datetimeFigureOut">
              <a:rPr lang="de-DE" smtClean="0"/>
              <a:t>29.11.2021</a:t>
            </a:fld>
            <a:endParaRPr lang="de-DE"/>
          </a:p>
        </p:txBody>
      </p:sp>
      <p:sp>
        <p:nvSpPr>
          <p:cNvPr id="5" name="Fußzeilenplatzhalter 4">
            <a:extLst>
              <a:ext uri="{FF2B5EF4-FFF2-40B4-BE49-F238E27FC236}">
                <a16:creationId xmlns:a16="http://schemas.microsoft.com/office/drawing/2014/main" id="{DD4FB285-9ED6-4B32-98C6-03D8134C4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C9A11CC-0568-485F-BD19-BE845FEA4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E1904-82A9-4470-AD20-7EED8D736FA6}" type="slidenum">
              <a:rPr lang="de-DE" smtClean="0"/>
              <a:t>‹Nr.›</a:t>
            </a:fld>
            <a:endParaRPr lang="de-DE"/>
          </a:p>
        </p:txBody>
      </p:sp>
    </p:spTree>
    <p:extLst>
      <p:ext uri="{BB962C8B-B14F-4D97-AF65-F5344CB8AC3E}">
        <p14:creationId xmlns:p14="http://schemas.microsoft.com/office/powerpoint/2010/main" val="213528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9CF6A-A2E1-4C0B-B2C3-31B0C4B3C052}"/>
              </a:ext>
            </a:extLst>
          </p:cNvPr>
          <p:cNvSpPr>
            <a:spLocks noGrp="1"/>
          </p:cNvSpPr>
          <p:nvPr>
            <p:ph type="ctrTitle"/>
          </p:nvPr>
        </p:nvSpPr>
        <p:spPr>
          <a:xfrm>
            <a:off x="1524000" y="1591240"/>
            <a:ext cx="9144000" cy="1837760"/>
          </a:xfrm>
        </p:spPr>
        <p:txBody>
          <a:bodyPr>
            <a:normAutofit/>
          </a:bodyPr>
          <a:lstStyle/>
          <a:p>
            <a:pPr rtl="0" eaLnBrk="1" latinLnBrk="0" hangingPunct="1"/>
            <a:r>
              <a:rPr lang="de-DE" sz="4000" kern="1200" dirty="0">
                <a:solidFill>
                  <a:srgbClr val="000000"/>
                </a:solidFill>
                <a:effectLst/>
                <a:latin typeface="Bahnschrift Light SemiCondensed" panose="020B0502040204020203" pitchFamily="34" charset="0"/>
                <a:ea typeface="+mn-ea"/>
                <a:cs typeface="+mn-cs"/>
              </a:rPr>
              <a:t>Webinar: Overlay-Tools als Unterstützung für barrierefreie Websites - Potenziale und Grenzen</a:t>
            </a:r>
            <a:endParaRPr lang="de-DE" dirty="0">
              <a:effectLst/>
            </a:endParaRPr>
          </a:p>
        </p:txBody>
      </p:sp>
      <p:sp>
        <p:nvSpPr>
          <p:cNvPr id="9" name="Textfeld 8">
            <a:extLst>
              <a:ext uri="{FF2B5EF4-FFF2-40B4-BE49-F238E27FC236}">
                <a16:creationId xmlns:a16="http://schemas.microsoft.com/office/drawing/2014/main" id="{6EA6951C-549F-4E89-8B2D-4AD0B1CDDE3C}"/>
              </a:ext>
            </a:extLst>
          </p:cNvPr>
          <p:cNvSpPr txBox="1"/>
          <p:nvPr/>
        </p:nvSpPr>
        <p:spPr>
          <a:xfrm>
            <a:off x="89102" y="148255"/>
            <a:ext cx="5403272" cy="523220"/>
          </a:xfrm>
          <a:prstGeom prst="rect">
            <a:avLst/>
          </a:prstGeom>
          <a:noFill/>
        </p:spPr>
        <p:txBody>
          <a:bodyPr wrap="square" rtlCol="0">
            <a:spAutoFit/>
          </a:bodyPr>
          <a:lstStyle/>
          <a:p>
            <a:r>
              <a:rPr lang="de-DE" sz="1400" dirty="0"/>
              <a:t>Informationen für Screenreader-Nutzer: Folien mit komplexen Darstellungen oder Abbildungen werden in den Notizen erklärt</a:t>
            </a:r>
          </a:p>
        </p:txBody>
      </p:sp>
      <p:sp>
        <p:nvSpPr>
          <p:cNvPr id="5" name="Untertitel 2">
            <a:extLst>
              <a:ext uri="{FF2B5EF4-FFF2-40B4-BE49-F238E27FC236}">
                <a16:creationId xmlns:a16="http://schemas.microsoft.com/office/drawing/2014/main" id="{CABA0522-B337-4FF2-BC1A-1E85B7D16DD9}"/>
              </a:ext>
            </a:extLst>
          </p:cNvPr>
          <p:cNvSpPr txBox="1">
            <a:spLocks/>
          </p:cNvSpPr>
          <p:nvPr/>
        </p:nvSpPr>
        <p:spPr>
          <a:xfrm>
            <a:off x="3612502" y="3706202"/>
            <a:ext cx="4966996" cy="6681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latin typeface="Bahnschrift Light SemiCondensed" panose="020B0502040204020203" pitchFamily="34" charset="0"/>
              </a:rPr>
              <a:t>Masterarbeit von Niklas Egger</a:t>
            </a:r>
          </a:p>
        </p:txBody>
      </p:sp>
      <p:sp>
        <p:nvSpPr>
          <p:cNvPr id="7" name="Textfeld 6">
            <a:extLst>
              <a:ext uri="{FF2B5EF4-FFF2-40B4-BE49-F238E27FC236}">
                <a16:creationId xmlns:a16="http://schemas.microsoft.com/office/drawing/2014/main" id="{0D7E33D9-184C-457F-8A77-41B17B9E7D8C}"/>
              </a:ext>
            </a:extLst>
          </p:cNvPr>
          <p:cNvSpPr txBox="1"/>
          <p:nvPr/>
        </p:nvSpPr>
        <p:spPr>
          <a:xfrm>
            <a:off x="343948" y="5400890"/>
            <a:ext cx="3707934" cy="1200329"/>
          </a:xfrm>
          <a:prstGeom prst="rect">
            <a:avLst/>
          </a:prstGeom>
          <a:noFill/>
        </p:spPr>
        <p:txBody>
          <a:bodyPr wrap="square" rtlCol="0">
            <a:spAutoFit/>
          </a:bodyPr>
          <a:lstStyle/>
          <a:p>
            <a:r>
              <a:rPr lang="de-DE" dirty="0"/>
              <a:t>Betreuer</a:t>
            </a:r>
          </a:p>
          <a:p>
            <a:endParaRPr lang="de-DE" dirty="0"/>
          </a:p>
          <a:p>
            <a:r>
              <a:rPr lang="de-DE" dirty="0"/>
              <a:t>Prof. Dr. Gottfried Zimmermann</a:t>
            </a:r>
          </a:p>
          <a:p>
            <a:r>
              <a:rPr lang="de-DE" dirty="0"/>
              <a:t>Christophe </a:t>
            </a:r>
            <a:r>
              <a:rPr lang="de-DE" dirty="0" err="1"/>
              <a:t>Strobbe</a:t>
            </a:r>
            <a:endParaRPr lang="de-DE" dirty="0"/>
          </a:p>
        </p:txBody>
      </p:sp>
      <p:pic>
        <p:nvPicPr>
          <p:cNvPr id="8" name="Grafik 7" descr="Logo der Hochschule der Medien&#10;">
            <a:extLst>
              <a:ext uri="{FF2B5EF4-FFF2-40B4-BE49-F238E27FC236}">
                <a16:creationId xmlns:a16="http://schemas.microsoft.com/office/drawing/2014/main" id="{095DF40A-802C-453B-B6EF-02794F91C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075" y="256782"/>
            <a:ext cx="1084979" cy="990043"/>
          </a:xfrm>
          <a:prstGeom prst="rect">
            <a:avLst/>
          </a:prstGeom>
        </p:spPr>
      </p:pic>
    </p:spTree>
    <p:extLst>
      <p:ext uri="{BB962C8B-B14F-4D97-AF65-F5344CB8AC3E}">
        <p14:creationId xmlns:p14="http://schemas.microsoft.com/office/powerpoint/2010/main" val="127112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5ACB0C-755D-405B-BC7F-4AE32078ED24}"/>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CFF2C41F-3B31-415B-BEBB-964EDE34B5D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40DA9A77-63CD-41E5-9C15-82834C51F534}"/>
              </a:ext>
            </a:extLst>
          </p:cNvPr>
          <p:cNvSpPr>
            <a:spLocks noGrp="1"/>
          </p:cNvSpPr>
          <p:nvPr>
            <p:ph type="title" idx="4294967295"/>
          </p:nvPr>
        </p:nvSpPr>
        <p:spPr>
          <a:xfrm>
            <a:off x="285054"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Inhaltsverzeichnis (2)</a:t>
            </a:r>
            <a:endParaRPr lang="de-DE" dirty="0">
              <a:effectLst/>
            </a:endParaRPr>
          </a:p>
        </p:txBody>
      </p:sp>
      <p:sp>
        <p:nvSpPr>
          <p:cNvPr id="5" name="Textfeld 4">
            <a:extLst>
              <a:ext uri="{FF2B5EF4-FFF2-40B4-BE49-F238E27FC236}">
                <a16:creationId xmlns:a16="http://schemas.microsoft.com/office/drawing/2014/main" id="{F5BE165B-15FC-402E-964E-672CC6995787}"/>
              </a:ext>
            </a:extLst>
          </p:cNvPr>
          <p:cNvSpPr txBox="1"/>
          <p:nvPr/>
        </p:nvSpPr>
        <p:spPr>
          <a:xfrm>
            <a:off x="934003" y="1515567"/>
            <a:ext cx="9217703" cy="4031873"/>
          </a:xfrm>
          <a:prstGeom prst="rect">
            <a:avLst/>
          </a:prstGeom>
          <a:noFill/>
        </p:spPr>
        <p:txBody>
          <a:bodyPr wrap="square" rtlCol="0">
            <a:spAutoFit/>
          </a:bodyPr>
          <a:lstStyle/>
          <a:p>
            <a:pPr marL="342900" indent="-342900">
              <a:buFont typeface="+mj-lt"/>
              <a:buAutoNum type="arabicPeriod"/>
            </a:pPr>
            <a:r>
              <a:rPr lang="de-DE" sz="2000" dirty="0">
                <a:solidFill>
                  <a:schemeClr val="bg1">
                    <a:lumMod val="50000"/>
                  </a:schemeClr>
                </a:solidFill>
              </a:rPr>
              <a:t>Einleitung</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000" dirty="0">
                <a:solidFill>
                  <a:schemeClr val="bg1">
                    <a:lumMod val="50000"/>
                  </a:schemeClr>
                </a:solidFill>
              </a:rPr>
              <a:t>Grundlagen</a:t>
            </a:r>
          </a:p>
          <a:p>
            <a:pPr marL="342900" indent="-342900">
              <a:buFont typeface="+mj-lt"/>
              <a:buAutoNum type="arabicPeriod"/>
            </a:pPr>
            <a:endParaRPr lang="de-DE" sz="2400" dirty="0"/>
          </a:p>
          <a:p>
            <a:pPr marL="342900" indent="-342900">
              <a:buFont typeface="+mj-lt"/>
              <a:buAutoNum type="arabicPeriod"/>
            </a:pPr>
            <a:r>
              <a:rPr lang="de-DE" sz="2400" dirty="0"/>
              <a:t>Overlay-Tools im Allgemeinen</a:t>
            </a:r>
          </a:p>
          <a:p>
            <a:pPr marL="342900" indent="-342900">
              <a:buFont typeface="+mj-lt"/>
              <a:buAutoNum type="arabicPeriod"/>
            </a:pPr>
            <a:endParaRPr lang="de-DE" sz="2400" dirty="0"/>
          </a:p>
          <a:p>
            <a:pPr marL="342900" indent="-342900">
              <a:buFont typeface="+mj-lt"/>
              <a:buAutoNum type="arabicPeriod"/>
            </a:pPr>
            <a:r>
              <a:rPr lang="de-DE" sz="2000" dirty="0">
                <a:solidFill>
                  <a:schemeClr val="bg1">
                    <a:lumMod val="50000"/>
                  </a:schemeClr>
                </a:solidFill>
              </a:rPr>
              <a:t>Parameter für die Untersuchung</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000" dirty="0">
                <a:solidFill>
                  <a:schemeClr val="bg1">
                    <a:lumMod val="50000"/>
                  </a:schemeClr>
                </a:solidFill>
              </a:rPr>
              <a:t>Ergebnisse</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000" dirty="0">
                <a:solidFill>
                  <a:schemeClr val="bg1">
                    <a:lumMod val="50000"/>
                  </a:schemeClr>
                </a:solidFill>
              </a:rPr>
              <a:t>Ausblick, Limitationen und Fazit</a:t>
            </a:r>
          </a:p>
          <a:p>
            <a:endParaRPr lang="de-DE" sz="2400" dirty="0"/>
          </a:p>
        </p:txBody>
      </p:sp>
    </p:spTree>
    <p:extLst>
      <p:ext uri="{BB962C8B-B14F-4D97-AF65-F5344CB8AC3E}">
        <p14:creationId xmlns:p14="http://schemas.microsoft.com/office/powerpoint/2010/main" val="2511149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0C7130-D10B-4ED3-93CD-8C18A2ADA7E4}"/>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454765EA-FEA4-46EF-B0CF-EC1FB77F98A4}"/>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0D7CACAF-C52A-4DED-9522-0DBB01A10DDB}"/>
              </a:ext>
            </a:extLst>
          </p:cNvPr>
          <p:cNvSpPr>
            <a:spLocks noGrp="1"/>
          </p:cNvSpPr>
          <p:nvPr>
            <p:ph type="title" idx="4294967295"/>
          </p:nvPr>
        </p:nvSpPr>
        <p:spPr>
          <a:xfrm>
            <a:off x="161307"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3. Overlay-Tools im Allgemeinen - Definition</a:t>
            </a:r>
            <a:endParaRPr lang="de-DE" dirty="0">
              <a:effectLst/>
            </a:endParaRPr>
          </a:p>
        </p:txBody>
      </p:sp>
      <p:sp>
        <p:nvSpPr>
          <p:cNvPr id="5" name="Textfeld 4">
            <a:extLst>
              <a:ext uri="{FF2B5EF4-FFF2-40B4-BE49-F238E27FC236}">
                <a16:creationId xmlns:a16="http://schemas.microsoft.com/office/drawing/2014/main" id="{F091461A-20F6-4F56-BC6D-70302D7B1301}"/>
              </a:ext>
            </a:extLst>
          </p:cNvPr>
          <p:cNvSpPr txBox="1"/>
          <p:nvPr/>
        </p:nvSpPr>
        <p:spPr>
          <a:xfrm>
            <a:off x="412353" y="1674767"/>
            <a:ext cx="11385947" cy="4524315"/>
          </a:xfrm>
          <a:prstGeom prst="rect">
            <a:avLst/>
          </a:prstGeom>
          <a:noFill/>
        </p:spPr>
        <p:txBody>
          <a:bodyPr wrap="square" rtlCol="0">
            <a:spAutoFit/>
          </a:bodyPr>
          <a:lstStyle/>
          <a:p>
            <a:r>
              <a:rPr lang="de-DE" sz="2400" dirty="0"/>
              <a:t>Der Begriff „Overlay-Tool“ ist im Kontext der Barrierefreiheit nicht einheitlich definiert</a:t>
            </a:r>
          </a:p>
          <a:p>
            <a:endParaRPr lang="de-DE" sz="2400" dirty="0"/>
          </a:p>
          <a:p>
            <a:endParaRPr lang="de-DE" sz="2400" dirty="0"/>
          </a:p>
          <a:p>
            <a:pPr algn="ctr"/>
            <a:r>
              <a:rPr lang="de-DE" sz="2400" dirty="0"/>
              <a:t>„</a:t>
            </a:r>
            <a:r>
              <a:rPr lang="en-US" sz="2400" i="1" dirty="0"/>
              <a:t>Overlays are a broad term for technologies that aim to improve the accessibility of a website. They apply third-party source code (typically JavaScript) to make improvements to the front-end code of the website. </a:t>
            </a:r>
            <a:r>
              <a:rPr lang="de-DE" sz="2400" dirty="0"/>
              <a:t>“ [3]</a:t>
            </a:r>
          </a:p>
          <a:p>
            <a:pPr algn="ctr"/>
            <a:endParaRPr lang="de-DE" sz="2400" dirty="0"/>
          </a:p>
          <a:p>
            <a:pPr algn="ctr"/>
            <a:endParaRPr lang="de-DE" sz="2400" dirty="0"/>
          </a:p>
          <a:p>
            <a:r>
              <a:rPr lang="de-DE" sz="2400" dirty="0"/>
              <a:t>Über die Implementation hinaus wird der Quellcode jedoch nicht verändert [14]</a:t>
            </a:r>
          </a:p>
          <a:p>
            <a:endParaRPr lang="de-DE" sz="2400" dirty="0"/>
          </a:p>
          <a:p>
            <a:r>
              <a:rPr lang="de-DE" sz="2400" dirty="0"/>
              <a:t>Man muss zwischen kunden- und websitespezifischen Overlay-Tools und Overlay-Tools, welche laut Anbieter Angaben auf allen Websites funktionieren, unterscheiden [15]</a:t>
            </a:r>
          </a:p>
        </p:txBody>
      </p:sp>
    </p:spTree>
    <p:extLst>
      <p:ext uri="{BB962C8B-B14F-4D97-AF65-F5344CB8AC3E}">
        <p14:creationId xmlns:p14="http://schemas.microsoft.com/office/powerpoint/2010/main" val="229912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54580BA-BB8F-4265-8611-17B737A1A4A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31" y="2056621"/>
            <a:ext cx="1844040" cy="571500"/>
          </a:xfrm>
          <a:prstGeom prst="rect">
            <a:avLst/>
          </a:prstGeom>
        </p:spPr>
      </p:pic>
      <p:sp>
        <p:nvSpPr>
          <p:cNvPr id="6" name="Rechteck 5">
            <a:extLst>
              <a:ext uri="{FF2B5EF4-FFF2-40B4-BE49-F238E27FC236}">
                <a16:creationId xmlns:a16="http://schemas.microsoft.com/office/drawing/2014/main" id="{B1D04C94-EBDB-4C29-A250-3CA49BB2A6AC}"/>
              </a:ext>
              <a:ext uri="{C183D7F6-B498-43B3-948B-1728B52AA6E4}">
                <adec:decorative xmlns:adec="http://schemas.microsoft.com/office/drawing/2017/decorative" val="1"/>
              </a:ext>
            </a:extLst>
          </p:cNvPr>
          <p:cNvSpPr/>
          <p:nvPr/>
        </p:nvSpPr>
        <p:spPr>
          <a:xfrm>
            <a:off x="1470660" y="1899920"/>
            <a:ext cx="2110740" cy="122427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sp>
        <p:nvSpPr>
          <p:cNvPr id="8" name="Rechteck 7">
            <a:extLst>
              <a:ext uri="{FF2B5EF4-FFF2-40B4-BE49-F238E27FC236}">
                <a16:creationId xmlns:a16="http://schemas.microsoft.com/office/drawing/2014/main" id="{56B4A773-2BE4-426F-9945-9DC168BB75D9}"/>
              </a:ext>
              <a:ext uri="{C183D7F6-B498-43B3-948B-1728B52AA6E4}">
                <adec:decorative xmlns:adec="http://schemas.microsoft.com/office/drawing/2017/decorative" val="1"/>
              </a:ext>
            </a:extLst>
          </p:cNvPr>
          <p:cNvSpPr/>
          <p:nvPr/>
        </p:nvSpPr>
        <p:spPr>
          <a:xfrm>
            <a:off x="1470660" y="3403599"/>
            <a:ext cx="2110740" cy="122427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sp>
        <p:nvSpPr>
          <p:cNvPr id="10" name="Rechteck 9">
            <a:extLst>
              <a:ext uri="{FF2B5EF4-FFF2-40B4-BE49-F238E27FC236}">
                <a16:creationId xmlns:a16="http://schemas.microsoft.com/office/drawing/2014/main" id="{55ECE573-58D9-490C-A96F-399FCAD4F0DE}"/>
              </a:ext>
              <a:ext uri="{C183D7F6-B498-43B3-948B-1728B52AA6E4}">
                <adec:decorative xmlns:adec="http://schemas.microsoft.com/office/drawing/2017/decorative" val="1"/>
              </a:ext>
            </a:extLst>
          </p:cNvPr>
          <p:cNvSpPr/>
          <p:nvPr/>
        </p:nvSpPr>
        <p:spPr>
          <a:xfrm>
            <a:off x="1470660" y="4924455"/>
            <a:ext cx="2110740" cy="122427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sp>
        <p:nvSpPr>
          <p:cNvPr id="12" name="Rechteck 11">
            <a:extLst>
              <a:ext uri="{FF2B5EF4-FFF2-40B4-BE49-F238E27FC236}">
                <a16:creationId xmlns:a16="http://schemas.microsoft.com/office/drawing/2014/main" id="{A39568E5-E6E9-44C6-A4FB-98F0BA03C5CE}"/>
              </a:ext>
              <a:ext uri="{C183D7F6-B498-43B3-948B-1728B52AA6E4}">
                <adec:decorative xmlns:adec="http://schemas.microsoft.com/office/drawing/2017/decorative" val="1"/>
              </a:ext>
            </a:extLst>
          </p:cNvPr>
          <p:cNvSpPr/>
          <p:nvPr/>
        </p:nvSpPr>
        <p:spPr>
          <a:xfrm>
            <a:off x="5040629" y="1899920"/>
            <a:ext cx="2110740" cy="122427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sp>
        <p:nvSpPr>
          <p:cNvPr id="14" name="Rechteck 13">
            <a:extLst>
              <a:ext uri="{FF2B5EF4-FFF2-40B4-BE49-F238E27FC236}">
                <a16:creationId xmlns:a16="http://schemas.microsoft.com/office/drawing/2014/main" id="{93AAA439-26DF-4AB8-9312-3E7500222256}"/>
              </a:ext>
              <a:ext uri="{C183D7F6-B498-43B3-948B-1728B52AA6E4}">
                <adec:decorative xmlns:adec="http://schemas.microsoft.com/office/drawing/2017/decorative" val="1"/>
              </a:ext>
            </a:extLst>
          </p:cNvPr>
          <p:cNvSpPr/>
          <p:nvPr/>
        </p:nvSpPr>
        <p:spPr>
          <a:xfrm>
            <a:off x="5040629" y="3403598"/>
            <a:ext cx="2110740" cy="122427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sp>
        <p:nvSpPr>
          <p:cNvPr id="16" name="Rechteck 15">
            <a:extLst>
              <a:ext uri="{FF2B5EF4-FFF2-40B4-BE49-F238E27FC236}">
                <a16:creationId xmlns:a16="http://schemas.microsoft.com/office/drawing/2014/main" id="{3FA36B80-BEA8-4868-836F-9621E77B9DB9}"/>
              </a:ext>
              <a:ext uri="{C183D7F6-B498-43B3-948B-1728B52AA6E4}">
                <adec:decorative xmlns:adec="http://schemas.microsoft.com/office/drawing/2017/decorative" val="1"/>
              </a:ext>
            </a:extLst>
          </p:cNvPr>
          <p:cNvSpPr/>
          <p:nvPr/>
        </p:nvSpPr>
        <p:spPr>
          <a:xfrm>
            <a:off x="5040629" y="4907275"/>
            <a:ext cx="2110740" cy="122427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sp>
        <p:nvSpPr>
          <p:cNvPr id="18" name="Rechteck 17">
            <a:extLst>
              <a:ext uri="{FF2B5EF4-FFF2-40B4-BE49-F238E27FC236}">
                <a16:creationId xmlns:a16="http://schemas.microsoft.com/office/drawing/2014/main" id="{C0F4F194-6FDD-4BF5-908E-C369CE0E5E46}"/>
              </a:ext>
              <a:ext uri="{C183D7F6-B498-43B3-948B-1728B52AA6E4}">
                <adec:decorative xmlns:adec="http://schemas.microsoft.com/office/drawing/2017/decorative" val="1"/>
              </a:ext>
            </a:extLst>
          </p:cNvPr>
          <p:cNvSpPr/>
          <p:nvPr/>
        </p:nvSpPr>
        <p:spPr>
          <a:xfrm>
            <a:off x="8468529" y="1899920"/>
            <a:ext cx="2110740" cy="122427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sp>
        <p:nvSpPr>
          <p:cNvPr id="20" name="Rechteck 19">
            <a:extLst>
              <a:ext uri="{FF2B5EF4-FFF2-40B4-BE49-F238E27FC236}">
                <a16:creationId xmlns:a16="http://schemas.microsoft.com/office/drawing/2014/main" id="{3AD2CF2E-8AC1-4BF5-A66E-DC536CA033C2}"/>
              </a:ext>
              <a:ext uri="{C183D7F6-B498-43B3-948B-1728B52AA6E4}">
                <adec:decorative xmlns:adec="http://schemas.microsoft.com/office/drawing/2017/decorative" val="1"/>
              </a:ext>
            </a:extLst>
          </p:cNvPr>
          <p:cNvSpPr/>
          <p:nvPr/>
        </p:nvSpPr>
        <p:spPr>
          <a:xfrm>
            <a:off x="8470731" y="3403597"/>
            <a:ext cx="2110740" cy="122427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sp>
        <p:nvSpPr>
          <p:cNvPr id="22" name="Rechteck 21">
            <a:extLst>
              <a:ext uri="{FF2B5EF4-FFF2-40B4-BE49-F238E27FC236}">
                <a16:creationId xmlns:a16="http://schemas.microsoft.com/office/drawing/2014/main" id="{65ACFEEE-4044-454C-B9E2-C66C69E3AEB5}"/>
              </a:ext>
              <a:ext uri="{C183D7F6-B498-43B3-948B-1728B52AA6E4}">
                <adec:decorative xmlns:adec="http://schemas.microsoft.com/office/drawing/2017/decorative" val="1"/>
              </a:ext>
            </a:extLst>
          </p:cNvPr>
          <p:cNvSpPr/>
          <p:nvPr/>
        </p:nvSpPr>
        <p:spPr>
          <a:xfrm>
            <a:off x="8468529" y="4905336"/>
            <a:ext cx="2110740" cy="122427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pic>
        <p:nvPicPr>
          <p:cNvPr id="24" name="Grafik 23">
            <a:extLst>
              <a:ext uri="{FF2B5EF4-FFF2-40B4-BE49-F238E27FC236}">
                <a16:creationId xmlns:a16="http://schemas.microsoft.com/office/drawing/2014/main" id="{56F3AA79-8613-4668-B217-1FC15D71C3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3299" y="2023838"/>
            <a:ext cx="1981200" cy="556260"/>
          </a:xfrm>
          <a:prstGeom prst="rect">
            <a:avLst/>
          </a:prstGeom>
        </p:spPr>
      </p:pic>
      <p:pic>
        <p:nvPicPr>
          <p:cNvPr id="25" name="Grafik 24">
            <a:extLst>
              <a:ext uri="{FF2B5EF4-FFF2-40B4-BE49-F238E27FC236}">
                <a16:creationId xmlns:a16="http://schemas.microsoft.com/office/drawing/2014/main" id="{6C6C6643-A263-49C0-A8E5-A0F8A67A04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0817" y="2080650"/>
            <a:ext cx="1630362" cy="606160"/>
          </a:xfrm>
          <a:prstGeom prst="rect">
            <a:avLst/>
          </a:prstGeom>
        </p:spPr>
      </p:pic>
      <p:pic>
        <p:nvPicPr>
          <p:cNvPr id="26" name="Grafik 25">
            <a:extLst>
              <a:ext uri="{FF2B5EF4-FFF2-40B4-BE49-F238E27FC236}">
                <a16:creationId xmlns:a16="http://schemas.microsoft.com/office/drawing/2014/main" id="{D47F4C5E-B633-4F96-9EBC-A3476D89E62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8234" y="3479907"/>
            <a:ext cx="1653033" cy="672233"/>
          </a:xfrm>
          <a:prstGeom prst="rect">
            <a:avLst/>
          </a:prstGeom>
        </p:spPr>
      </p:pic>
      <p:pic>
        <p:nvPicPr>
          <p:cNvPr id="27" name="Grafik 26">
            <a:extLst>
              <a:ext uri="{FF2B5EF4-FFF2-40B4-BE49-F238E27FC236}">
                <a16:creationId xmlns:a16="http://schemas.microsoft.com/office/drawing/2014/main" id="{02D92372-A28F-4177-88F0-A66E8FE2056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9290" y="3565400"/>
            <a:ext cx="1767840" cy="586740"/>
          </a:xfrm>
          <a:prstGeom prst="rect">
            <a:avLst/>
          </a:prstGeom>
        </p:spPr>
      </p:pic>
      <p:pic>
        <p:nvPicPr>
          <p:cNvPr id="28" name="Grafik 27">
            <a:extLst>
              <a:ext uri="{FF2B5EF4-FFF2-40B4-BE49-F238E27FC236}">
                <a16:creationId xmlns:a16="http://schemas.microsoft.com/office/drawing/2014/main" id="{96667D9F-A0AB-48B8-BA1C-2C2D437CCC4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9029" y="3481580"/>
            <a:ext cx="1729740" cy="670560"/>
          </a:xfrm>
          <a:prstGeom prst="rect">
            <a:avLst/>
          </a:prstGeom>
        </p:spPr>
      </p:pic>
      <p:pic>
        <p:nvPicPr>
          <p:cNvPr id="29" name="Grafik 28">
            <a:extLst>
              <a:ext uri="{FF2B5EF4-FFF2-40B4-BE49-F238E27FC236}">
                <a16:creationId xmlns:a16="http://schemas.microsoft.com/office/drawing/2014/main" id="{1C3B8546-0AF1-4276-93D5-4D84E386FC8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2570" y="5127897"/>
            <a:ext cx="2026920" cy="472440"/>
          </a:xfrm>
          <a:prstGeom prst="rect">
            <a:avLst/>
          </a:prstGeom>
        </p:spPr>
      </p:pic>
      <p:pic>
        <p:nvPicPr>
          <p:cNvPr id="30" name="Grafik 29">
            <a:extLst>
              <a:ext uri="{FF2B5EF4-FFF2-40B4-BE49-F238E27FC236}">
                <a16:creationId xmlns:a16="http://schemas.microsoft.com/office/drawing/2014/main" id="{97095EBE-9EC3-4E75-B238-2810562CBF9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4716" y="5059090"/>
            <a:ext cx="1822566" cy="541247"/>
          </a:xfrm>
          <a:prstGeom prst="rect">
            <a:avLst/>
          </a:prstGeom>
        </p:spPr>
      </p:pic>
      <p:pic>
        <p:nvPicPr>
          <p:cNvPr id="31" name="Grafik 30">
            <a:extLst>
              <a:ext uri="{FF2B5EF4-FFF2-40B4-BE49-F238E27FC236}">
                <a16:creationId xmlns:a16="http://schemas.microsoft.com/office/drawing/2014/main" id="{C7D5F933-E624-497F-80FE-31A6DFE277B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28312" y="5022798"/>
            <a:ext cx="1791173" cy="613829"/>
          </a:xfrm>
          <a:prstGeom prst="rect">
            <a:avLst/>
          </a:prstGeom>
        </p:spPr>
      </p:pic>
      <p:sp>
        <p:nvSpPr>
          <p:cNvPr id="32" name="Rechteck 31">
            <a:extLst>
              <a:ext uri="{FF2B5EF4-FFF2-40B4-BE49-F238E27FC236}">
                <a16:creationId xmlns:a16="http://schemas.microsoft.com/office/drawing/2014/main" id="{FE8776E6-462A-4448-8B40-D4A5072DAC81}"/>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F577A71A-61CF-4575-B6F4-5ADCBECF61D6}"/>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0E5A3471-4B62-4CC9-8E58-5C6B949B7DA9}"/>
              </a:ext>
            </a:extLst>
          </p:cNvPr>
          <p:cNvSpPr>
            <a:spLocks noGrp="1"/>
          </p:cNvSpPr>
          <p:nvPr>
            <p:ph type="title" idx="4294967295"/>
          </p:nvPr>
        </p:nvSpPr>
        <p:spPr>
          <a:xfrm>
            <a:off x="220683"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3. Overlay-Tools im Allgemeinen - Anbieter</a:t>
            </a:r>
            <a:endParaRPr lang="de-DE" dirty="0">
              <a:effectLst/>
            </a:endParaRPr>
          </a:p>
        </p:txBody>
      </p:sp>
      <p:sp>
        <p:nvSpPr>
          <p:cNvPr id="7" name="Textfeld 6">
            <a:extLst>
              <a:ext uri="{FF2B5EF4-FFF2-40B4-BE49-F238E27FC236}">
                <a16:creationId xmlns:a16="http://schemas.microsoft.com/office/drawing/2014/main" id="{3A56FB0C-5D34-4AE3-B77E-A318ABBDCFBA}"/>
              </a:ext>
            </a:extLst>
          </p:cNvPr>
          <p:cNvSpPr txBox="1"/>
          <p:nvPr/>
        </p:nvSpPr>
        <p:spPr>
          <a:xfrm>
            <a:off x="1470660" y="2724090"/>
            <a:ext cx="2110740" cy="400110"/>
          </a:xfrm>
          <a:prstGeom prst="rect">
            <a:avLst/>
          </a:prstGeom>
          <a:solidFill>
            <a:srgbClr val="002060"/>
          </a:solidFill>
          <a:ln w="28575">
            <a:solidFill>
              <a:srgbClr val="002060"/>
            </a:solidFill>
          </a:ln>
        </p:spPr>
        <p:txBody>
          <a:bodyPr wrap="square" rtlCol="0">
            <a:spAutoFit/>
          </a:bodyPr>
          <a:lstStyle/>
          <a:p>
            <a:pPr algn="ctr"/>
            <a:r>
              <a:rPr lang="de-DE" sz="2000" b="1" dirty="0" err="1">
                <a:solidFill>
                  <a:schemeClr val="bg1"/>
                </a:solidFill>
              </a:rPr>
              <a:t>accessiBe</a:t>
            </a:r>
            <a:endParaRPr lang="de-DE" sz="2000" b="1" dirty="0">
              <a:solidFill>
                <a:schemeClr val="bg1"/>
              </a:solidFill>
            </a:endParaRPr>
          </a:p>
        </p:txBody>
      </p:sp>
      <p:sp>
        <p:nvSpPr>
          <p:cNvPr id="9" name="Textfeld 8">
            <a:extLst>
              <a:ext uri="{FF2B5EF4-FFF2-40B4-BE49-F238E27FC236}">
                <a16:creationId xmlns:a16="http://schemas.microsoft.com/office/drawing/2014/main" id="{4E0693ED-5EA5-46AE-BA2E-1EC4B49F99B8}"/>
              </a:ext>
            </a:extLst>
          </p:cNvPr>
          <p:cNvSpPr txBox="1"/>
          <p:nvPr/>
        </p:nvSpPr>
        <p:spPr>
          <a:xfrm>
            <a:off x="1470660" y="4227769"/>
            <a:ext cx="2110740" cy="400110"/>
          </a:xfrm>
          <a:prstGeom prst="rect">
            <a:avLst/>
          </a:prstGeom>
          <a:solidFill>
            <a:srgbClr val="002060"/>
          </a:solidFill>
          <a:ln w="28575">
            <a:solidFill>
              <a:srgbClr val="002060"/>
            </a:solidFill>
          </a:ln>
        </p:spPr>
        <p:txBody>
          <a:bodyPr wrap="square" rtlCol="0">
            <a:spAutoFit/>
          </a:bodyPr>
          <a:lstStyle/>
          <a:p>
            <a:pPr algn="ctr"/>
            <a:r>
              <a:rPr lang="de-DE" sz="2000" b="1" dirty="0" err="1">
                <a:solidFill>
                  <a:schemeClr val="bg1"/>
                </a:solidFill>
              </a:rPr>
              <a:t>EqualWeb</a:t>
            </a:r>
            <a:endParaRPr lang="de-DE" sz="2000" b="1" dirty="0">
              <a:solidFill>
                <a:schemeClr val="bg1"/>
              </a:solidFill>
            </a:endParaRPr>
          </a:p>
        </p:txBody>
      </p:sp>
      <p:sp>
        <p:nvSpPr>
          <p:cNvPr id="11" name="Textfeld 10">
            <a:extLst>
              <a:ext uri="{FF2B5EF4-FFF2-40B4-BE49-F238E27FC236}">
                <a16:creationId xmlns:a16="http://schemas.microsoft.com/office/drawing/2014/main" id="{F86AFFD9-1A92-4A26-8B79-39272DAE2D40}"/>
              </a:ext>
            </a:extLst>
          </p:cNvPr>
          <p:cNvSpPr txBox="1"/>
          <p:nvPr/>
        </p:nvSpPr>
        <p:spPr>
          <a:xfrm>
            <a:off x="1470660" y="5748625"/>
            <a:ext cx="2110740" cy="400110"/>
          </a:xfrm>
          <a:prstGeom prst="rect">
            <a:avLst/>
          </a:prstGeom>
          <a:solidFill>
            <a:srgbClr val="002060"/>
          </a:solidFill>
          <a:ln w="28575">
            <a:solidFill>
              <a:srgbClr val="002060"/>
            </a:solidFill>
          </a:ln>
        </p:spPr>
        <p:txBody>
          <a:bodyPr wrap="square" rtlCol="0">
            <a:spAutoFit/>
          </a:bodyPr>
          <a:lstStyle/>
          <a:p>
            <a:pPr algn="ctr"/>
            <a:r>
              <a:rPr lang="de-DE" sz="2000" b="1" dirty="0">
                <a:solidFill>
                  <a:schemeClr val="bg1"/>
                </a:solidFill>
              </a:rPr>
              <a:t>Purple-Lens</a:t>
            </a:r>
          </a:p>
        </p:txBody>
      </p:sp>
      <p:sp>
        <p:nvSpPr>
          <p:cNvPr id="13" name="Textfeld 12">
            <a:extLst>
              <a:ext uri="{FF2B5EF4-FFF2-40B4-BE49-F238E27FC236}">
                <a16:creationId xmlns:a16="http://schemas.microsoft.com/office/drawing/2014/main" id="{72FCDFC4-5798-4568-A508-55F1B37A532D}"/>
              </a:ext>
            </a:extLst>
          </p:cNvPr>
          <p:cNvSpPr txBox="1"/>
          <p:nvPr/>
        </p:nvSpPr>
        <p:spPr>
          <a:xfrm>
            <a:off x="5040629" y="2724090"/>
            <a:ext cx="2110740" cy="400110"/>
          </a:xfrm>
          <a:prstGeom prst="rect">
            <a:avLst/>
          </a:prstGeom>
          <a:solidFill>
            <a:srgbClr val="002060"/>
          </a:solidFill>
          <a:ln w="28575">
            <a:solidFill>
              <a:srgbClr val="002060"/>
            </a:solidFill>
          </a:ln>
        </p:spPr>
        <p:txBody>
          <a:bodyPr wrap="square" rtlCol="0">
            <a:spAutoFit/>
          </a:bodyPr>
          <a:lstStyle/>
          <a:p>
            <a:pPr algn="ctr"/>
            <a:r>
              <a:rPr lang="de-DE" sz="2000" b="1" dirty="0" err="1">
                <a:solidFill>
                  <a:schemeClr val="bg1"/>
                </a:solidFill>
              </a:rPr>
              <a:t>AudioEye</a:t>
            </a:r>
            <a:endParaRPr lang="de-DE" sz="2000" b="1" dirty="0">
              <a:solidFill>
                <a:schemeClr val="bg1"/>
              </a:solidFill>
            </a:endParaRPr>
          </a:p>
        </p:txBody>
      </p:sp>
      <p:sp>
        <p:nvSpPr>
          <p:cNvPr id="15" name="Textfeld 14">
            <a:extLst>
              <a:ext uri="{FF2B5EF4-FFF2-40B4-BE49-F238E27FC236}">
                <a16:creationId xmlns:a16="http://schemas.microsoft.com/office/drawing/2014/main" id="{CD7D8E09-7A4B-4F38-AA53-BD89507CB93E}"/>
              </a:ext>
            </a:extLst>
          </p:cNvPr>
          <p:cNvSpPr txBox="1"/>
          <p:nvPr/>
        </p:nvSpPr>
        <p:spPr>
          <a:xfrm>
            <a:off x="5040629" y="4227768"/>
            <a:ext cx="2110740" cy="400110"/>
          </a:xfrm>
          <a:prstGeom prst="rect">
            <a:avLst/>
          </a:prstGeom>
          <a:solidFill>
            <a:srgbClr val="002060"/>
          </a:solidFill>
          <a:ln w="28575">
            <a:solidFill>
              <a:srgbClr val="002060"/>
            </a:solidFill>
          </a:ln>
        </p:spPr>
        <p:txBody>
          <a:bodyPr wrap="square" rtlCol="0">
            <a:spAutoFit/>
          </a:bodyPr>
          <a:lstStyle/>
          <a:p>
            <a:pPr algn="ctr"/>
            <a:r>
              <a:rPr lang="de-DE" sz="2000" b="1" dirty="0" err="1">
                <a:solidFill>
                  <a:schemeClr val="bg1"/>
                </a:solidFill>
              </a:rPr>
              <a:t>FACIL‘iti</a:t>
            </a:r>
            <a:endParaRPr lang="de-DE" sz="2000" b="1" dirty="0">
              <a:solidFill>
                <a:schemeClr val="bg1"/>
              </a:solidFill>
            </a:endParaRPr>
          </a:p>
        </p:txBody>
      </p:sp>
      <p:sp>
        <p:nvSpPr>
          <p:cNvPr id="17" name="Textfeld 16">
            <a:extLst>
              <a:ext uri="{FF2B5EF4-FFF2-40B4-BE49-F238E27FC236}">
                <a16:creationId xmlns:a16="http://schemas.microsoft.com/office/drawing/2014/main" id="{AE323103-55AD-4059-BF6A-0284B207B191}"/>
              </a:ext>
            </a:extLst>
          </p:cNvPr>
          <p:cNvSpPr txBox="1"/>
          <p:nvPr/>
        </p:nvSpPr>
        <p:spPr>
          <a:xfrm>
            <a:off x="5040629" y="5731445"/>
            <a:ext cx="2110740" cy="400110"/>
          </a:xfrm>
          <a:prstGeom prst="rect">
            <a:avLst/>
          </a:prstGeom>
          <a:solidFill>
            <a:srgbClr val="002060"/>
          </a:solidFill>
          <a:ln w="28575">
            <a:solidFill>
              <a:srgbClr val="002060"/>
            </a:solidFill>
          </a:ln>
        </p:spPr>
        <p:txBody>
          <a:bodyPr wrap="square" rtlCol="0">
            <a:spAutoFit/>
          </a:bodyPr>
          <a:lstStyle/>
          <a:p>
            <a:pPr algn="ctr"/>
            <a:r>
              <a:rPr lang="de-DE" sz="2000" b="1" dirty="0" err="1">
                <a:solidFill>
                  <a:schemeClr val="bg1"/>
                </a:solidFill>
              </a:rPr>
              <a:t>UserWay</a:t>
            </a:r>
            <a:endParaRPr lang="de-DE" sz="2000" b="1" dirty="0">
              <a:solidFill>
                <a:schemeClr val="bg1"/>
              </a:solidFill>
            </a:endParaRPr>
          </a:p>
        </p:txBody>
      </p:sp>
      <p:sp>
        <p:nvSpPr>
          <p:cNvPr id="19" name="Textfeld 18">
            <a:extLst>
              <a:ext uri="{FF2B5EF4-FFF2-40B4-BE49-F238E27FC236}">
                <a16:creationId xmlns:a16="http://schemas.microsoft.com/office/drawing/2014/main" id="{158D6D0C-4925-4BB9-B58C-5E6B5246566C}"/>
              </a:ext>
            </a:extLst>
          </p:cNvPr>
          <p:cNvSpPr txBox="1"/>
          <p:nvPr/>
        </p:nvSpPr>
        <p:spPr>
          <a:xfrm>
            <a:off x="8468529" y="2724090"/>
            <a:ext cx="2110740" cy="400110"/>
          </a:xfrm>
          <a:prstGeom prst="rect">
            <a:avLst/>
          </a:prstGeom>
          <a:solidFill>
            <a:srgbClr val="002060"/>
          </a:solidFill>
          <a:ln w="28575">
            <a:solidFill>
              <a:srgbClr val="002060"/>
            </a:solidFill>
          </a:ln>
        </p:spPr>
        <p:txBody>
          <a:bodyPr wrap="square" rtlCol="0">
            <a:spAutoFit/>
          </a:bodyPr>
          <a:lstStyle/>
          <a:p>
            <a:pPr algn="ctr"/>
            <a:r>
              <a:rPr lang="de-DE" sz="2000" b="1" dirty="0" err="1">
                <a:solidFill>
                  <a:schemeClr val="bg1"/>
                </a:solidFill>
              </a:rPr>
              <a:t>DIGIaccess</a:t>
            </a:r>
            <a:endParaRPr lang="de-DE" sz="2000" b="1" dirty="0">
              <a:solidFill>
                <a:schemeClr val="bg1"/>
              </a:solidFill>
            </a:endParaRPr>
          </a:p>
        </p:txBody>
      </p:sp>
      <p:sp>
        <p:nvSpPr>
          <p:cNvPr id="21" name="Textfeld 20">
            <a:extLst>
              <a:ext uri="{FF2B5EF4-FFF2-40B4-BE49-F238E27FC236}">
                <a16:creationId xmlns:a16="http://schemas.microsoft.com/office/drawing/2014/main" id="{BFDCA289-0188-4E17-B157-1EEE169C94DB}"/>
              </a:ext>
            </a:extLst>
          </p:cNvPr>
          <p:cNvSpPr txBox="1"/>
          <p:nvPr/>
        </p:nvSpPr>
        <p:spPr>
          <a:xfrm>
            <a:off x="8470731" y="4227767"/>
            <a:ext cx="2110740" cy="400110"/>
          </a:xfrm>
          <a:prstGeom prst="rect">
            <a:avLst/>
          </a:prstGeom>
          <a:solidFill>
            <a:srgbClr val="002060"/>
          </a:solidFill>
          <a:ln w="28575">
            <a:solidFill>
              <a:srgbClr val="002060"/>
            </a:solidFill>
          </a:ln>
        </p:spPr>
        <p:txBody>
          <a:bodyPr wrap="square" rtlCol="0">
            <a:spAutoFit/>
          </a:bodyPr>
          <a:lstStyle/>
          <a:p>
            <a:pPr algn="ctr"/>
            <a:r>
              <a:rPr lang="de-DE" sz="2000" b="1" dirty="0" err="1">
                <a:solidFill>
                  <a:schemeClr val="bg1"/>
                </a:solidFill>
              </a:rPr>
              <a:t>MaxAccess</a:t>
            </a:r>
            <a:endParaRPr lang="de-DE" sz="2000" b="1" dirty="0">
              <a:solidFill>
                <a:schemeClr val="bg1"/>
              </a:solidFill>
            </a:endParaRPr>
          </a:p>
        </p:txBody>
      </p:sp>
      <p:sp>
        <p:nvSpPr>
          <p:cNvPr id="23" name="Textfeld 22">
            <a:extLst>
              <a:ext uri="{FF2B5EF4-FFF2-40B4-BE49-F238E27FC236}">
                <a16:creationId xmlns:a16="http://schemas.microsoft.com/office/drawing/2014/main" id="{3B3854EE-5D8F-42CE-8B66-6DF07EE575D5}"/>
              </a:ext>
            </a:extLst>
          </p:cNvPr>
          <p:cNvSpPr txBox="1"/>
          <p:nvPr/>
        </p:nvSpPr>
        <p:spPr>
          <a:xfrm>
            <a:off x="8468529" y="5729506"/>
            <a:ext cx="2110740" cy="400110"/>
          </a:xfrm>
          <a:prstGeom prst="rect">
            <a:avLst/>
          </a:prstGeom>
          <a:solidFill>
            <a:srgbClr val="002060"/>
          </a:solidFill>
          <a:ln w="28575">
            <a:solidFill>
              <a:srgbClr val="002060"/>
            </a:solidFill>
          </a:ln>
        </p:spPr>
        <p:txBody>
          <a:bodyPr wrap="square" rtlCol="0">
            <a:spAutoFit/>
          </a:bodyPr>
          <a:lstStyle/>
          <a:p>
            <a:pPr algn="ctr"/>
            <a:r>
              <a:rPr lang="de-DE" sz="2000" b="1" dirty="0">
                <a:solidFill>
                  <a:schemeClr val="bg1"/>
                </a:solidFill>
              </a:rPr>
              <a:t>USER1st</a:t>
            </a:r>
          </a:p>
        </p:txBody>
      </p:sp>
    </p:spTree>
    <p:extLst>
      <p:ext uri="{BB962C8B-B14F-4D97-AF65-F5344CB8AC3E}">
        <p14:creationId xmlns:p14="http://schemas.microsoft.com/office/powerpoint/2010/main" val="3649284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0" grpId="0" animBg="1"/>
      <p:bldP spid="22" grpId="0" animBg="1"/>
      <p:bldP spid="7" grpId="0" animBg="1"/>
      <p:bldP spid="9" grpId="0" animBg="1"/>
      <p:bldP spid="11" grpId="0" animBg="1"/>
      <p:bldP spid="13" grpId="0" animBg="1"/>
      <p:bldP spid="15" grpId="0" animBg="1"/>
      <p:bldP spid="17" grpId="0" animBg="1"/>
      <p:bldP spid="19" grpId="0" animBg="1"/>
      <p:bldP spid="21"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62251A4-2C0A-4288-8314-5B92AAF05E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542" y="1421495"/>
            <a:ext cx="7899910" cy="5073201"/>
          </a:xfrm>
          <a:prstGeom prst="rect">
            <a:avLst/>
          </a:prstGeom>
        </p:spPr>
      </p:pic>
      <p:sp>
        <p:nvSpPr>
          <p:cNvPr id="32" name="Rechteck 31">
            <a:extLst>
              <a:ext uri="{FF2B5EF4-FFF2-40B4-BE49-F238E27FC236}">
                <a16:creationId xmlns:a16="http://schemas.microsoft.com/office/drawing/2014/main" id="{FE8776E6-462A-4448-8B40-D4A5072DAC81}"/>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F577A71A-61CF-4575-B6F4-5ADCBECF61D6}"/>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hteck 35">
            <a:extLst>
              <a:ext uri="{FF2B5EF4-FFF2-40B4-BE49-F238E27FC236}">
                <a16:creationId xmlns:a16="http://schemas.microsoft.com/office/drawing/2014/main" id="{8E2044FE-67CD-43C5-ABD1-05980DC03836}"/>
              </a:ext>
              <a:ext uri="{C183D7F6-B498-43B3-948B-1728B52AA6E4}">
                <adec:decorative xmlns:adec="http://schemas.microsoft.com/office/drawing/2017/decorative" val="1"/>
              </a:ext>
            </a:extLst>
          </p:cNvPr>
          <p:cNvSpPr/>
          <p:nvPr/>
        </p:nvSpPr>
        <p:spPr>
          <a:xfrm>
            <a:off x="1209368" y="1301684"/>
            <a:ext cx="9144000" cy="519301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C510A59-948F-45E5-A634-1D89A215B76E}"/>
              </a:ext>
            </a:extLst>
          </p:cNvPr>
          <p:cNvSpPr>
            <a:spLocks noGrp="1"/>
          </p:cNvSpPr>
          <p:nvPr>
            <p:ph type="title" idx="4294967295"/>
          </p:nvPr>
        </p:nvSpPr>
        <p:spPr>
          <a:xfrm>
            <a:off x="196932"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3. Overlay-Tools im Allgemeinen – FACILT‘ITI</a:t>
            </a:r>
            <a:endParaRPr lang="de-DE" dirty="0">
              <a:effectLst/>
            </a:endParaRPr>
          </a:p>
        </p:txBody>
      </p:sp>
      <p:sp>
        <p:nvSpPr>
          <p:cNvPr id="37" name="Textfeld 36">
            <a:extLst>
              <a:ext uri="{FF2B5EF4-FFF2-40B4-BE49-F238E27FC236}">
                <a16:creationId xmlns:a16="http://schemas.microsoft.com/office/drawing/2014/main" id="{80E302FB-BDCF-4C85-9AF4-DC3067F30A41}"/>
              </a:ext>
            </a:extLst>
          </p:cNvPr>
          <p:cNvSpPr txBox="1"/>
          <p:nvPr/>
        </p:nvSpPr>
        <p:spPr>
          <a:xfrm>
            <a:off x="1120044" y="6550223"/>
            <a:ext cx="8859697" cy="307777"/>
          </a:xfrm>
          <a:prstGeom prst="rect">
            <a:avLst/>
          </a:prstGeom>
          <a:noFill/>
        </p:spPr>
        <p:txBody>
          <a:bodyPr wrap="square" rtlCol="0">
            <a:spAutoFit/>
          </a:bodyPr>
          <a:lstStyle/>
          <a:p>
            <a:r>
              <a:rPr lang="de-DE" sz="1400" dirty="0"/>
              <a:t>Bildquelle: Eigener Screenshot ||Inhaltsquelle: https://www.facil-iti.com/user-interface/</a:t>
            </a:r>
          </a:p>
        </p:txBody>
      </p:sp>
    </p:spTree>
    <p:extLst>
      <p:ext uri="{BB962C8B-B14F-4D97-AF65-F5344CB8AC3E}">
        <p14:creationId xmlns:p14="http://schemas.microsoft.com/office/powerpoint/2010/main" val="359349047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FE8776E6-462A-4448-8B40-D4A5072DAC81}"/>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F577A71A-61CF-4575-B6F4-5ADCBECF61D6}"/>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hteck 35">
            <a:extLst>
              <a:ext uri="{FF2B5EF4-FFF2-40B4-BE49-F238E27FC236}">
                <a16:creationId xmlns:a16="http://schemas.microsoft.com/office/drawing/2014/main" id="{8E2044FE-67CD-43C5-ABD1-05980DC03836}"/>
              </a:ext>
              <a:ext uri="{C183D7F6-B498-43B3-948B-1728B52AA6E4}">
                <adec:decorative xmlns:adec="http://schemas.microsoft.com/office/drawing/2017/decorative" val="1"/>
              </a:ext>
            </a:extLst>
          </p:cNvPr>
          <p:cNvSpPr/>
          <p:nvPr/>
        </p:nvSpPr>
        <p:spPr>
          <a:xfrm>
            <a:off x="195943" y="1301685"/>
            <a:ext cx="11765148" cy="484049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AD852B3E-CA6E-480E-82DA-F31D5C5BCD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76" y="1621236"/>
            <a:ext cx="11448248" cy="4209920"/>
          </a:xfrm>
          <a:prstGeom prst="rect">
            <a:avLst/>
          </a:prstGeom>
        </p:spPr>
      </p:pic>
      <p:sp>
        <p:nvSpPr>
          <p:cNvPr id="2" name="Titel 1">
            <a:extLst>
              <a:ext uri="{FF2B5EF4-FFF2-40B4-BE49-F238E27FC236}">
                <a16:creationId xmlns:a16="http://schemas.microsoft.com/office/drawing/2014/main" id="{CB72AF1D-BC45-4EC9-8F6F-44802A693061}"/>
              </a:ext>
            </a:extLst>
          </p:cNvPr>
          <p:cNvSpPr>
            <a:spLocks noGrp="1"/>
          </p:cNvSpPr>
          <p:nvPr>
            <p:ph type="title" idx="4294967295"/>
          </p:nvPr>
        </p:nvSpPr>
        <p:spPr>
          <a:xfrm>
            <a:off x="195943"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3. Overlay-Tools im Allgemeinen – Purple-Lens</a:t>
            </a:r>
            <a:endParaRPr lang="de-DE" dirty="0">
              <a:effectLst/>
            </a:endParaRPr>
          </a:p>
        </p:txBody>
      </p:sp>
      <p:sp>
        <p:nvSpPr>
          <p:cNvPr id="37" name="Textfeld 36">
            <a:extLst>
              <a:ext uri="{FF2B5EF4-FFF2-40B4-BE49-F238E27FC236}">
                <a16:creationId xmlns:a16="http://schemas.microsoft.com/office/drawing/2014/main" id="{80E302FB-BDCF-4C85-9AF4-DC3067F30A41}"/>
              </a:ext>
            </a:extLst>
          </p:cNvPr>
          <p:cNvSpPr txBox="1"/>
          <p:nvPr/>
        </p:nvSpPr>
        <p:spPr>
          <a:xfrm>
            <a:off x="1666151" y="6230672"/>
            <a:ext cx="8859697" cy="307777"/>
          </a:xfrm>
          <a:prstGeom prst="rect">
            <a:avLst/>
          </a:prstGeom>
          <a:noFill/>
        </p:spPr>
        <p:txBody>
          <a:bodyPr wrap="square" rtlCol="0">
            <a:spAutoFit/>
          </a:bodyPr>
          <a:lstStyle/>
          <a:p>
            <a:r>
              <a:rPr lang="de-DE" sz="1400" dirty="0"/>
              <a:t>Bildquelle: Eigener Screenshot ||Inhaltsquelle: https://purple-lens.com/platform/</a:t>
            </a:r>
          </a:p>
        </p:txBody>
      </p:sp>
    </p:spTree>
    <p:extLst>
      <p:ext uri="{BB962C8B-B14F-4D97-AF65-F5344CB8AC3E}">
        <p14:creationId xmlns:p14="http://schemas.microsoft.com/office/powerpoint/2010/main" val="304116512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FE8776E6-462A-4448-8B40-D4A5072DAC81}"/>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F577A71A-61CF-4575-B6F4-5ADCBECF61D6}"/>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2A899CD7-B23E-4AB2-BFC9-5EAD06239EF5}"/>
              </a:ext>
              <a:ext uri="{C183D7F6-B498-43B3-948B-1728B52AA6E4}">
                <adec:decorative xmlns:adec="http://schemas.microsoft.com/office/drawing/2017/decorative" val="1"/>
              </a:ext>
            </a:extLst>
          </p:cNvPr>
          <p:cNvSpPr/>
          <p:nvPr/>
        </p:nvSpPr>
        <p:spPr>
          <a:xfrm>
            <a:off x="545259" y="1435100"/>
            <a:ext cx="3606801" cy="455929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540DCD7-C1B1-4119-8990-3EB317A0A9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20" y="1817368"/>
            <a:ext cx="3240609" cy="3846830"/>
          </a:xfrm>
          <a:prstGeom prst="rect">
            <a:avLst/>
          </a:prstGeom>
        </p:spPr>
      </p:pic>
      <p:pic>
        <p:nvPicPr>
          <p:cNvPr id="10" name="Grafik 9">
            <a:extLst>
              <a:ext uri="{FF2B5EF4-FFF2-40B4-BE49-F238E27FC236}">
                <a16:creationId xmlns:a16="http://schemas.microsoft.com/office/drawing/2014/main" id="{8C935B15-2263-4A35-A472-CD73C9AFC02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4678"/>
          <a:stretch/>
        </p:blipFill>
        <p:spPr>
          <a:xfrm>
            <a:off x="4429813" y="1738341"/>
            <a:ext cx="3332374" cy="4085642"/>
          </a:xfrm>
          <a:prstGeom prst="rect">
            <a:avLst/>
          </a:prstGeom>
        </p:spPr>
      </p:pic>
      <p:sp>
        <p:nvSpPr>
          <p:cNvPr id="11" name="Rechteck 10">
            <a:extLst>
              <a:ext uri="{FF2B5EF4-FFF2-40B4-BE49-F238E27FC236}">
                <a16:creationId xmlns:a16="http://schemas.microsoft.com/office/drawing/2014/main" id="{DDE1496E-054E-4E71-B8C1-91013A6BB492}"/>
              </a:ext>
              <a:ext uri="{C183D7F6-B498-43B3-948B-1728B52AA6E4}">
                <adec:decorative xmlns:adec="http://schemas.microsoft.com/office/drawing/2017/decorative" val="1"/>
              </a:ext>
            </a:extLst>
          </p:cNvPr>
          <p:cNvSpPr/>
          <p:nvPr/>
        </p:nvSpPr>
        <p:spPr>
          <a:xfrm>
            <a:off x="4292599" y="1422401"/>
            <a:ext cx="3606801" cy="455929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208704ED-72AF-44BD-9F56-F6C6B42726AB}"/>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11793"/>
          <a:stretch/>
        </p:blipFill>
        <p:spPr>
          <a:xfrm>
            <a:off x="8227897" y="1642409"/>
            <a:ext cx="3230884" cy="4277506"/>
          </a:xfrm>
          <a:prstGeom prst="rect">
            <a:avLst/>
          </a:prstGeom>
        </p:spPr>
      </p:pic>
      <p:sp>
        <p:nvSpPr>
          <p:cNvPr id="13" name="Rechteck 12">
            <a:extLst>
              <a:ext uri="{FF2B5EF4-FFF2-40B4-BE49-F238E27FC236}">
                <a16:creationId xmlns:a16="http://schemas.microsoft.com/office/drawing/2014/main" id="{3D2A4813-1BD3-4D5C-847D-AB69E3F8D98C}"/>
              </a:ext>
              <a:ext uri="{C183D7F6-B498-43B3-948B-1728B52AA6E4}">
                <adec:decorative xmlns:adec="http://schemas.microsoft.com/office/drawing/2017/decorative" val="1"/>
              </a:ext>
            </a:extLst>
          </p:cNvPr>
          <p:cNvSpPr/>
          <p:nvPr/>
        </p:nvSpPr>
        <p:spPr>
          <a:xfrm>
            <a:off x="8039939" y="1422401"/>
            <a:ext cx="3606801" cy="455929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A7661A8-E00B-4C64-8162-64C0C51D23D0}"/>
              </a:ext>
            </a:extLst>
          </p:cNvPr>
          <p:cNvSpPr>
            <a:spLocks noGrp="1"/>
          </p:cNvSpPr>
          <p:nvPr>
            <p:ph type="title" idx="4294967295"/>
          </p:nvPr>
        </p:nvSpPr>
        <p:spPr>
          <a:xfrm>
            <a:off x="220683"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3. Overlay-Tools im Allgemeinen – Anbieter für diese Arbeit</a:t>
            </a:r>
            <a:endParaRPr lang="de-DE" dirty="0">
              <a:effectLst/>
            </a:endParaRPr>
          </a:p>
        </p:txBody>
      </p:sp>
      <p:sp>
        <p:nvSpPr>
          <p:cNvPr id="14" name="Textfeld 13">
            <a:extLst>
              <a:ext uri="{FF2B5EF4-FFF2-40B4-BE49-F238E27FC236}">
                <a16:creationId xmlns:a16="http://schemas.microsoft.com/office/drawing/2014/main" id="{7C423303-B00E-4BE5-8789-A07FEAC9F5FB}"/>
              </a:ext>
            </a:extLst>
          </p:cNvPr>
          <p:cNvSpPr txBox="1"/>
          <p:nvPr/>
        </p:nvSpPr>
        <p:spPr>
          <a:xfrm>
            <a:off x="1231479" y="1164569"/>
            <a:ext cx="2234360" cy="461665"/>
          </a:xfrm>
          <a:prstGeom prst="rect">
            <a:avLst/>
          </a:prstGeom>
          <a:solidFill>
            <a:schemeClr val="bg1"/>
          </a:solidFill>
        </p:spPr>
        <p:txBody>
          <a:bodyPr wrap="square" rtlCol="0">
            <a:spAutoFit/>
          </a:bodyPr>
          <a:lstStyle/>
          <a:p>
            <a:pPr algn="ctr"/>
            <a:r>
              <a:rPr lang="de-DE" sz="2400" dirty="0" err="1"/>
              <a:t>accessiBe</a:t>
            </a:r>
            <a:endParaRPr lang="de-DE" sz="2400" dirty="0"/>
          </a:p>
        </p:txBody>
      </p:sp>
      <p:sp>
        <p:nvSpPr>
          <p:cNvPr id="17" name="Textfeld 16">
            <a:extLst>
              <a:ext uri="{FF2B5EF4-FFF2-40B4-BE49-F238E27FC236}">
                <a16:creationId xmlns:a16="http://schemas.microsoft.com/office/drawing/2014/main" id="{5C0F52A4-9086-4737-B208-264906B80DE1}"/>
              </a:ext>
            </a:extLst>
          </p:cNvPr>
          <p:cNvSpPr txBox="1"/>
          <p:nvPr/>
        </p:nvSpPr>
        <p:spPr>
          <a:xfrm>
            <a:off x="439623" y="5981699"/>
            <a:ext cx="3439596" cy="523220"/>
          </a:xfrm>
          <a:prstGeom prst="rect">
            <a:avLst/>
          </a:prstGeom>
          <a:noFill/>
        </p:spPr>
        <p:txBody>
          <a:bodyPr wrap="square" rtlCol="0">
            <a:spAutoFit/>
          </a:bodyPr>
          <a:lstStyle/>
          <a:p>
            <a:r>
              <a:rPr lang="de-DE" sz="1400" dirty="0"/>
              <a:t>Bildquelle: Eigener Screenshot</a:t>
            </a:r>
          </a:p>
          <a:p>
            <a:r>
              <a:rPr lang="de-DE" sz="1400" dirty="0"/>
              <a:t>Inhaltsquelle: https://accessibe.com/</a:t>
            </a:r>
          </a:p>
        </p:txBody>
      </p:sp>
      <p:sp>
        <p:nvSpPr>
          <p:cNvPr id="15" name="Textfeld 14">
            <a:extLst>
              <a:ext uri="{FF2B5EF4-FFF2-40B4-BE49-F238E27FC236}">
                <a16:creationId xmlns:a16="http://schemas.microsoft.com/office/drawing/2014/main" id="{4AB7B63B-867C-429C-A62E-851A37644701}"/>
              </a:ext>
            </a:extLst>
          </p:cNvPr>
          <p:cNvSpPr txBox="1"/>
          <p:nvPr/>
        </p:nvSpPr>
        <p:spPr>
          <a:xfrm>
            <a:off x="4978819" y="1164569"/>
            <a:ext cx="2234360" cy="461665"/>
          </a:xfrm>
          <a:prstGeom prst="rect">
            <a:avLst/>
          </a:prstGeom>
          <a:solidFill>
            <a:schemeClr val="bg1"/>
          </a:solidFill>
        </p:spPr>
        <p:txBody>
          <a:bodyPr wrap="square" rtlCol="0">
            <a:spAutoFit/>
          </a:bodyPr>
          <a:lstStyle/>
          <a:p>
            <a:pPr algn="ctr"/>
            <a:r>
              <a:rPr lang="de-DE" sz="2400" dirty="0" err="1"/>
              <a:t>EqualWeb</a:t>
            </a:r>
            <a:endParaRPr lang="de-DE" sz="2400" dirty="0"/>
          </a:p>
        </p:txBody>
      </p:sp>
      <p:sp>
        <p:nvSpPr>
          <p:cNvPr id="18" name="Textfeld 17">
            <a:extLst>
              <a:ext uri="{FF2B5EF4-FFF2-40B4-BE49-F238E27FC236}">
                <a16:creationId xmlns:a16="http://schemas.microsoft.com/office/drawing/2014/main" id="{AF311108-C5C8-45F8-B3E3-5C53A47C4F83}"/>
              </a:ext>
            </a:extLst>
          </p:cNvPr>
          <p:cNvSpPr txBox="1"/>
          <p:nvPr/>
        </p:nvSpPr>
        <p:spPr>
          <a:xfrm>
            <a:off x="4257696" y="5988049"/>
            <a:ext cx="3439596" cy="523220"/>
          </a:xfrm>
          <a:prstGeom prst="rect">
            <a:avLst/>
          </a:prstGeom>
          <a:noFill/>
        </p:spPr>
        <p:txBody>
          <a:bodyPr wrap="square" rtlCol="0">
            <a:spAutoFit/>
          </a:bodyPr>
          <a:lstStyle/>
          <a:p>
            <a:r>
              <a:rPr lang="de-DE" sz="1400" dirty="0"/>
              <a:t>Bildquelle: Eigener Screenshot</a:t>
            </a:r>
          </a:p>
          <a:p>
            <a:r>
              <a:rPr lang="de-DE" sz="1400" dirty="0"/>
              <a:t>Inhaltsquelle: https://www.equalweb.com/</a:t>
            </a:r>
          </a:p>
        </p:txBody>
      </p:sp>
      <p:sp>
        <p:nvSpPr>
          <p:cNvPr id="16" name="Textfeld 15">
            <a:extLst>
              <a:ext uri="{FF2B5EF4-FFF2-40B4-BE49-F238E27FC236}">
                <a16:creationId xmlns:a16="http://schemas.microsoft.com/office/drawing/2014/main" id="{97A38355-7D74-4A37-B2C1-12BA4873CE20}"/>
              </a:ext>
            </a:extLst>
          </p:cNvPr>
          <p:cNvSpPr txBox="1"/>
          <p:nvPr/>
        </p:nvSpPr>
        <p:spPr>
          <a:xfrm>
            <a:off x="8726161" y="1164569"/>
            <a:ext cx="2234360" cy="461665"/>
          </a:xfrm>
          <a:prstGeom prst="rect">
            <a:avLst/>
          </a:prstGeom>
          <a:solidFill>
            <a:schemeClr val="bg1"/>
          </a:solidFill>
        </p:spPr>
        <p:txBody>
          <a:bodyPr wrap="square" rtlCol="0">
            <a:spAutoFit/>
          </a:bodyPr>
          <a:lstStyle/>
          <a:p>
            <a:pPr algn="ctr"/>
            <a:r>
              <a:rPr lang="de-DE" sz="2400" dirty="0" err="1"/>
              <a:t>UserWay</a:t>
            </a:r>
            <a:endParaRPr lang="de-DE" sz="2400" dirty="0"/>
          </a:p>
        </p:txBody>
      </p:sp>
      <p:sp>
        <p:nvSpPr>
          <p:cNvPr id="19" name="Textfeld 18">
            <a:extLst>
              <a:ext uri="{FF2B5EF4-FFF2-40B4-BE49-F238E27FC236}">
                <a16:creationId xmlns:a16="http://schemas.microsoft.com/office/drawing/2014/main" id="{4DD8DA92-EA49-4FCB-BFF4-F99DEA220027}"/>
              </a:ext>
            </a:extLst>
          </p:cNvPr>
          <p:cNvSpPr txBox="1"/>
          <p:nvPr/>
        </p:nvSpPr>
        <p:spPr>
          <a:xfrm>
            <a:off x="7971300" y="5997874"/>
            <a:ext cx="3439596" cy="523220"/>
          </a:xfrm>
          <a:prstGeom prst="rect">
            <a:avLst/>
          </a:prstGeom>
          <a:noFill/>
        </p:spPr>
        <p:txBody>
          <a:bodyPr wrap="square" rtlCol="0">
            <a:spAutoFit/>
          </a:bodyPr>
          <a:lstStyle/>
          <a:p>
            <a:r>
              <a:rPr lang="de-DE" sz="1400" dirty="0"/>
              <a:t>Bildquelle: Eigener Screenshot</a:t>
            </a:r>
          </a:p>
          <a:p>
            <a:r>
              <a:rPr lang="de-DE" sz="1400" dirty="0"/>
              <a:t>Inhaltsquelle: https://userway.org/</a:t>
            </a:r>
          </a:p>
        </p:txBody>
      </p:sp>
    </p:spTree>
    <p:extLst>
      <p:ext uri="{BB962C8B-B14F-4D97-AF65-F5344CB8AC3E}">
        <p14:creationId xmlns:p14="http://schemas.microsoft.com/office/powerpoint/2010/main" val="1533715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7" grpId="0"/>
      <p:bldP spid="15" grpId="0" animBg="1"/>
      <p:bldP spid="18" grpId="0"/>
      <p:bldP spid="16"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FE8776E6-462A-4448-8B40-D4A5072DAC81}"/>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F577A71A-61CF-4575-B6F4-5ADCBECF61D6}"/>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F05C62CA-27E0-43BC-A5E6-3DFDCD6F995D}"/>
              </a:ext>
              <a:ext uri="{C183D7F6-B498-43B3-948B-1728B52AA6E4}">
                <adec:decorative xmlns:adec="http://schemas.microsoft.com/office/drawing/2017/decorative" val="1"/>
              </a:ext>
            </a:extLst>
          </p:cNvPr>
          <p:cNvSpPr/>
          <p:nvPr/>
        </p:nvSpPr>
        <p:spPr>
          <a:xfrm>
            <a:off x="545259" y="2260600"/>
            <a:ext cx="3606801" cy="19685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2FD7946D-6168-4658-BE36-1C08B7B42B7A}"/>
              </a:ext>
              <a:ext uri="{C183D7F6-B498-43B3-948B-1728B52AA6E4}">
                <adec:decorative xmlns:adec="http://schemas.microsoft.com/office/drawing/2017/decorative" val="1"/>
              </a:ext>
            </a:extLst>
          </p:cNvPr>
          <p:cNvSpPr/>
          <p:nvPr/>
        </p:nvSpPr>
        <p:spPr>
          <a:xfrm>
            <a:off x="4292599" y="2247899"/>
            <a:ext cx="3606801" cy="198120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6F1519E1-E365-4543-9BC9-5F9B17A355B9}"/>
              </a:ext>
              <a:ext uri="{C183D7F6-B498-43B3-948B-1728B52AA6E4}">
                <adec:decorative xmlns:adec="http://schemas.microsoft.com/office/drawing/2017/decorative" val="1"/>
              </a:ext>
            </a:extLst>
          </p:cNvPr>
          <p:cNvSpPr/>
          <p:nvPr/>
        </p:nvSpPr>
        <p:spPr>
          <a:xfrm>
            <a:off x="8039939" y="2247899"/>
            <a:ext cx="3606801" cy="198120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FF8A698-6357-4FDE-A899-B9853333CA89}"/>
              </a:ext>
            </a:extLst>
          </p:cNvPr>
          <p:cNvSpPr>
            <a:spLocks noGrp="1"/>
          </p:cNvSpPr>
          <p:nvPr>
            <p:ph type="title" idx="4294967295"/>
          </p:nvPr>
        </p:nvSpPr>
        <p:spPr>
          <a:xfrm>
            <a:off x="149432"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3. Overlay-Tools im Allgemeinen – Abonnements</a:t>
            </a:r>
            <a:endParaRPr lang="de-DE" dirty="0">
              <a:effectLst/>
            </a:endParaRPr>
          </a:p>
        </p:txBody>
      </p:sp>
      <p:sp>
        <p:nvSpPr>
          <p:cNvPr id="23" name="Textfeld 22">
            <a:extLst>
              <a:ext uri="{FF2B5EF4-FFF2-40B4-BE49-F238E27FC236}">
                <a16:creationId xmlns:a16="http://schemas.microsoft.com/office/drawing/2014/main" id="{1EABAC52-81D0-4AF6-A7F0-8C0F2F6E7473}"/>
              </a:ext>
            </a:extLst>
          </p:cNvPr>
          <p:cNvSpPr txBox="1"/>
          <p:nvPr/>
        </p:nvSpPr>
        <p:spPr>
          <a:xfrm>
            <a:off x="1231479" y="2029767"/>
            <a:ext cx="2234360" cy="461665"/>
          </a:xfrm>
          <a:prstGeom prst="rect">
            <a:avLst/>
          </a:prstGeom>
          <a:solidFill>
            <a:schemeClr val="bg1"/>
          </a:solidFill>
        </p:spPr>
        <p:txBody>
          <a:bodyPr wrap="square" rtlCol="0">
            <a:spAutoFit/>
          </a:bodyPr>
          <a:lstStyle/>
          <a:p>
            <a:pPr algn="ctr"/>
            <a:r>
              <a:rPr lang="de-DE" sz="2400" dirty="0" err="1"/>
              <a:t>accessiBe</a:t>
            </a:r>
            <a:endParaRPr lang="de-DE" sz="2400" dirty="0"/>
          </a:p>
        </p:txBody>
      </p:sp>
      <p:sp>
        <p:nvSpPr>
          <p:cNvPr id="26" name="Textfeld 25">
            <a:extLst>
              <a:ext uri="{FF2B5EF4-FFF2-40B4-BE49-F238E27FC236}">
                <a16:creationId xmlns:a16="http://schemas.microsoft.com/office/drawing/2014/main" id="{AE81945D-2538-4078-98C5-F1381D4718B8}"/>
              </a:ext>
            </a:extLst>
          </p:cNvPr>
          <p:cNvSpPr txBox="1"/>
          <p:nvPr/>
        </p:nvSpPr>
        <p:spPr>
          <a:xfrm>
            <a:off x="856409" y="2823000"/>
            <a:ext cx="2984500" cy="830997"/>
          </a:xfrm>
          <a:prstGeom prst="rect">
            <a:avLst/>
          </a:prstGeom>
          <a:noFill/>
        </p:spPr>
        <p:txBody>
          <a:bodyPr wrap="square" rtlCol="0">
            <a:spAutoFit/>
          </a:bodyPr>
          <a:lstStyle/>
          <a:p>
            <a:pPr algn="ctr"/>
            <a:r>
              <a:rPr lang="de-DE" sz="2400" dirty="0"/>
              <a:t>„Standard“</a:t>
            </a:r>
          </a:p>
          <a:p>
            <a:pPr algn="ctr"/>
            <a:r>
              <a:rPr lang="de-DE" sz="2400" dirty="0"/>
              <a:t>49$ / Monat</a:t>
            </a:r>
          </a:p>
        </p:txBody>
      </p:sp>
      <p:sp>
        <p:nvSpPr>
          <p:cNvPr id="24" name="Textfeld 23">
            <a:extLst>
              <a:ext uri="{FF2B5EF4-FFF2-40B4-BE49-F238E27FC236}">
                <a16:creationId xmlns:a16="http://schemas.microsoft.com/office/drawing/2014/main" id="{37A73CF6-7958-4590-91C6-C9F9CBEC7B03}"/>
              </a:ext>
            </a:extLst>
          </p:cNvPr>
          <p:cNvSpPr txBox="1"/>
          <p:nvPr/>
        </p:nvSpPr>
        <p:spPr>
          <a:xfrm>
            <a:off x="4978819" y="2017066"/>
            <a:ext cx="2234360" cy="461665"/>
          </a:xfrm>
          <a:prstGeom prst="rect">
            <a:avLst/>
          </a:prstGeom>
          <a:solidFill>
            <a:schemeClr val="bg1"/>
          </a:solidFill>
        </p:spPr>
        <p:txBody>
          <a:bodyPr wrap="square" rtlCol="0">
            <a:spAutoFit/>
          </a:bodyPr>
          <a:lstStyle/>
          <a:p>
            <a:pPr algn="ctr"/>
            <a:r>
              <a:rPr lang="de-DE" sz="2400" dirty="0" err="1"/>
              <a:t>EqualWeb</a:t>
            </a:r>
            <a:endParaRPr lang="de-DE" sz="2400" dirty="0"/>
          </a:p>
        </p:txBody>
      </p:sp>
      <p:sp>
        <p:nvSpPr>
          <p:cNvPr id="27" name="Textfeld 26">
            <a:extLst>
              <a:ext uri="{FF2B5EF4-FFF2-40B4-BE49-F238E27FC236}">
                <a16:creationId xmlns:a16="http://schemas.microsoft.com/office/drawing/2014/main" id="{CC704C2C-62A2-4586-9B37-08790A463849}"/>
              </a:ext>
            </a:extLst>
          </p:cNvPr>
          <p:cNvSpPr txBox="1"/>
          <p:nvPr/>
        </p:nvSpPr>
        <p:spPr>
          <a:xfrm>
            <a:off x="4603749" y="2638333"/>
            <a:ext cx="2984500" cy="1200329"/>
          </a:xfrm>
          <a:prstGeom prst="rect">
            <a:avLst/>
          </a:prstGeom>
          <a:noFill/>
        </p:spPr>
        <p:txBody>
          <a:bodyPr wrap="square" rtlCol="0">
            <a:spAutoFit/>
          </a:bodyPr>
          <a:lstStyle/>
          <a:p>
            <a:pPr algn="ctr"/>
            <a:r>
              <a:rPr lang="de-DE" sz="2400" dirty="0"/>
              <a:t>„Small“ der „Auto </a:t>
            </a:r>
            <a:r>
              <a:rPr lang="de-DE" sz="2400" dirty="0" err="1"/>
              <a:t>Accessibility</a:t>
            </a:r>
            <a:r>
              <a:rPr lang="de-DE" sz="2400" dirty="0"/>
              <a:t> Plans“</a:t>
            </a:r>
          </a:p>
          <a:p>
            <a:pPr algn="ctr"/>
            <a:r>
              <a:rPr lang="de-DE" sz="2400" dirty="0"/>
              <a:t>39$ / Monat</a:t>
            </a:r>
          </a:p>
        </p:txBody>
      </p:sp>
      <p:sp>
        <p:nvSpPr>
          <p:cNvPr id="25" name="Textfeld 24">
            <a:extLst>
              <a:ext uri="{FF2B5EF4-FFF2-40B4-BE49-F238E27FC236}">
                <a16:creationId xmlns:a16="http://schemas.microsoft.com/office/drawing/2014/main" id="{D24B51C5-51D7-4EFC-88B6-7560E5E97F96}"/>
              </a:ext>
            </a:extLst>
          </p:cNvPr>
          <p:cNvSpPr txBox="1"/>
          <p:nvPr/>
        </p:nvSpPr>
        <p:spPr>
          <a:xfrm>
            <a:off x="8726161" y="2017065"/>
            <a:ext cx="2234360" cy="461665"/>
          </a:xfrm>
          <a:prstGeom prst="rect">
            <a:avLst/>
          </a:prstGeom>
          <a:solidFill>
            <a:schemeClr val="bg1"/>
          </a:solidFill>
        </p:spPr>
        <p:txBody>
          <a:bodyPr wrap="square" rtlCol="0">
            <a:spAutoFit/>
          </a:bodyPr>
          <a:lstStyle/>
          <a:p>
            <a:pPr algn="ctr"/>
            <a:r>
              <a:rPr lang="de-DE" sz="2400" dirty="0" err="1"/>
              <a:t>UserWay</a:t>
            </a:r>
            <a:endParaRPr lang="de-DE" sz="2400" dirty="0"/>
          </a:p>
        </p:txBody>
      </p:sp>
      <p:sp>
        <p:nvSpPr>
          <p:cNvPr id="28" name="Textfeld 27">
            <a:extLst>
              <a:ext uri="{FF2B5EF4-FFF2-40B4-BE49-F238E27FC236}">
                <a16:creationId xmlns:a16="http://schemas.microsoft.com/office/drawing/2014/main" id="{C6E74465-0D70-4FE4-B567-156BBB709F0C}"/>
              </a:ext>
            </a:extLst>
          </p:cNvPr>
          <p:cNvSpPr txBox="1"/>
          <p:nvPr/>
        </p:nvSpPr>
        <p:spPr>
          <a:xfrm>
            <a:off x="8351089" y="2823000"/>
            <a:ext cx="2984500" cy="830997"/>
          </a:xfrm>
          <a:prstGeom prst="rect">
            <a:avLst/>
          </a:prstGeom>
          <a:noFill/>
        </p:spPr>
        <p:txBody>
          <a:bodyPr wrap="square" rtlCol="0">
            <a:spAutoFit/>
          </a:bodyPr>
          <a:lstStyle/>
          <a:p>
            <a:pPr algn="ctr"/>
            <a:r>
              <a:rPr lang="de-DE" sz="2400" dirty="0"/>
              <a:t>„Small Business“</a:t>
            </a:r>
          </a:p>
          <a:p>
            <a:pPr algn="ctr"/>
            <a:r>
              <a:rPr lang="de-DE" sz="2400" dirty="0"/>
              <a:t>49$ / Monat</a:t>
            </a:r>
          </a:p>
        </p:txBody>
      </p:sp>
      <p:sp>
        <p:nvSpPr>
          <p:cNvPr id="29" name="Textfeld 28">
            <a:extLst>
              <a:ext uri="{FF2B5EF4-FFF2-40B4-BE49-F238E27FC236}">
                <a16:creationId xmlns:a16="http://schemas.microsoft.com/office/drawing/2014/main" id="{4416C623-BD12-4FEC-BE6C-FAE1C15D4A1F}"/>
              </a:ext>
            </a:extLst>
          </p:cNvPr>
          <p:cNvSpPr txBox="1"/>
          <p:nvPr/>
        </p:nvSpPr>
        <p:spPr>
          <a:xfrm>
            <a:off x="2762249" y="4960669"/>
            <a:ext cx="6667500" cy="830997"/>
          </a:xfrm>
          <a:prstGeom prst="rect">
            <a:avLst/>
          </a:prstGeom>
          <a:noFill/>
        </p:spPr>
        <p:txBody>
          <a:bodyPr wrap="square" rtlCol="0">
            <a:spAutoFit/>
          </a:bodyPr>
          <a:lstStyle/>
          <a:p>
            <a:pPr algn="ctr"/>
            <a:r>
              <a:rPr lang="de-DE" sz="2400" dirty="0"/>
              <a:t>Zusätzliche kostenpflichtige Dienstleistungen und Features werden nicht berücksichtigt</a:t>
            </a:r>
          </a:p>
        </p:txBody>
      </p:sp>
    </p:spTree>
    <p:extLst>
      <p:ext uri="{BB962C8B-B14F-4D97-AF65-F5344CB8AC3E}">
        <p14:creationId xmlns:p14="http://schemas.microsoft.com/office/powerpoint/2010/main" val="12079066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5ACB0C-755D-405B-BC7F-4AE32078ED24}"/>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CFF2C41F-3B31-415B-BEBB-964EDE34B5D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D4AA51C9-CDDB-4C3F-BDFC-1C65086B7D0D}"/>
              </a:ext>
            </a:extLst>
          </p:cNvPr>
          <p:cNvSpPr>
            <a:spLocks noGrp="1"/>
          </p:cNvSpPr>
          <p:nvPr>
            <p:ph type="title" idx="4294967295"/>
          </p:nvPr>
        </p:nvSpPr>
        <p:spPr>
          <a:xfrm>
            <a:off x="149430" y="-112367"/>
            <a:ext cx="10515600" cy="1325563"/>
          </a:xfrm>
        </p:spPr>
        <p:txBody>
          <a:bodyPr/>
          <a:lstStyle/>
          <a:p>
            <a:r>
              <a:rPr lang="de-DE" sz="3200" b="1" kern="1200" dirty="0">
                <a:solidFill>
                  <a:srgbClr val="FFFFFF"/>
                </a:solidFill>
                <a:effectLst/>
                <a:latin typeface="Bahnschrift Light SemiCondensed" panose="020B0502040204020203" pitchFamily="34" charset="0"/>
                <a:ea typeface="+mn-ea"/>
                <a:cs typeface="+mn-cs"/>
              </a:rPr>
              <a:t>Inhaltsverzeichnis</a:t>
            </a:r>
            <a:endParaRPr lang="de-DE" dirty="0"/>
          </a:p>
        </p:txBody>
      </p:sp>
      <p:sp>
        <p:nvSpPr>
          <p:cNvPr id="5" name="Textfeld 4">
            <a:extLst>
              <a:ext uri="{FF2B5EF4-FFF2-40B4-BE49-F238E27FC236}">
                <a16:creationId xmlns:a16="http://schemas.microsoft.com/office/drawing/2014/main" id="{F5BE165B-15FC-402E-964E-672CC6995787}"/>
              </a:ext>
            </a:extLst>
          </p:cNvPr>
          <p:cNvSpPr txBox="1"/>
          <p:nvPr/>
        </p:nvSpPr>
        <p:spPr>
          <a:xfrm>
            <a:off x="934003" y="1515567"/>
            <a:ext cx="9217703" cy="4031873"/>
          </a:xfrm>
          <a:prstGeom prst="rect">
            <a:avLst/>
          </a:prstGeom>
          <a:noFill/>
        </p:spPr>
        <p:txBody>
          <a:bodyPr wrap="square" rtlCol="0">
            <a:spAutoFit/>
          </a:bodyPr>
          <a:lstStyle/>
          <a:p>
            <a:pPr marL="342900" indent="-342900">
              <a:buFont typeface="+mj-lt"/>
              <a:buAutoNum type="arabicPeriod"/>
            </a:pPr>
            <a:r>
              <a:rPr lang="de-DE" sz="2000" dirty="0">
                <a:solidFill>
                  <a:schemeClr val="bg1">
                    <a:lumMod val="50000"/>
                  </a:schemeClr>
                </a:solidFill>
              </a:rPr>
              <a:t>Einleitung</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000" dirty="0">
                <a:solidFill>
                  <a:schemeClr val="bg1">
                    <a:lumMod val="50000"/>
                  </a:schemeClr>
                </a:solidFill>
              </a:rPr>
              <a:t>Grundlagen</a:t>
            </a:r>
          </a:p>
          <a:p>
            <a:pPr marL="342900" indent="-342900">
              <a:buFont typeface="+mj-lt"/>
              <a:buAutoNum type="arabicPeriod"/>
            </a:pPr>
            <a:endParaRPr lang="de-DE" sz="2400" dirty="0"/>
          </a:p>
          <a:p>
            <a:pPr marL="342900" indent="-342900">
              <a:buFont typeface="+mj-lt"/>
              <a:buAutoNum type="arabicPeriod"/>
            </a:pPr>
            <a:r>
              <a:rPr lang="de-DE" sz="2000" dirty="0">
                <a:solidFill>
                  <a:schemeClr val="bg1">
                    <a:lumMod val="50000"/>
                  </a:schemeClr>
                </a:solidFill>
              </a:rPr>
              <a:t>Overlay-Tools im Allgemeinen</a:t>
            </a:r>
          </a:p>
          <a:p>
            <a:pPr marL="342900" indent="-342900">
              <a:buFont typeface="+mj-lt"/>
              <a:buAutoNum type="arabicPeriod"/>
            </a:pPr>
            <a:endParaRPr lang="de-DE" sz="2400" dirty="0"/>
          </a:p>
          <a:p>
            <a:pPr marL="342900" indent="-342900">
              <a:buFont typeface="+mj-lt"/>
              <a:buAutoNum type="arabicPeriod"/>
            </a:pPr>
            <a:r>
              <a:rPr lang="de-DE" sz="2400" dirty="0"/>
              <a:t>Parameter für die Untersuchung</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000" dirty="0">
                <a:solidFill>
                  <a:schemeClr val="bg1">
                    <a:lumMod val="50000"/>
                  </a:schemeClr>
                </a:solidFill>
              </a:rPr>
              <a:t>Ergebnisse</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000" dirty="0">
                <a:solidFill>
                  <a:schemeClr val="bg1">
                    <a:lumMod val="50000"/>
                  </a:schemeClr>
                </a:solidFill>
              </a:rPr>
              <a:t>Ausblick, Limitationen und Fazit</a:t>
            </a:r>
          </a:p>
          <a:p>
            <a:endParaRPr lang="de-DE" sz="2400" dirty="0"/>
          </a:p>
        </p:txBody>
      </p:sp>
    </p:spTree>
    <p:extLst>
      <p:ext uri="{BB962C8B-B14F-4D97-AF65-F5344CB8AC3E}">
        <p14:creationId xmlns:p14="http://schemas.microsoft.com/office/powerpoint/2010/main" val="42096527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1546CE9-7827-46F1-9C7A-930D3978F743}"/>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4F267961-80C1-4C06-996B-9994097129B5}"/>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itel 9">
            <a:extLst>
              <a:ext uri="{FF2B5EF4-FFF2-40B4-BE49-F238E27FC236}">
                <a16:creationId xmlns:a16="http://schemas.microsoft.com/office/drawing/2014/main" id="{8B67934E-420E-40C7-B163-AD1DAD7AB263}"/>
              </a:ext>
            </a:extLst>
          </p:cNvPr>
          <p:cNvSpPr>
            <a:spLocks noGrp="1"/>
          </p:cNvSpPr>
          <p:nvPr>
            <p:ph type="title" idx="4294967295"/>
          </p:nvPr>
        </p:nvSpPr>
        <p:spPr>
          <a:xfrm>
            <a:off x="232558" y="-113718"/>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4. Parameter für die Untersuchung - Website</a:t>
            </a:r>
            <a:endParaRPr lang="de-DE" dirty="0">
              <a:effectLst/>
            </a:endParaRPr>
          </a:p>
        </p:txBody>
      </p:sp>
      <p:pic>
        <p:nvPicPr>
          <p:cNvPr id="6" name="Grafik 5">
            <a:extLst>
              <a:ext uri="{FF2B5EF4-FFF2-40B4-BE49-F238E27FC236}">
                <a16:creationId xmlns:a16="http://schemas.microsoft.com/office/drawing/2014/main" id="{CBB16C07-2A81-47D0-AC86-3072C65D7EE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055" r="6717"/>
          <a:stretch/>
        </p:blipFill>
        <p:spPr>
          <a:xfrm>
            <a:off x="6969322" y="1983029"/>
            <a:ext cx="4686301" cy="3257410"/>
          </a:xfrm>
          <a:prstGeom prst="rect">
            <a:avLst/>
          </a:prstGeom>
        </p:spPr>
      </p:pic>
      <p:sp>
        <p:nvSpPr>
          <p:cNvPr id="7" name="Rechteck 6">
            <a:extLst>
              <a:ext uri="{FF2B5EF4-FFF2-40B4-BE49-F238E27FC236}">
                <a16:creationId xmlns:a16="http://schemas.microsoft.com/office/drawing/2014/main" id="{F7D0CFAA-CCDF-4E24-AB01-3D73E11280EB}"/>
              </a:ext>
              <a:ext uri="{C183D7F6-B498-43B3-948B-1728B52AA6E4}">
                <adec:decorative xmlns:adec="http://schemas.microsoft.com/office/drawing/2017/decorative" val="1"/>
              </a:ext>
            </a:extLst>
          </p:cNvPr>
          <p:cNvSpPr/>
          <p:nvPr/>
        </p:nvSpPr>
        <p:spPr>
          <a:xfrm>
            <a:off x="6680200" y="1617561"/>
            <a:ext cx="5264547" cy="402799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43BE5B5-2F2D-44BF-BBD2-4D870507B082}"/>
              </a:ext>
            </a:extLst>
          </p:cNvPr>
          <p:cNvSpPr txBox="1"/>
          <p:nvPr/>
        </p:nvSpPr>
        <p:spPr>
          <a:xfrm>
            <a:off x="412353" y="1674767"/>
            <a:ext cx="6178947" cy="4524315"/>
          </a:xfrm>
          <a:prstGeom prst="rect">
            <a:avLst/>
          </a:prstGeom>
          <a:noFill/>
        </p:spPr>
        <p:txBody>
          <a:bodyPr wrap="square" rtlCol="0">
            <a:spAutoFit/>
          </a:bodyPr>
          <a:lstStyle/>
          <a:p>
            <a:r>
              <a:rPr lang="de-DE" sz="2400" b="1" dirty="0"/>
              <a:t>Bedingungen des BIK BITV-Test [16]:</a:t>
            </a:r>
          </a:p>
          <a:p>
            <a:pPr marL="800100" lvl="1" indent="-342900">
              <a:buFont typeface="Arial" panose="020B0604020202020204" pitchFamily="34" charset="0"/>
              <a:buChar char="•"/>
            </a:pPr>
            <a:r>
              <a:rPr lang="de-DE" sz="2400" dirty="0"/>
              <a:t>Windows 10 (Betriebssystem)</a:t>
            </a:r>
          </a:p>
          <a:p>
            <a:pPr marL="800100" lvl="1" indent="-342900">
              <a:buFont typeface="Arial" panose="020B0604020202020204" pitchFamily="34" charset="0"/>
              <a:buChar char="•"/>
            </a:pPr>
            <a:r>
              <a:rPr lang="de-DE" sz="2400" dirty="0"/>
              <a:t>Firefox Browser (aktuellste Version)</a:t>
            </a:r>
          </a:p>
          <a:p>
            <a:pPr marL="800100" lvl="1" indent="-342900">
              <a:buFont typeface="Arial" panose="020B0604020202020204" pitchFamily="34" charset="0"/>
              <a:buChar char="•"/>
            </a:pPr>
            <a:r>
              <a:rPr lang="de-DE" sz="2400" dirty="0"/>
              <a:t>Cookies akzeptiert</a:t>
            </a:r>
          </a:p>
          <a:p>
            <a:pPr marL="800100" lvl="1" indent="-342900">
              <a:buFont typeface="Arial" panose="020B0604020202020204" pitchFamily="34" charset="0"/>
              <a:buChar char="•"/>
            </a:pPr>
            <a:r>
              <a:rPr lang="de-DE" sz="2400" dirty="0"/>
              <a:t>Popups, Werbung, Bewegungssensoren und automatisch abspielendes Audio werden zugelassen</a:t>
            </a:r>
          </a:p>
          <a:p>
            <a:pPr marL="800100" lvl="1" indent="-342900">
              <a:buFont typeface="Arial" panose="020B0604020202020204" pitchFamily="34" charset="0"/>
              <a:buChar char="•"/>
            </a:pPr>
            <a:r>
              <a:rPr lang="de-DE" sz="2400" dirty="0"/>
              <a:t>JavaScript ist aktiviert</a:t>
            </a:r>
          </a:p>
          <a:p>
            <a:pPr marL="800100" lvl="1" indent="-342900">
              <a:buFont typeface="Arial" panose="020B0604020202020204" pitchFamily="34" charset="0"/>
              <a:buChar char="•"/>
            </a:pPr>
            <a:r>
              <a:rPr lang="de-DE" sz="2400" dirty="0"/>
              <a:t>Grafiken werden geladen und Textgröße wird auf 100 % gestellt</a:t>
            </a:r>
          </a:p>
          <a:p>
            <a:endParaRPr lang="de-DE" sz="2400" dirty="0"/>
          </a:p>
          <a:p>
            <a:endParaRPr lang="de-DE" sz="2400" dirty="0"/>
          </a:p>
        </p:txBody>
      </p:sp>
      <p:sp>
        <p:nvSpPr>
          <p:cNvPr id="8" name="Textfeld 7">
            <a:extLst>
              <a:ext uri="{FF2B5EF4-FFF2-40B4-BE49-F238E27FC236}">
                <a16:creationId xmlns:a16="http://schemas.microsoft.com/office/drawing/2014/main" id="{6333EC1D-7586-4CA2-978B-C07E65D42FC2}"/>
              </a:ext>
            </a:extLst>
          </p:cNvPr>
          <p:cNvSpPr txBox="1"/>
          <p:nvPr/>
        </p:nvSpPr>
        <p:spPr>
          <a:xfrm>
            <a:off x="8423224" y="1347084"/>
            <a:ext cx="1778496" cy="461665"/>
          </a:xfrm>
          <a:prstGeom prst="rect">
            <a:avLst/>
          </a:prstGeom>
          <a:solidFill>
            <a:schemeClr val="bg1"/>
          </a:solidFill>
        </p:spPr>
        <p:txBody>
          <a:bodyPr wrap="square" rtlCol="0">
            <a:spAutoFit/>
          </a:bodyPr>
          <a:lstStyle/>
          <a:p>
            <a:pPr algn="ctr"/>
            <a:r>
              <a:rPr lang="de-DE" sz="2400" dirty="0" err="1"/>
              <a:t>Unithekle</a:t>
            </a:r>
            <a:endParaRPr lang="de-DE" sz="2400" dirty="0"/>
          </a:p>
        </p:txBody>
      </p:sp>
      <p:sp>
        <p:nvSpPr>
          <p:cNvPr id="9" name="Textfeld 8">
            <a:extLst>
              <a:ext uri="{FF2B5EF4-FFF2-40B4-BE49-F238E27FC236}">
                <a16:creationId xmlns:a16="http://schemas.microsoft.com/office/drawing/2014/main" id="{48CEB325-332D-4976-8329-FB4EA1C55118}"/>
              </a:ext>
            </a:extLst>
          </p:cNvPr>
          <p:cNvSpPr txBox="1"/>
          <p:nvPr/>
        </p:nvSpPr>
        <p:spPr>
          <a:xfrm>
            <a:off x="6591300" y="5654418"/>
            <a:ext cx="3439596" cy="523220"/>
          </a:xfrm>
          <a:prstGeom prst="rect">
            <a:avLst/>
          </a:prstGeom>
          <a:noFill/>
        </p:spPr>
        <p:txBody>
          <a:bodyPr wrap="square" rtlCol="0">
            <a:spAutoFit/>
          </a:bodyPr>
          <a:lstStyle/>
          <a:p>
            <a:r>
              <a:rPr lang="de-DE" sz="1400" dirty="0"/>
              <a:t>Bildquelle: Eigener Screenshot</a:t>
            </a:r>
          </a:p>
          <a:p>
            <a:r>
              <a:rPr lang="de-DE" sz="1400" dirty="0"/>
              <a:t>Inhaltsquelle: https://www.unithekle.de/</a:t>
            </a:r>
          </a:p>
        </p:txBody>
      </p:sp>
    </p:spTree>
    <p:extLst>
      <p:ext uri="{BB962C8B-B14F-4D97-AF65-F5344CB8AC3E}">
        <p14:creationId xmlns:p14="http://schemas.microsoft.com/office/powerpoint/2010/main" val="347299314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1546CE9-7827-46F1-9C7A-930D3978F743}"/>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4F267961-80C1-4C06-996B-9994097129B5}"/>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05FA9F29-7532-41D0-9ABE-7903883D5802}"/>
              </a:ext>
              <a:ext uri="{C183D7F6-B498-43B3-948B-1728B52AA6E4}">
                <adec:decorative xmlns:adec="http://schemas.microsoft.com/office/drawing/2017/decorative" val="1"/>
              </a:ext>
            </a:extLst>
          </p:cNvPr>
          <p:cNvSpPr txBox="1"/>
          <p:nvPr/>
        </p:nvSpPr>
        <p:spPr>
          <a:xfrm>
            <a:off x="806330" y="1829127"/>
            <a:ext cx="4891596" cy="4893647"/>
          </a:xfrm>
          <a:prstGeom prst="rect">
            <a:avLst/>
          </a:prstGeom>
          <a:noFill/>
        </p:spPr>
        <p:txBody>
          <a:bodyPr wrap="square" rtlCol="0">
            <a:spAutoFit/>
          </a:bodyPr>
          <a:lstStyle/>
          <a:p>
            <a:pPr marL="457200" indent="-457200">
              <a:buFont typeface="+mj-lt"/>
              <a:buAutoNum type="arabicPeriod"/>
            </a:pPr>
            <a:r>
              <a:rPr lang="de-DE" sz="2400" dirty="0"/>
              <a:t>Konformität (kumulativ)</a:t>
            </a:r>
          </a:p>
          <a:p>
            <a:pPr marL="457200" indent="-457200">
              <a:buFont typeface="+mj-lt"/>
              <a:buAutoNum type="arabicPeriod"/>
            </a:pPr>
            <a:endParaRPr lang="de-DE" sz="2400" dirty="0"/>
          </a:p>
          <a:p>
            <a:pPr marL="457200" indent="-457200">
              <a:buFont typeface="+mj-lt"/>
              <a:buAutoNum type="arabicPeriod"/>
            </a:pPr>
            <a:r>
              <a:rPr lang="de-DE" sz="2400" dirty="0"/>
              <a:t>Konformität (holistisch)</a:t>
            </a:r>
          </a:p>
          <a:p>
            <a:pPr marL="457200" indent="-457200">
              <a:buFont typeface="+mj-lt"/>
              <a:buAutoNum type="arabicPeriod"/>
            </a:pPr>
            <a:endParaRPr lang="de-DE" sz="2400" dirty="0"/>
          </a:p>
          <a:p>
            <a:pPr marL="457200" indent="-457200">
              <a:buFont typeface="+mj-lt"/>
              <a:buAutoNum type="arabicPeriod"/>
            </a:pPr>
            <a:r>
              <a:rPr lang="de-DE" sz="2400" dirty="0"/>
              <a:t>Showstopper</a:t>
            </a:r>
          </a:p>
          <a:p>
            <a:pPr marL="457200" indent="-457200">
              <a:buFont typeface="+mj-lt"/>
              <a:buAutoNum type="arabicPeriod"/>
            </a:pPr>
            <a:endParaRPr lang="de-DE" sz="2400" dirty="0"/>
          </a:p>
          <a:p>
            <a:pPr marL="457200" indent="-457200">
              <a:buFont typeface="+mj-lt"/>
              <a:buAutoNum type="arabicPeriod"/>
            </a:pPr>
            <a:r>
              <a:rPr lang="de-DE" sz="2400" dirty="0"/>
              <a:t>Implementation</a:t>
            </a:r>
          </a:p>
          <a:p>
            <a:pPr marL="457200" indent="-457200">
              <a:buFont typeface="+mj-lt"/>
              <a:buAutoNum type="arabicPeriod"/>
            </a:pPr>
            <a:endParaRPr lang="de-DE" sz="2400" dirty="0"/>
          </a:p>
          <a:p>
            <a:pPr marL="457200" indent="-457200">
              <a:buFont typeface="+mj-lt"/>
              <a:buAutoNum type="arabicPeriod"/>
            </a:pPr>
            <a:r>
              <a:rPr lang="de-DE" sz="2400" dirty="0"/>
              <a:t>Feedback</a:t>
            </a:r>
          </a:p>
          <a:p>
            <a:pPr marL="457200" indent="-457200">
              <a:buFont typeface="+mj-lt"/>
              <a:buAutoNum type="arabicPeriod"/>
            </a:pPr>
            <a:endParaRPr lang="de-DE" sz="2400" dirty="0"/>
          </a:p>
          <a:p>
            <a:pPr marL="457200" indent="-457200">
              <a:buFont typeface="+mj-lt"/>
              <a:buAutoNum type="arabicPeriod"/>
            </a:pPr>
            <a:r>
              <a:rPr lang="de-DE" sz="2400" dirty="0"/>
              <a:t>Konfigurierbarkeit der Toolbar</a:t>
            </a:r>
          </a:p>
          <a:p>
            <a:pPr marL="457200" indent="-457200">
              <a:buFont typeface="+mj-lt"/>
              <a:buAutoNum type="arabicPeriod"/>
            </a:pPr>
            <a:endParaRPr lang="de-DE" sz="2400" dirty="0"/>
          </a:p>
          <a:p>
            <a:pPr marL="457200" indent="-457200">
              <a:buFont typeface="+mj-lt"/>
              <a:buAutoNum type="arabicPeriod"/>
            </a:pPr>
            <a:r>
              <a:rPr lang="de-DE" sz="2400" dirty="0"/>
              <a:t>Training</a:t>
            </a:r>
          </a:p>
        </p:txBody>
      </p:sp>
      <p:sp>
        <p:nvSpPr>
          <p:cNvPr id="11" name="Textfeld 10">
            <a:extLst>
              <a:ext uri="{FF2B5EF4-FFF2-40B4-BE49-F238E27FC236}">
                <a16:creationId xmlns:a16="http://schemas.microsoft.com/office/drawing/2014/main" id="{F8D548FE-959E-4E8B-9F60-536DFBE0EB16}"/>
              </a:ext>
              <a:ext uri="{C183D7F6-B498-43B3-948B-1728B52AA6E4}">
                <adec:decorative xmlns:adec="http://schemas.microsoft.com/office/drawing/2017/decorative" val="1"/>
              </a:ext>
            </a:extLst>
          </p:cNvPr>
          <p:cNvSpPr txBox="1"/>
          <p:nvPr/>
        </p:nvSpPr>
        <p:spPr>
          <a:xfrm>
            <a:off x="195943" y="1290329"/>
            <a:ext cx="3220357" cy="461665"/>
          </a:xfrm>
          <a:prstGeom prst="rect">
            <a:avLst/>
          </a:prstGeom>
          <a:noFill/>
        </p:spPr>
        <p:txBody>
          <a:bodyPr wrap="square" rtlCol="0">
            <a:spAutoFit/>
          </a:bodyPr>
          <a:lstStyle/>
          <a:p>
            <a:r>
              <a:rPr lang="de-DE" sz="2400" b="1" dirty="0"/>
              <a:t>Bewertungsmetriken:</a:t>
            </a:r>
          </a:p>
        </p:txBody>
      </p:sp>
      <p:sp>
        <p:nvSpPr>
          <p:cNvPr id="12" name="Textfeld 11">
            <a:extLst>
              <a:ext uri="{FF2B5EF4-FFF2-40B4-BE49-F238E27FC236}">
                <a16:creationId xmlns:a16="http://schemas.microsoft.com/office/drawing/2014/main" id="{9E4711EF-7002-4C15-84E9-B5C6B6CFC4A6}"/>
              </a:ext>
              <a:ext uri="{C183D7F6-B498-43B3-948B-1728B52AA6E4}">
                <adec:decorative xmlns:adec="http://schemas.microsoft.com/office/drawing/2017/decorative" val="1"/>
              </a:ext>
            </a:extLst>
          </p:cNvPr>
          <p:cNvSpPr txBox="1"/>
          <p:nvPr/>
        </p:nvSpPr>
        <p:spPr>
          <a:xfrm>
            <a:off x="7133821" y="1848866"/>
            <a:ext cx="4891596" cy="1200329"/>
          </a:xfrm>
          <a:prstGeom prst="rect">
            <a:avLst/>
          </a:prstGeom>
          <a:noFill/>
        </p:spPr>
        <p:txBody>
          <a:bodyPr wrap="square" rtlCol="0">
            <a:spAutoFit/>
          </a:bodyPr>
          <a:lstStyle/>
          <a:p>
            <a:r>
              <a:rPr lang="de-DE" sz="2400" dirty="0"/>
              <a:t>Gewichtung  der Metriken durch eine öffentliche Umfrage nach einem Webinar zu diesem Thema</a:t>
            </a:r>
          </a:p>
        </p:txBody>
      </p:sp>
      <p:sp>
        <p:nvSpPr>
          <p:cNvPr id="13" name="Textfeld 12">
            <a:extLst>
              <a:ext uri="{FF2B5EF4-FFF2-40B4-BE49-F238E27FC236}">
                <a16:creationId xmlns:a16="http://schemas.microsoft.com/office/drawing/2014/main" id="{EA50827A-DEA6-4D94-8551-DA04769A85DE}"/>
              </a:ext>
              <a:ext uri="{C183D7F6-B498-43B3-948B-1728B52AA6E4}">
                <adec:decorative xmlns:adec="http://schemas.microsoft.com/office/drawing/2017/decorative" val="1"/>
              </a:ext>
            </a:extLst>
          </p:cNvPr>
          <p:cNvSpPr txBox="1"/>
          <p:nvPr/>
        </p:nvSpPr>
        <p:spPr>
          <a:xfrm>
            <a:off x="5266871" y="1848866"/>
            <a:ext cx="1227205" cy="461665"/>
          </a:xfrm>
          <a:prstGeom prst="rect">
            <a:avLst/>
          </a:prstGeom>
          <a:noFill/>
          <a:ln w="25400">
            <a:solidFill>
              <a:schemeClr val="tx1"/>
            </a:solidFill>
          </a:ln>
        </p:spPr>
        <p:txBody>
          <a:bodyPr wrap="square" rtlCol="0">
            <a:spAutoFit/>
          </a:bodyPr>
          <a:lstStyle/>
          <a:p>
            <a:r>
              <a:rPr lang="de-DE" sz="2400" dirty="0"/>
              <a:t>15,78 %</a:t>
            </a:r>
          </a:p>
        </p:txBody>
      </p:sp>
      <p:sp>
        <p:nvSpPr>
          <p:cNvPr id="14" name="Textfeld 13">
            <a:extLst>
              <a:ext uri="{FF2B5EF4-FFF2-40B4-BE49-F238E27FC236}">
                <a16:creationId xmlns:a16="http://schemas.microsoft.com/office/drawing/2014/main" id="{1B189358-8CF8-4076-A8DF-4E8A5B7111F1}"/>
              </a:ext>
              <a:ext uri="{C183D7F6-B498-43B3-948B-1728B52AA6E4}">
                <adec:decorative xmlns:adec="http://schemas.microsoft.com/office/drawing/2017/decorative" val="1"/>
              </a:ext>
            </a:extLst>
          </p:cNvPr>
          <p:cNvSpPr txBox="1"/>
          <p:nvPr/>
        </p:nvSpPr>
        <p:spPr>
          <a:xfrm>
            <a:off x="5266866" y="2556568"/>
            <a:ext cx="1227205" cy="461665"/>
          </a:xfrm>
          <a:prstGeom prst="rect">
            <a:avLst/>
          </a:prstGeom>
          <a:noFill/>
          <a:ln w="25400">
            <a:solidFill>
              <a:schemeClr val="tx1"/>
            </a:solidFill>
          </a:ln>
        </p:spPr>
        <p:txBody>
          <a:bodyPr wrap="square" rtlCol="0">
            <a:spAutoFit/>
          </a:bodyPr>
          <a:lstStyle/>
          <a:p>
            <a:r>
              <a:rPr lang="de-DE" sz="2400" dirty="0"/>
              <a:t>19,22 %</a:t>
            </a:r>
          </a:p>
        </p:txBody>
      </p:sp>
      <p:sp>
        <p:nvSpPr>
          <p:cNvPr id="15" name="Textfeld 14">
            <a:extLst>
              <a:ext uri="{FF2B5EF4-FFF2-40B4-BE49-F238E27FC236}">
                <a16:creationId xmlns:a16="http://schemas.microsoft.com/office/drawing/2014/main" id="{373FADB0-E7FD-418E-A384-9ABCCADA1122}"/>
              </a:ext>
              <a:ext uri="{C183D7F6-B498-43B3-948B-1728B52AA6E4}">
                <adec:decorative xmlns:adec="http://schemas.microsoft.com/office/drawing/2017/decorative" val="1"/>
              </a:ext>
            </a:extLst>
          </p:cNvPr>
          <p:cNvSpPr txBox="1"/>
          <p:nvPr/>
        </p:nvSpPr>
        <p:spPr>
          <a:xfrm>
            <a:off x="5266867" y="3264271"/>
            <a:ext cx="1227205" cy="461665"/>
          </a:xfrm>
          <a:prstGeom prst="rect">
            <a:avLst/>
          </a:prstGeom>
          <a:noFill/>
          <a:ln w="25400">
            <a:solidFill>
              <a:schemeClr val="tx1"/>
            </a:solidFill>
          </a:ln>
        </p:spPr>
        <p:txBody>
          <a:bodyPr wrap="square" rtlCol="0">
            <a:spAutoFit/>
          </a:bodyPr>
          <a:lstStyle/>
          <a:p>
            <a:r>
              <a:rPr lang="de-DE" sz="2400" dirty="0"/>
              <a:t>17,94 %</a:t>
            </a:r>
          </a:p>
        </p:txBody>
      </p:sp>
      <p:sp>
        <p:nvSpPr>
          <p:cNvPr id="16" name="Textfeld 15">
            <a:extLst>
              <a:ext uri="{FF2B5EF4-FFF2-40B4-BE49-F238E27FC236}">
                <a16:creationId xmlns:a16="http://schemas.microsoft.com/office/drawing/2014/main" id="{D27C32B7-EF65-4600-87AD-9020339EA0A2}"/>
              </a:ext>
              <a:ext uri="{C183D7F6-B498-43B3-948B-1728B52AA6E4}">
                <adec:decorative xmlns:adec="http://schemas.microsoft.com/office/drawing/2017/decorative" val="1"/>
              </a:ext>
            </a:extLst>
          </p:cNvPr>
          <p:cNvSpPr txBox="1"/>
          <p:nvPr/>
        </p:nvSpPr>
        <p:spPr>
          <a:xfrm>
            <a:off x="5266868" y="4006979"/>
            <a:ext cx="1227205" cy="461665"/>
          </a:xfrm>
          <a:prstGeom prst="rect">
            <a:avLst/>
          </a:prstGeom>
          <a:noFill/>
          <a:ln w="25400">
            <a:solidFill>
              <a:schemeClr val="tx1"/>
            </a:solidFill>
          </a:ln>
        </p:spPr>
        <p:txBody>
          <a:bodyPr wrap="square" rtlCol="0">
            <a:spAutoFit/>
          </a:bodyPr>
          <a:lstStyle/>
          <a:p>
            <a:r>
              <a:rPr lang="de-DE" sz="2400" dirty="0"/>
              <a:t>12,28 %</a:t>
            </a:r>
          </a:p>
        </p:txBody>
      </p:sp>
      <p:sp>
        <p:nvSpPr>
          <p:cNvPr id="17" name="Textfeld 16">
            <a:extLst>
              <a:ext uri="{FF2B5EF4-FFF2-40B4-BE49-F238E27FC236}">
                <a16:creationId xmlns:a16="http://schemas.microsoft.com/office/drawing/2014/main" id="{99B0CC76-D847-429C-A026-F63AF75B4306}"/>
              </a:ext>
              <a:ext uri="{C183D7F6-B498-43B3-948B-1728B52AA6E4}">
                <adec:decorative xmlns:adec="http://schemas.microsoft.com/office/drawing/2017/decorative" val="1"/>
              </a:ext>
            </a:extLst>
          </p:cNvPr>
          <p:cNvSpPr txBox="1"/>
          <p:nvPr/>
        </p:nvSpPr>
        <p:spPr>
          <a:xfrm>
            <a:off x="5266866" y="4749687"/>
            <a:ext cx="1227205" cy="461665"/>
          </a:xfrm>
          <a:prstGeom prst="rect">
            <a:avLst/>
          </a:prstGeom>
          <a:noFill/>
          <a:ln w="25400">
            <a:solidFill>
              <a:schemeClr val="tx1"/>
            </a:solidFill>
          </a:ln>
        </p:spPr>
        <p:txBody>
          <a:bodyPr wrap="square" rtlCol="0">
            <a:spAutoFit/>
          </a:bodyPr>
          <a:lstStyle/>
          <a:p>
            <a:r>
              <a:rPr lang="de-DE" sz="2400" dirty="0"/>
              <a:t>10,05 %</a:t>
            </a:r>
          </a:p>
        </p:txBody>
      </p:sp>
      <p:sp>
        <p:nvSpPr>
          <p:cNvPr id="18" name="Textfeld 17">
            <a:extLst>
              <a:ext uri="{FF2B5EF4-FFF2-40B4-BE49-F238E27FC236}">
                <a16:creationId xmlns:a16="http://schemas.microsoft.com/office/drawing/2014/main" id="{2CAB75C1-FACD-4DEF-A62F-F11C8AB1631B}"/>
              </a:ext>
              <a:ext uri="{C183D7F6-B498-43B3-948B-1728B52AA6E4}">
                <adec:decorative xmlns:adec="http://schemas.microsoft.com/office/drawing/2017/decorative" val="1"/>
              </a:ext>
            </a:extLst>
          </p:cNvPr>
          <p:cNvSpPr txBox="1"/>
          <p:nvPr/>
        </p:nvSpPr>
        <p:spPr>
          <a:xfrm>
            <a:off x="5263006" y="5492395"/>
            <a:ext cx="1227205" cy="461665"/>
          </a:xfrm>
          <a:prstGeom prst="rect">
            <a:avLst/>
          </a:prstGeom>
          <a:noFill/>
          <a:ln w="25400">
            <a:solidFill>
              <a:schemeClr val="tx1"/>
            </a:solidFill>
          </a:ln>
        </p:spPr>
        <p:txBody>
          <a:bodyPr wrap="square" rtlCol="0">
            <a:spAutoFit/>
          </a:bodyPr>
          <a:lstStyle/>
          <a:p>
            <a:r>
              <a:rPr lang="de-DE" sz="2400" dirty="0"/>
              <a:t>12,78 %</a:t>
            </a:r>
          </a:p>
        </p:txBody>
      </p:sp>
      <p:sp>
        <p:nvSpPr>
          <p:cNvPr id="19" name="Textfeld 18">
            <a:extLst>
              <a:ext uri="{FF2B5EF4-FFF2-40B4-BE49-F238E27FC236}">
                <a16:creationId xmlns:a16="http://schemas.microsoft.com/office/drawing/2014/main" id="{056EBF77-01A6-4215-B2A6-771BABE57211}"/>
              </a:ext>
              <a:ext uri="{C183D7F6-B498-43B3-948B-1728B52AA6E4}">
                <adec:decorative xmlns:adec="http://schemas.microsoft.com/office/drawing/2017/decorative" val="1"/>
              </a:ext>
            </a:extLst>
          </p:cNvPr>
          <p:cNvSpPr txBox="1"/>
          <p:nvPr/>
        </p:nvSpPr>
        <p:spPr>
          <a:xfrm>
            <a:off x="5263005" y="6235103"/>
            <a:ext cx="1227205" cy="461665"/>
          </a:xfrm>
          <a:prstGeom prst="rect">
            <a:avLst/>
          </a:prstGeom>
          <a:noFill/>
          <a:ln w="25400">
            <a:solidFill>
              <a:schemeClr val="tx1"/>
            </a:solidFill>
          </a:ln>
        </p:spPr>
        <p:txBody>
          <a:bodyPr wrap="square" rtlCol="0">
            <a:spAutoFit/>
          </a:bodyPr>
          <a:lstStyle/>
          <a:p>
            <a:r>
              <a:rPr lang="de-DE" sz="2400" dirty="0"/>
              <a:t>11,91 %</a:t>
            </a:r>
          </a:p>
        </p:txBody>
      </p:sp>
      <p:sp>
        <p:nvSpPr>
          <p:cNvPr id="20" name="Rechteck 19">
            <a:extLst>
              <a:ext uri="{FF2B5EF4-FFF2-40B4-BE49-F238E27FC236}">
                <a16:creationId xmlns:a16="http://schemas.microsoft.com/office/drawing/2014/main" id="{D4C60957-80C2-44A4-BF70-BF3E19DFE139}"/>
              </a:ext>
              <a:ext uri="{C183D7F6-B498-43B3-948B-1728B52AA6E4}">
                <adec:decorative xmlns:adec="http://schemas.microsoft.com/office/drawing/2017/decorative" val="1"/>
              </a:ext>
            </a:extLst>
          </p:cNvPr>
          <p:cNvSpPr/>
          <p:nvPr/>
        </p:nvSpPr>
        <p:spPr>
          <a:xfrm>
            <a:off x="7189900" y="1895563"/>
            <a:ext cx="1557412" cy="368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4A3FF701-F952-40B0-A784-FD02FD8DF62E}"/>
              </a:ext>
            </a:extLst>
          </p:cNvPr>
          <p:cNvSpPr>
            <a:spLocks noGrp="1"/>
          </p:cNvSpPr>
          <p:nvPr>
            <p:ph type="title" idx="4294967295"/>
          </p:nvPr>
        </p:nvSpPr>
        <p:spPr>
          <a:xfrm>
            <a:off x="101930"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4. Parameter für die Untersuchung - Bewertungsmetriken</a:t>
            </a:r>
            <a:endParaRPr lang="de-DE" dirty="0">
              <a:effectLst/>
            </a:endParaRPr>
          </a:p>
        </p:txBody>
      </p:sp>
    </p:spTree>
    <p:extLst>
      <p:ext uri="{BB962C8B-B14F-4D97-AF65-F5344CB8AC3E}">
        <p14:creationId xmlns:p14="http://schemas.microsoft.com/office/powerpoint/2010/main" val="860969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A175F06-F114-452D-B007-C730AE7DCA98}"/>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0916AADB-52B6-4CCE-91AA-5F4BD47343A2}"/>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itel 11">
            <a:extLst>
              <a:ext uri="{FF2B5EF4-FFF2-40B4-BE49-F238E27FC236}">
                <a16:creationId xmlns:a16="http://schemas.microsoft.com/office/drawing/2014/main" id="{498DB1FC-25FA-4B90-B6EE-0D8F880184AB}"/>
              </a:ext>
            </a:extLst>
          </p:cNvPr>
          <p:cNvSpPr>
            <a:spLocks noGrp="1"/>
          </p:cNvSpPr>
          <p:nvPr>
            <p:ph type="title" idx="4294967295"/>
          </p:nvPr>
        </p:nvSpPr>
        <p:spPr>
          <a:xfrm>
            <a:off x="122068" y="-112367"/>
            <a:ext cx="10515600" cy="1325563"/>
          </a:xfrm>
        </p:spPr>
        <p:txBody>
          <a:bodyPr/>
          <a:lstStyle/>
          <a:p>
            <a:r>
              <a:rPr lang="de-DE" sz="3200" b="1" kern="1200" dirty="0">
                <a:solidFill>
                  <a:srgbClr val="FFFFFF"/>
                </a:solidFill>
                <a:effectLst/>
                <a:latin typeface="Bahnschrift Light SemiCondensed" panose="020B0502040204020203" pitchFamily="34" charset="0"/>
                <a:ea typeface="+mn-ea"/>
                <a:cs typeface="+mn-cs"/>
              </a:rPr>
              <a:t>1. Einleitung – Menschen mit Behinderung in Deutschland</a:t>
            </a:r>
            <a:endParaRPr lang="de-DE" dirty="0"/>
          </a:p>
        </p:txBody>
      </p:sp>
      <p:sp>
        <p:nvSpPr>
          <p:cNvPr id="6" name="Textfeld 5">
            <a:extLst>
              <a:ext uri="{FF2B5EF4-FFF2-40B4-BE49-F238E27FC236}">
                <a16:creationId xmlns:a16="http://schemas.microsoft.com/office/drawing/2014/main" id="{84C4AE90-3855-4FF8-91BC-D7DD20AC2ABD}"/>
              </a:ext>
            </a:extLst>
          </p:cNvPr>
          <p:cNvSpPr txBox="1"/>
          <p:nvPr/>
        </p:nvSpPr>
        <p:spPr>
          <a:xfrm>
            <a:off x="2914253" y="1674767"/>
            <a:ext cx="6363493" cy="830997"/>
          </a:xfrm>
          <a:prstGeom prst="rect">
            <a:avLst/>
          </a:prstGeom>
          <a:noFill/>
        </p:spPr>
        <p:txBody>
          <a:bodyPr wrap="square" rtlCol="0">
            <a:spAutoFit/>
          </a:bodyPr>
          <a:lstStyle/>
          <a:p>
            <a:pPr algn="ctr"/>
            <a:r>
              <a:rPr lang="de-DE" sz="2400" dirty="0"/>
              <a:t>7,9 Mio. Menschen mit einer schweren Behinderungen leben in Deutschland [1]</a:t>
            </a:r>
          </a:p>
        </p:txBody>
      </p:sp>
      <p:sp>
        <p:nvSpPr>
          <p:cNvPr id="5" name="Textfeld 4">
            <a:extLst>
              <a:ext uri="{FF2B5EF4-FFF2-40B4-BE49-F238E27FC236}">
                <a16:creationId xmlns:a16="http://schemas.microsoft.com/office/drawing/2014/main" id="{51B5F417-DF0F-496A-B8DE-AAF1F425FCF9}"/>
              </a:ext>
            </a:extLst>
          </p:cNvPr>
          <p:cNvSpPr txBox="1"/>
          <p:nvPr/>
        </p:nvSpPr>
        <p:spPr>
          <a:xfrm>
            <a:off x="2966621" y="2967335"/>
            <a:ext cx="6258758" cy="461665"/>
          </a:xfrm>
          <a:prstGeom prst="rect">
            <a:avLst/>
          </a:prstGeom>
          <a:noFill/>
        </p:spPr>
        <p:txBody>
          <a:bodyPr wrap="square" rtlCol="0">
            <a:spAutoFit/>
          </a:bodyPr>
          <a:lstStyle/>
          <a:p>
            <a:pPr algn="ctr"/>
            <a:r>
              <a:rPr lang="de-DE" sz="2400" dirty="0"/>
              <a:t>Barrierefreiheit wird immer essentieller</a:t>
            </a:r>
          </a:p>
        </p:txBody>
      </p:sp>
      <p:sp>
        <p:nvSpPr>
          <p:cNvPr id="7" name="Textfeld 6">
            <a:extLst>
              <a:ext uri="{FF2B5EF4-FFF2-40B4-BE49-F238E27FC236}">
                <a16:creationId xmlns:a16="http://schemas.microsoft.com/office/drawing/2014/main" id="{9C8C77EE-4345-475A-8C8C-3D4A84174225}"/>
              </a:ext>
            </a:extLst>
          </p:cNvPr>
          <p:cNvSpPr txBox="1"/>
          <p:nvPr/>
        </p:nvSpPr>
        <p:spPr>
          <a:xfrm>
            <a:off x="1041647" y="4492954"/>
            <a:ext cx="4338221" cy="1200329"/>
          </a:xfrm>
          <a:prstGeom prst="rect">
            <a:avLst/>
          </a:prstGeom>
          <a:noFill/>
        </p:spPr>
        <p:txBody>
          <a:bodyPr wrap="square" rtlCol="0">
            <a:spAutoFit/>
          </a:bodyPr>
          <a:lstStyle/>
          <a:p>
            <a:pPr algn="ctr"/>
            <a:r>
              <a:rPr lang="de-DE" sz="2400" dirty="0"/>
              <a:t>In 89 % der Fälle beruht die Behinderung auf einer Krankheit.</a:t>
            </a:r>
          </a:p>
          <a:p>
            <a:pPr algn="ctr"/>
            <a:r>
              <a:rPr lang="de-DE" sz="2400" dirty="0"/>
              <a:t>Vor allem im hohen Alter [1]</a:t>
            </a:r>
          </a:p>
        </p:txBody>
      </p:sp>
      <p:sp>
        <p:nvSpPr>
          <p:cNvPr id="8" name="Textfeld 7">
            <a:extLst>
              <a:ext uri="{FF2B5EF4-FFF2-40B4-BE49-F238E27FC236}">
                <a16:creationId xmlns:a16="http://schemas.microsoft.com/office/drawing/2014/main" id="{154C0216-A243-40E6-8E20-661BE253B048}"/>
              </a:ext>
            </a:extLst>
          </p:cNvPr>
          <p:cNvSpPr txBox="1"/>
          <p:nvPr/>
        </p:nvSpPr>
        <p:spPr>
          <a:xfrm>
            <a:off x="6812134" y="4492954"/>
            <a:ext cx="4338221" cy="1200329"/>
          </a:xfrm>
          <a:prstGeom prst="rect">
            <a:avLst/>
          </a:prstGeom>
          <a:noFill/>
        </p:spPr>
        <p:txBody>
          <a:bodyPr wrap="square" rtlCol="0">
            <a:spAutoFit/>
          </a:bodyPr>
          <a:lstStyle/>
          <a:p>
            <a:pPr algn="ctr"/>
            <a:r>
              <a:rPr lang="de-DE" sz="2400" dirty="0"/>
              <a:t>Bis 2035 wird die Zahl der 67+ Jährigen um bis zu 22 % steigen [2]</a:t>
            </a:r>
          </a:p>
        </p:txBody>
      </p:sp>
      <p:cxnSp>
        <p:nvCxnSpPr>
          <p:cNvPr id="9" name="Verbinder: gewinkelt 8">
            <a:extLst>
              <a:ext uri="{FF2B5EF4-FFF2-40B4-BE49-F238E27FC236}">
                <a16:creationId xmlns:a16="http://schemas.microsoft.com/office/drawing/2014/main" id="{66B043C0-68DE-4962-83B4-61D6E9AFDB69}"/>
              </a:ext>
              <a:ext uri="{C183D7F6-B498-43B3-948B-1728B52AA6E4}">
                <adec:decorative xmlns:adec="http://schemas.microsoft.com/office/drawing/2017/decorative" val="1"/>
              </a:ext>
            </a:extLst>
          </p:cNvPr>
          <p:cNvCxnSpPr>
            <a:stCxn id="5" idx="2"/>
            <a:endCxn id="7" idx="0"/>
          </p:cNvCxnSpPr>
          <p:nvPr/>
        </p:nvCxnSpPr>
        <p:spPr>
          <a:xfrm rot="5400000">
            <a:off x="4121402" y="2518356"/>
            <a:ext cx="1063954" cy="2885242"/>
          </a:xfrm>
          <a:prstGeom prst="bentConnector3">
            <a:avLst/>
          </a:prstGeom>
          <a:ln w="25400"/>
        </p:spPr>
        <p:style>
          <a:lnRef idx="1">
            <a:schemeClr val="dk1"/>
          </a:lnRef>
          <a:fillRef idx="0">
            <a:schemeClr val="dk1"/>
          </a:fillRef>
          <a:effectRef idx="0">
            <a:schemeClr val="dk1"/>
          </a:effectRef>
          <a:fontRef idx="minor">
            <a:schemeClr val="tx1"/>
          </a:fontRef>
        </p:style>
      </p:cxnSp>
      <p:cxnSp>
        <p:nvCxnSpPr>
          <p:cNvPr id="10" name="Verbinder: gewinkelt 9">
            <a:extLst>
              <a:ext uri="{FF2B5EF4-FFF2-40B4-BE49-F238E27FC236}">
                <a16:creationId xmlns:a16="http://schemas.microsoft.com/office/drawing/2014/main" id="{91BAAADF-B623-457E-B9B7-350E718E7080}"/>
              </a:ext>
              <a:ext uri="{C183D7F6-B498-43B3-948B-1728B52AA6E4}">
                <adec:decorative xmlns:adec="http://schemas.microsoft.com/office/drawing/2017/decorative" val="1"/>
              </a:ext>
            </a:extLst>
          </p:cNvPr>
          <p:cNvCxnSpPr>
            <a:stCxn id="5" idx="2"/>
            <a:endCxn id="8" idx="0"/>
          </p:cNvCxnSpPr>
          <p:nvPr/>
        </p:nvCxnSpPr>
        <p:spPr>
          <a:xfrm rot="16200000" flipH="1">
            <a:off x="7006645" y="2518354"/>
            <a:ext cx="1063954" cy="288524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093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5ACB0C-755D-405B-BC7F-4AE32078ED24}"/>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CFF2C41F-3B31-415B-BEBB-964EDE34B5D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CF2018A2-C1A7-4AFD-9846-D1BE492D19BE}"/>
              </a:ext>
            </a:extLst>
          </p:cNvPr>
          <p:cNvSpPr>
            <a:spLocks noGrp="1"/>
          </p:cNvSpPr>
          <p:nvPr>
            <p:ph type="title" idx="4294967295"/>
          </p:nvPr>
        </p:nvSpPr>
        <p:spPr>
          <a:xfrm>
            <a:off x="161307"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Inhaltsverzeichnis (3)</a:t>
            </a:r>
            <a:endParaRPr lang="de-DE" dirty="0">
              <a:effectLst/>
            </a:endParaRPr>
          </a:p>
        </p:txBody>
      </p:sp>
      <p:sp>
        <p:nvSpPr>
          <p:cNvPr id="5" name="Textfeld 4">
            <a:extLst>
              <a:ext uri="{FF2B5EF4-FFF2-40B4-BE49-F238E27FC236}">
                <a16:creationId xmlns:a16="http://schemas.microsoft.com/office/drawing/2014/main" id="{F5BE165B-15FC-402E-964E-672CC6995787}"/>
              </a:ext>
            </a:extLst>
          </p:cNvPr>
          <p:cNvSpPr txBox="1"/>
          <p:nvPr/>
        </p:nvSpPr>
        <p:spPr>
          <a:xfrm>
            <a:off x="934003" y="1515567"/>
            <a:ext cx="9217703" cy="4093428"/>
          </a:xfrm>
          <a:prstGeom prst="rect">
            <a:avLst/>
          </a:prstGeom>
          <a:noFill/>
        </p:spPr>
        <p:txBody>
          <a:bodyPr wrap="square" rtlCol="0">
            <a:spAutoFit/>
          </a:bodyPr>
          <a:lstStyle/>
          <a:p>
            <a:pPr marL="342900" indent="-342900">
              <a:buFont typeface="+mj-lt"/>
              <a:buAutoNum type="arabicPeriod"/>
            </a:pPr>
            <a:r>
              <a:rPr lang="de-DE" sz="2000" dirty="0">
                <a:solidFill>
                  <a:schemeClr val="bg1">
                    <a:lumMod val="50000"/>
                  </a:schemeClr>
                </a:solidFill>
              </a:rPr>
              <a:t>Einleitung</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000" dirty="0">
                <a:solidFill>
                  <a:schemeClr val="bg1">
                    <a:lumMod val="50000"/>
                  </a:schemeClr>
                </a:solidFill>
              </a:rPr>
              <a:t>Grundlagen</a:t>
            </a:r>
          </a:p>
          <a:p>
            <a:pPr marL="342900" indent="-342900">
              <a:buFont typeface="+mj-lt"/>
              <a:buAutoNum type="arabicPeriod"/>
            </a:pPr>
            <a:endParaRPr lang="de-DE" sz="2400" dirty="0"/>
          </a:p>
          <a:p>
            <a:pPr marL="342900" indent="-342900">
              <a:buFont typeface="+mj-lt"/>
              <a:buAutoNum type="arabicPeriod"/>
            </a:pPr>
            <a:r>
              <a:rPr lang="de-DE" sz="2000" dirty="0">
                <a:solidFill>
                  <a:schemeClr val="bg1">
                    <a:lumMod val="50000"/>
                  </a:schemeClr>
                </a:solidFill>
              </a:rPr>
              <a:t>Overlay-Tools im Allgemeinen</a:t>
            </a:r>
          </a:p>
          <a:p>
            <a:pPr marL="342900" indent="-342900">
              <a:buFont typeface="+mj-lt"/>
              <a:buAutoNum type="arabicPeriod"/>
            </a:pPr>
            <a:endParaRPr lang="de-DE" sz="2400" dirty="0"/>
          </a:p>
          <a:p>
            <a:pPr marL="342900" indent="-342900">
              <a:buFont typeface="+mj-lt"/>
              <a:buAutoNum type="arabicPeriod"/>
            </a:pPr>
            <a:r>
              <a:rPr lang="de-DE" sz="2000" dirty="0">
                <a:solidFill>
                  <a:schemeClr val="bg1">
                    <a:lumMod val="50000"/>
                  </a:schemeClr>
                </a:solidFill>
              </a:rPr>
              <a:t>Parameter für die Untersuchung</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400" dirty="0"/>
              <a:t>Ergebnisse</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000" dirty="0">
                <a:solidFill>
                  <a:schemeClr val="bg1">
                    <a:lumMod val="50000"/>
                  </a:schemeClr>
                </a:solidFill>
              </a:rPr>
              <a:t>Ausblick, Limitationen und Fazit</a:t>
            </a:r>
          </a:p>
          <a:p>
            <a:endParaRPr lang="de-DE" sz="2400" dirty="0"/>
          </a:p>
        </p:txBody>
      </p:sp>
    </p:spTree>
    <p:extLst>
      <p:ext uri="{BB962C8B-B14F-4D97-AF65-F5344CB8AC3E}">
        <p14:creationId xmlns:p14="http://schemas.microsoft.com/office/powerpoint/2010/main" val="26945004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980BBA5-D125-4CE9-B54F-AEE089A6464D}"/>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923BA76F-7125-481C-9C19-8B211020177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3C40766F-1E57-499E-BAC6-31CBFC03DCED}"/>
              </a:ext>
            </a:extLst>
          </p:cNvPr>
          <p:cNvSpPr>
            <a:spLocks noGrp="1"/>
          </p:cNvSpPr>
          <p:nvPr>
            <p:ph type="title" idx="4294967295"/>
          </p:nvPr>
        </p:nvSpPr>
        <p:spPr>
          <a:xfrm>
            <a:off x="90054"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Konformität (kumulativ) – 1 von 2</a:t>
            </a:r>
            <a:endParaRPr lang="de-DE" dirty="0">
              <a:effectLst/>
            </a:endParaRPr>
          </a:p>
        </p:txBody>
      </p:sp>
      <p:sp>
        <p:nvSpPr>
          <p:cNvPr id="10" name="Textfeld 9">
            <a:extLst>
              <a:ext uri="{FF2B5EF4-FFF2-40B4-BE49-F238E27FC236}">
                <a16:creationId xmlns:a16="http://schemas.microsoft.com/office/drawing/2014/main" id="{29214074-23EF-4562-A171-610BB6DE9E94}"/>
              </a:ext>
            </a:extLst>
          </p:cNvPr>
          <p:cNvSpPr txBox="1"/>
          <p:nvPr/>
        </p:nvSpPr>
        <p:spPr>
          <a:xfrm>
            <a:off x="793632" y="1325563"/>
            <a:ext cx="10331570" cy="4524315"/>
          </a:xfrm>
          <a:prstGeom prst="rect">
            <a:avLst/>
          </a:prstGeom>
          <a:noFill/>
        </p:spPr>
        <p:txBody>
          <a:bodyPr wrap="square" rtlCol="0">
            <a:spAutoFit/>
          </a:bodyPr>
          <a:lstStyle/>
          <a:p>
            <a:endParaRPr lang="de-DE" sz="2400" dirty="0"/>
          </a:p>
          <a:p>
            <a:r>
              <a:rPr lang="de-DE" sz="2400" dirty="0"/>
              <a:t>Das Verbessern bzw. Erreichen der Konformität ist das zentrale Versprechen der Anbieter</a:t>
            </a:r>
          </a:p>
          <a:p>
            <a:endParaRPr lang="de-DE" sz="2400" dirty="0"/>
          </a:p>
          <a:p>
            <a:r>
              <a:rPr lang="de-DE" sz="2400" dirty="0"/>
              <a:t>Overlay-Tools werden an insgesamt 25 unterschiedlichen Prüfschritten untersucht und bewertet</a:t>
            </a:r>
          </a:p>
          <a:p>
            <a:endParaRPr lang="de-DE" sz="2400" dirty="0"/>
          </a:p>
          <a:p>
            <a:endParaRPr lang="de-DE" sz="2400" dirty="0"/>
          </a:p>
          <a:p>
            <a:endParaRPr lang="de-DE" sz="2400" dirty="0"/>
          </a:p>
          <a:p>
            <a:endParaRPr lang="de-DE" sz="2400" dirty="0"/>
          </a:p>
          <a:p>
            <a:endParaRPr lang="de-DE" sz="2400" dirty="0"/>
          </a:p>
          <a:p>
            <a:r>
              <a:rPr lang="de-DE" sz="2400" dirty="0"/>
              <a:t>Prüfschritte werden gesondert von einander betrachtet</a:t>
            </a:r>
          </a:p>
        </p:txBody>
      </p:sp>
      <p:graphicFrame>
        <p:nvGraphicFramePr>
          <p:cNvPr id="12" name="Tabelle 12">
            <a:extLst>
              <a:ext uri="{FF2B5EF4-FFF2-40B4-BE49-F238E27FC236}">
                <a16:creationId xmlns:a16="http://schemas.microsoft.com/office/drawing/2014/main" id="{61AC9CFE-4C93-4CCA-8DB3-3DC0E80DD4E4}"/>
              </a:ext>
            </a:extLst>
          </p:cNvPr>
          <p:cNvGraphicFramePr>
            <a:graphicFrameLocks noGrp="1"/>
          </p:cNvGraphicFramePr>
          <p:nvPr>
            <p:extLst>
              <p:ext uri="{D42A27DB-BD31-4B8C-83A1-F6EECF244321}">
                <p14:modId xmlns:p14="http://schemas.microsoft.com/office/powerpoint/2010/main" val="1131197553"/>
              </p:ext>
            </p:extLst>
          </p:nvPr>
        </p:nvGraphicFramePr>
        <p:xfrm>
          <a:off x="793632" y="3864175"/>
          <a:ext cx="10331568" cy="1280160"/>
        </p:xfrm>
        <a:graphic>
          <a:graphicData uri="http://schemas.openxmlformats.org/drawingml/2006/table">
            <a:tbl>
              <a:tblPr firstRow="1" bandRow="1">
                <a:tableStyleId>{D7AC3CCA-C797-4891-BE02-D94E43425B78}</a:tableStyleId>
              </a:tblPr>
              <a:tblGrid>
                <a:gridCol w="1721928">
                  <a:extLst>
                    <a:ext uri="{9D8B030D-6E8A-4147-A177-3AD203B41FA5}">
                      <a16:colId xmlns:a16="http://schemas.microsoft.com/office/drawing/2014/main" val="2263012682"/>
                    </a:ext>
                  </a:extLst>
                </a:gridCol>
                <a:gridCol w="1721928">
                  <a:extLst>
                    <a:ext uri="{9D8B030D-6E8A-4147-A177-3AD203B41FA5}">
                      <a16:colId xmlns:a16="http://schemas.microsoft.com/office/drawing/2014/main" val="1840549818"/>
                    </a:ext>
                  </a:extLst>
                </a:gridCol>
                <a:gridCol w="1721928">
                  <a:extLst>
                    <a:ext uri="{9D8B030D-6E8A-4147-A177-3AD203B41FA5}">
                      <a16:colId xmlns:a16="http://schemas.microsoft.com/office/drawing/2014/main" val="3639761529"/>
                    </a:ext>
                  </a:extLst>
                </a:gridCol>
                <a:gridCol w="1721928">
                  <a:extLst>
                    <a:ext uri="{9D8B030D-6E8A-4147-A177-3AD203B41FA5}">
                      <a16:colId xmlns:a16="http://schemas.microsoft.com/office/drawing/2014/main" val="3886047835"/>
                    </a:ext>
                  </a:extLst>
                </a:gridCol>
                <a:gridCol w="1721928">
                  <a:extLst>
                    <a:ext uri="{9D8B030D-6E8A-4147-A177-3AD203B41FA5}">
                      <a16:colId xmlns:a16="http://schemas.microsoft.com/office/drawing/2014/main" val="2399988613"/>
                    </a:ext>
                  </a:extLst>
                </a:gridCol>
                <a:gridCol w="1721928">
                  <a:extLst>
                    <a:ext uri="{9D8B030D-6E8A-4147-A177-3AD203B41FA5}">
                      <a16:colId xmlns:a16="http://schemas.microsoft.com/office/drawing/2014/main" val="1164726289"/>
                    </a:ext>
                  </a:extLst>
                </a:gridCol>
              </a:tblGrid>
              <a:tr h="370840">
                <a:tc>
                  <a:txBody>
                    <a:bodyPr/>
                    <a:lstStyle/>
                    <a:p>
                      <a:r>
                        <a:rPr lang="de-DE" dirty="0"/>
                        <a:t>BIK BITV-Test</a:t>
                      </a:r>
                    </a:p>
                  </a:txBody>
                  <a:tcPr anchor="ctr"/>
                </a:tc>
                <a:tc>
                  <a:txBody>
                    <a:bodyPr/>
                    <a:lstStyle/>
                    <a:p>
                      <a:pPr algn="ctr"/>
                      <a:r>
                        <a:rPr lang="de-DE" b="0" dirty="0"/>
                        <a:t>„nicht erfüllt“</a:t>
                      </a:r>
                    </a:p>
                  </a:txBody>
                  <a:tcPr anchor="ctr">
                    <a:noFill/>
                  </a:tcPr>
                </a:tc>
                <a:tc>
                  <a:txBody>
                    <a:bodyPr/>
                    <a:lstStyle/>
                    <a:p>
                      <a:pPr algn="ctr"/>
                      <a:r>
                        <a:rPr lang="de-DE" b="0" dirty="0"/>
                        <a:t>„eher nicht erfüllt“</a:t>
                      </a:r>
                    </a:p>
                  </a:txBody>
                  <a:tcPr anchor="ctr">
                    <a:noFill/>
                  </a:tcPr>
                </a:tc>
                <a:tc>
                  <a:txBody>
                    <a:bodyPr/>
                    <a:lstStyle/>
                    <a:p>
                      <a:pPr algn="ctr"/>
                      <a:r>
                        <a:rPr lang="de-DE" b="0" dirty="0"/>
                        <a:t>„teilweise erfüllt“</a:t>
                      </a:r>
                    </a:p>
                  </a:txBody>
                  <a:tcPr anchor="ctr">
                    <a:noFill/>
                  </a:tcPr>
                </a:tc>
                <a:tc>
                  <a:txBody>
                    <a:bodyPr/>
                    <a:lstStyle/>
                    <a:p>
                      <a:pPr algn="ctr"/>
                      <a:r>
                        <a:rPr lang="de-DE" b="0" dirty="0"/>
                        <a:t>„eher erfüllt“</a:t>
                      </a:r>
                    </a:p>
                  </a:txBody>
                  <a:tcPr anchor="ctr">
                    <a:noFill/>
                  </a:tcPr>
                </a:tc>
                <a:tc>
                  <a:txBody>
                    <a:bodyPr/>
                    <a:lstStyle/>
                    <a:p>
                      <a:pPr algn="ctr"/>
                      <a:r>
                        <a:rPr lang="de-DE" b="0" dirty="0"/>
                        <a:t>„erfüllt“</a:t>
                      </a:r>
                    </a:p>
                  </a:txBody>
                  <a:tcPr anchor="ctr">
                    <a:noFill/>
                  </a:tcPr>
                </a:tc>
                <a:extLst>
                  <a:ext uri="{0D108BD9-81ED-4DB2-BD59-A6C34878D82A}">
                    <a16:rowId xmlns:a16="http://schemas.microsoft.com/office/drawing/2014/main" val="95286940"/>
                  </a:ext>
                </a:extLst>
              </a:tr>
              <a:tr h="370840">
                <a:tc>
                  <a:txBody>
                    <a:bodyPr/>
                    <a:lstStyle/>
                    <a:p>
                      <a:r>
                        <a:rPr lang="de-DE" b="1" dirty="0"/>
                        <a:t>Punkte-bewertung</a:t>
                      </a:r>
                    </a:p>
                  </a:txBody>
                  <a:tcPr anchor="ctr">
                    <a:solidFill>
                      <a:schemeClr val="bg1">
                        <a:lumMod val="85000"/>
                      </a:schemeClr>
                    </a:solidFill>
                  </a:tcPr>
                </a:tc>
                <a:tc>
                  <a:txBody>
                    <a:bodyPr/>
                    <a:lstStyle/>
                    <a:p>
                      <a:pPr algn="ctr"/>
                      <a:r>
                        <a:rPr lang="de-DE" dirty="0"/>
                        <a:t>0</a:t>
                      </a:r>
                    </a:p>
                  </a:txBody>
                  <a:tcPr anchor="ctr">
                    <a:noFill/>
                  </a:tcPr>
                </a:tc>
                <a:tc>
                  <a:txBody>
                    <a:bodyPr/>
                    <a:lstStyle/>
                    <a:p>
                      <a:pPr algn="ctr"/>
                      <a:r>
                        <a:rPr lang="de-DE" dirty="0"/>
                        <a:t>0,25</a:t>
                      </a:r>
                    </a:p>
                  </a:txBody>
                  <a:tcPr anchor="ctr">
                    <a:noFill/>
                  </a:tcPr>
                </a:tc>
                <a:tc>
                  <a:txBody>
                    <a:bodyPr/>
                    <a:lstStyle/>
                    <a:p>
                      <a:pPr algn="ctr"/>
                      <a:r>
                        <a:rPr lang="de-DE" dirty="0"/>
                        <a:t>0,5</a:t>
                      </a:r>
                    </a:p>
                  </a:txBody>
                  <a:tcPr anchor="ctr">
                    <a:noFill/>
                  </a:tcPr>
                </a:tc>
                <a:tc>
                  <a:txBody>
                    <a:bodyPr/>
                    <a:lstStyle/>
                    <a:p>
                      <a:pPr algn="ctr"/>
                      <a:r>
                        <a:rPr lang="de-DE" dirty="0"/>
                        <a:t>0,75</a:t>
                      </a:r>
                    </a:p>
                  </a:txBody>
                  <a:tcPr anchor="ctr">
                    <a:noFill/>
                  </a:tcPr>
                </a:tc>
                <a:tc>
                  <a:txBody>
                    <a:bodyPr/>
                    <a:lstStyle/>
                    <a:p>
                      <a:pPr algn="ctr"/>
                      <a:r>
                        <a:rPr lang="de-DE" dirty="0"/>
                        <a:t>1</a:t>
                      </a:r>
                    </a:p>
                  </a:txBody>
                  <a:tcPr anchor="ctr">
                    <a:noFill/>
                  </a:tcPr>
                </a:tc>
                <a:extLst>
                  <a:ext uri="{0D108BD9-81ED-4DB2-BD59-A6C34878D82A}">
                    <a16:rowId xmlns:a16="http://schemas.microsoft.com/office/drawing/2014/main" val="3465744133"/>
                  </a:ext>
                </a:extLst>
              </a:tr>
            </a:tbl>
          </a:graphicData>
        </a:graphic>
      </p:graphicFrame>
    </p:spTree>
    <p:extLst>
      <p:ext uri="{BB962C8B-B14F-4D97-AF65-F5344CB8AC3E}">
        <p14:creationId xmlns:p14="http://schemas.microsoft.com/office/powerpoint/2010/main" val="2284263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980BBA5-D125-4CE9-B54F-AEE089A6464D}"/>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923BA76F-7125-481C-9C19-8B211020177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D1051B1-3BA3-445D-9D43-9CC55D0358A6}"/>
              </a:ext>
            </a:extLst>
          </p:cNvPr>
          <p:cNvSpPr>
            <a:spLocks noGrp="1"/>
          </p:cNvSpPr>
          <p:nvPr>
            <p:ph type="title" idx="4294967295"/>
          </p:nvPr>
        </p:nvSpPr>
        <p:spPr>
          <a:xfrm>
            <a:off x="185057"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Konformität (kumulativ) – 2 von 2</a:t>
            </a:r>
            <a:endParaRPr lang="de-DE" dirty="0">
              <a:effectLst/>
            </a:endParaRPr>
          </a:p>
        </p:txBody>
      </p:sp>
      <p:sp>
        <p:nvSpPr>
          <p:cNvPr id="11" name="Untertitel 2">
            <a:extLst>
              <a:ext uri="{FF2B5EF4-FFF2-40B4-BE49-F238E27FC236}">
                <a16:creationId xmlns:a16="http://schemas.microsoft.com/office/drawing/2014/main" id="{29C93512-8B76-4CE7-88A5-17269B76C5C3}"/>
              </a:ext>
            </a:extLst>
          </p:cNvPr>
          <p:cNvSpPr txBox="1">
            <a:spLocks/>
          </p:cNvSpPr>
          <p:nvPr/>
        </p:nvSpPr>
        <p:spPr>
          <a:xfrm>
            <a:off x="4290352" y="1765646"/>
            <a:ext cx="3383666" cy="4613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latin typeface="Bahnschrift Light SemiCondensed" panose="020B0502040204020203" pitchFamily="34" charset="0"/>
              </a:rPr>
              <a:t>Automatische Änderungen</a:t>
            </a:r>
          </a:p>
        </p:txBody>
      </p:sp>
      <p:graphicFrame>
        <p:nvGraphicFramePr>
          <p:cNvPr id="9" name="Tabelle 5">
            <a:extLst>
              <a:ext uri="{FF2B5EF4-FFF2-40B4-BE49-F238E27FC236}">
                <a16:creationId xmlns:a16="http://schemas.microsoft.com/office/drawing/2014/main" id="{CC02872B-4582-4E34-AB96-8A39D14ED7AB}"/>
              </a:ext>
            </a:extLst>
          </p:cNvPr>
          <p:cNvGraphicFramePr>
            <a:graphicFrameLocks noGrp="1"/>
          </p:cNvGraphicFramePr>
          <p:nvPr>
            <p:extLst>
              <p:ext uri="{D42A27DB-BD31-4B8C-83A1-F6EECF244321}">
                <p14:modId xmlns:p14="http://schemas.microsoft.com/office/powerpoint/2010/main" val="3892718501"/>
              </p:ext>
            </p:extLst>
          </p:nvPr>
        </p:nvGraphicFramePr>
        <p:xfrm>
          <a:off x="2032000" y="2306262"/>
          <a:ext cx="8128000" cy="1280160"/>
        </p:xfrm>
        <a:graphic>
          <a:graphicData uri="http://schemas.openxmlformats.org/drawingml/2006/table">
            <a:tbl>
              <a:tblPr firstRow="1" bandRow="1">
                <a:tableStyleId>{D7AC3CCA-C797-4891-BE02-D94E43425B78}</a:tableStyleId>
              </a:tblPr>
              <a:tblGrid>
                <a:gridCol w="1625600">
                  <a:extLst>
                    <a:ext uri="{9D8B030D-6E8A-4147-A177-3AD203B41FA5}">
                      <a16:colId xmlns:a16="http://schemas.microsoft.com/office/drawing/2014/main" val="2506454842"/>
                    </a:ext>
                  </a:extLst>
                </a:gridCol>
                <a:gridCol w="1625600">
                  <a:extLst>
                    <a:ext uri="{9D8B030D-6E8A-4147-A177-3AD203B41FA5}">
                      <a16:colId xmlns:a16="http://schemas.microsoft.com/office/drawing/2014/main" val="1425510902"/>
                    </a:ext>
                  </a:extLst>
                </a:gridCol>
                <a:gridCol w="1625600">
                  <a:extLst>
                    <a:ext uri="{9D8B030D-6E8A-4147-A177-3AD203B41FA5}">
                      <a16:colId xmlns:a16="http://schemas.microsoft.com/office/drawing/2014/main" val="1792646437"/>
                    </a:ext>
                  </a:extLst>
                </a:gridCol>
                <a:gridCol w="1625600">
                  <a:extLst>
                    <a:ext uri="{9D8B030D-6E8A-4147-A177-3AD203B41FA5}">
                      <a16:colId xmlns:a16="http://schemas.microsoft.com/office/drawing/2014/main" val="3892924387"/>
                    </a:ext>
                  </a:extLst>
                </a:gridCol>
                <a:gridCol w="1625600">
                  <a:extLst>
                    <a:ext uri="{9D8B030D-6E8A-4147-A177-3AD203B41FA5}">
                      <a16:colId xmlns:a16="http://schemas.microsoft.com/office/drawing/2014/main" val="2915195254"/>
                    </a:ext>
                  </a:extLst>
                </a:gridCol>
              </a:tblGrid>
              <a:tr h="370840">
                <a:tc>
                  <a:txBody>
                    <a:bodyPr/>
                    <a:lstStyle/>
                    <a:p>
                      <a:r>
                        <a:rPr lang="de-DE" dirty="0">
                          <a:solidFill>
                            <a:schemeClr val="tx1"/>
                          </a:solidFill>
                        </a:rPr>
                        <a:t>Metrik</a:t>
                      </a:r>
                    </a:p>
                  </a:txBody>
                  <a:tcPr anchor="ctr"/>
                </a:tc>
                <a:tc>
                  <a:txBody>
                    <a:bodyPr/>
                    <a:lstStyle/>
                    <a:p>
                      <a:pPr algn="ctr"/>
                      <a:r>
                        <a:rPr lang="de-DE" dirty="0">
                          <a:solidFill>
                            <a:schemeClr val="tx1"/>
                          </a:solidFill>
                        </a:rPr>
                        <a:t>Ausgangs-situation</a:t>
                      </a:r>
                    </a:p>
                  </a:txBody>
                  <a:tcPr anchor="ctr"/>
                </a:tc>
                <a:tc>
                  <a:txBody>
                    <a:bodyPr/>
                    <a:lstStyle/>
                    <a:p>
                      <a:pPr algn="ctr"/>
                      <a:r>
                        <a:rPr lang="de-DE" dirty="0" err="1">
                          <a:solidFill>
                            <a:schemeClr val="tx1"/>
                          </a:solidFill>
                        </a:rPr>
                        <a:t>accessiBe</a:t>
                      </a:r>
                      <a:endParaRPr lang="de-DE" dirty="0">
                        <a:solidFill>
                          <a:schemeClr val="tx1"/>
                        </a:solidFill>
                      </a:endParaRPr>
                    </a:p>
                  </a:txBody>
                  <a:tcPr anchor="ctr"/>
                </a:tc>
                <a:tc>
                  <a:txBody>
                    <a:bodyPr/>
                    <a:lstStyle/>
                    <a:p>
                      <a:pPr algn="ctr"/>
                      <a:r>
                        <a:rPr lang="de-DE" dirty="0" err="1">
                          <a:solidFill>
                            <a:schemeClr val="tx1"/>
                          </a:solidFill>
                        </a:rPr>
                        <a:t>EqualWeb</a:t>
                      </a:r>
                      <a:r>
                        <a:rPr lang="de-DE" dirty="0">
                          <a:solidFill>
                            <a:schemeClr val="tx1"/>
                          </a:solidFill>
                        </a:rPr>
                        <a:t> </a:t>
                      </a:r>
                    </a:p>
                  </a:txBody>
                  <a:tcPr anchor="ctr"/>
                </a:tc>
                <a:tc>
                  <a:txBody>
                    <a:bodyPr/>
                    <a:lstStyle/>
                    <a:p>
                      <a:pPr algn="ctr"/>
                      <a:r>
                        <a:rPr lang="de-DE" dirty="0" err="1">
                          <a:solidFill>
                            <a:schemeClr val="tx1"/>
                          </a:solidFill>
                        </a:rPr>
                        <a:t>UserWay</a:t>
                      </a:r>
                      <a:endParaRPr lang="de-DE" dirty="0">
                        <a:solidFill>
                          <a:schemeClr val="tx1"/>
                        </a:solidFill>
                      </a:endParaRPr>
                    </a:p>
                  </a:txBody>
                  <a:tcPr anchor="ctr"/>
                </a:tc>
                <a:extLst>
                  <a:ext uri="{0D108BD9-81ED-4DB2-BD59-A6C34878D82A}">
                    <a16:rowId xmlns:a16="http://schemas.microsoft.com/office/drawing/2014/main" val="189005935"/>
                  </a:ext>
                </a:extLst>
              </a:tr>
              <a:tr h="370840">
                <a:tc>
                  <a:txBody>
                    <a:bodyPr/>
                    <a:lstStyle/>
                    <a:p>
                      <a:r>
                        <a:rPr lang="de-DE" dirty="0">
                          <a:solidFill>
                            <a:schemeClr val="tx1"/>
                          </a:solidFill>
                        </a:rPr>
                        <a:t>Konformität (</a:t>
                      </a:r>
                      <a:r>
                        <a:rPr lang="de-DE" dirty="0" err="1">
                          <a:solidFill>
                            <a:schemeClr val="tx1"/>
                          </a:solidFill>
                        </a:rPr>
                        <a:t>kum</a:t>
                      </a:r>
                      <a:r>
                        <a:rPr lang="de-DE" dirty="0">
                          <a:solidFill>
                            <a:schemeClr val="tx1"/>
                          </a:solidFill>
                        </a:rPr>
                        <a:t>.)</a:t>
                      </a:r>
                    </a:p>
                  </a:txBody>
                  <a:tcPr anchor="ctr">
                    <a:noFill/>
                  </a:tcPr>
                </a:tc>
                <a:tc>
                  <a:txBody>
                    <a:bodyPr/>
                    <a:lstStyle/>
                    <a:p>
                      <a:pPr algn="ctr"/>
                      <a:r>
                        <a:rPr lang="de-DE" dirty="0">
                          <a:solidFill>
                            <a:schemeClr val="tx1"/>
                          </a:solidFill>
                        </a:rPr>
                        <a:t>0,13</a:t>
                      </a:r>
                    </a:p>
                  </a:txBody>
                  <a:tcPr anchor="ctr">
                    <a:noFill/>
                  </a:tcPr>
                </a:tc>
                <a:tc>
                  <a:txBody>
                    <a:bodyPr/>
                    <a:lstStyle/>
                    <a:p>
                      <a:pPr algn="ctr"/>
                      <a:r>
                        <a:rPr lang="de-DE" dirty="0">
                          <a:solidFill>
                            <a:schemeClr val="tx1"/>
                          </a:solidFill>
                        </a:rPr>
                        <a:t>0,45</a:t>
                      </a:r>
                    </a:p>
                  </a:txBody>
                  <a:tcPr anchor="ctr">
                    <a:noFill/>
                  </a:tcPr>
                </a:tc>
                <a:tc>
                  <a:txBody>
                    <a:bodyPr/>
                    <a:lstStyle/>
                    <a:p>
                      <a:pPr algn="ctr"/>
                      <a:r>
                        <a:rPr lang="de-DE" dirty="0">
                          <a:solidFill>
                            <a:schemeClr val="tx1"/>
                          </a:solidFill>
                        </a:rPr>
                        <a:t>0,33</a:t>
                      </a:r>
                    </a:p>
                  </a:txBody>
                  <a:tcPr anchor="ctr">
                    <a:noFill/>
                  </a:tcPr>
                </a:tc>
                <a:tc>
                  <a:txBody>
                    <a:bodyPr/>
                    <a:lstStyle/>
                    <a:p>
                      <a:pPr algn="ctr"/>
                      <a:r>
                        <a:rPr lang="de-DE" dirty="0">
                          <a:solidFill>
                            <a:schemeClr val="tx1"/>
                          </a:solidFill>
                        </a:rPr>
                        <a:t>0,27</a:t>
                      </a:r>
                    </a:p>
                  </a:txBody>
                  <a:tcPr anchor="ctr">
                    <a:noFill/>
                  </a:tcPr>
                </a:tc>
                <a:extLst>
                  <a:ext uri="{0D108BD9-81ED-4DB2-BD59-A6C34878D82A}">
                    <a16:rowId xmlns:a16="http://schemas.microsoft.com/office/drawing/2014/main" val="2523290871"/>
                  </a:ext>
                </a:extLst>
              </a:tr>
            </a:tbl>
          </a:graphicData>
        </a:graphic>
      </p:graphicFrame>
      <p:sp>
        <p:nvSpPr>
          <p:cNvPr id="14" name="Untertitel 2">
            <a:extLst>
              <a:ext uri="{FF2B5EF4-FFF2-40B4-BE49-F238E27FC236}">
                <a16:creationId xmlns:a16="http://schemas.microsoft.com/office/drawing/2014/main" id="{84E41CF9-8246-4744-97DB-5AA9342A8507}"/>
              </a:ext>
            </a:extLst>
          </p:cNvPr>
          <p:cNvSpPr txBox="1">
            <a:spLocks/>
          </p:cNvSpPr>
          <p:nvPr/>
        </p:nvSpPr>
        <p:spPr>
          <a:xfrm>
            <a:off x="2424897" y="4088629"/>
            <a:ext cx="7342205" cy="4613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latin typeface="Bahnschrift Light SemiCondensed" panose="020B0502040204020203" pitchFamily="34" charset="0"/>
              </a:rPr>
              <a:t>Automatische Änderungen + manuelle Anpassungen</a:t>
            </a:r>
          </a:p>
        </p:txBody>
      </p:sp>
      <p:graphicFrame>
        <p:nvGraphicFramePr>
          <p:cNvPr id="13" name="Tabelle 5">
            <a:extLst>
              <a:ext uri="{FF2B5EF4-FFF2-40B4-BE49-F238E27FC236}">
                <a16:creationId xmlns:a16="http://schemas.microsoft.com/office/drawing/2014/main" id="{48FEBDB6-1B60-4215-8A99-FBD0FD182E3F}"/>
              </a:ext>
            </a:extLst>
          </p:cNvPr>
          <p:cNvGraphicFramePr>
            <a:graphicFrameLocks noGrp="1"/>
          </p:cNvGraphicFramePr>
          <p:nvPr>
            <p:extLst>
              <p:ext uri="{D42A27DB-BD31-4B8C-83A1-F6EECF244321}">
                <p14:modId xmlns:p14="http://schemas.microsoft.com/office/powerpoint/2010/main" val="512530701"/>
              </p:ext>
            </p:extLst>
          </p:nvPr>
        </p:nvGraphicFramePr>
        <p:xfrm>
          <a:off x="2032002" y="4667608"/>
          <a:ext cx="8128000" cy="1280160"/>
        </p:xfrm>
        <a:graphic>
          <a:graphicData uri="http://schemas.openxmlformats.org/drawingml/2006/table">
            <a:tbl>
              <a:tblPr firstRow="1" bandRow="1">
                <a:tableStyleId>{D7AC3CCA-C797-4891-BE02-D94E43425B78}</a:tableStyleId>
              </a:tblPr>
              <a:tblGrid>
                <a:gridCol w="1625600">
                  <a:extLst>
                    <a:ext uri="{9D8B030D-6E8A-4147-A177-3AD203B41FA5}">
                      <a16:colId xmlns:a16="http://schemas.microsoft.com/office/drawing/2014/main" val="2506454842"/>
                    </a:ext>
                  </a:extLst>
                </a:gridCol>
                <a:gridCol w="1625600">
                  <a:extLst>
                    <a:ext uri="{9D8B030D-6E8A-4147-A177-3AD203B41FA5}">
                      <a16:colId xmlns:a16="http://schemas.microsoft.com/office/drawing/2014/main" val="668213459"/>
                    </a:ext>
                  </a:extLst>
                </a:gridCol>
                <a:gridCol w="1625600">
                  <a:extLst>
                    <a:ext uri="{9D8B030D-6E8A-4147-A177-3AD203B41FA5}">
                      <a16:colId xmlns:a16="http://schemas.microsoft.com/office/drawing/2014/main" val="1792646437"/>
                    </a:ext>
                  </a:extLst>
                </a:gridCol>
                <a:gridCol w="1625600">
                  <a:extLst>
                    <a:ext uri="{9D8B030D-6E8A-4147-A177-3AD203B41FA5}">
                      <a16:colId xmlns:a16="http://schemas.microsoft.com/office/drawing/2014/main" val="3892924387"/>
                    </a:ext>
                  </a:extLst>
                </a:gridCol>
                <a:gridCol w="1625600">
                  <a:extLst>
                    <a:ext uri="{9D8B030D-6E8A-4147-A177-3AD203B41FA5}">
                      <a16:colId xmlns:a16="http://schemas.microsoft.com/office/drawing/2014/main" val="2915195254"/>
                    </a:ext>
                  </a:extLst>
                </a:gridCol>
              </a:tblGrid>
              <a:tr h="370840">
                <a:tc>
                  <a:txBody>
                    <a:bodyPr/>
                    <a:lstStyle/>
                    <a:p>
                      <a:r>
                        <a:rPr lang="de-DE" dirty="0">
                          <a:solidFill>
                            <a:schemeClr val="tx1"/>
                          </a:solidFill>
                        </a:rPr>
                        <a:t>Metrik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Ausgangs-situation</a:t>
                      </a:r>
                    </a:p>
                  </a:txBody>
                  <a:tcPr anchor="ctr"/>
                </a:tc>
                <a:tc>
                  <a:txBody>
                    <a:bodyPr/>
                    <a:lstStyle/>
                    <a:p>
                      <a:pPr algn="ctr"/>
                      <a:r>
                        <a:rPr lang="de-DE" dirty="0" err="1">
                          <a:solidFill>
                            <a:schemeClr val="tx1"/>
                          </a:solidFill>
                        </a:rPr>
                        <a:t>accessiBe</a:t>
                      </a:r>
                      <a:endParaRPr lang="de-DE" dirty="0">
                        <a:solidFill>
                          <a:schemeClr val="tx1"/>
                        </a:solidFill>
                      </a:endParaRPr>
                    </a:p>
                  </a:txBody>
                  <a:tcPr anchor="ctr"/>
                </a:tc>
                <a:tc>
                  <a:txBody>
                    <a:bodyPr/>
                    <a:lstStyle/>
                    <a:p>
                      <a:pPr algn="ctr"/>
                      <a:r>
                        <a:rPr lang="de-DE" dirty="0" err="1">
                          <a:solidFill>
                            <a:schemeClr val="tx1"/>
                          </a:solidFill>
                        </a:rPr>
                        <a:t>EqualWeb</a:t>
                      </a:r>
                      <a:r>
                        <a:rPr lang="de-DE" dirty="0">
                          <a:solidFill>
                            <a:schemeClr val="tx1"/>
                          </a:solidFill>
                        </a:rPr>
                        <a:t> </a:t>
                      </a:r>
                    </a:p>
                  </a:txBody>
                  <a:tcPr anchor="ctr"/>
                </a:tc>
                <a:tc>
                  <a:txBody>
                    <a:bodyPr/>
                    <a:lstStyle/>
                    <a:p>
                      <a:pPr algn="ctr"/>
                      <a:r>
                        <a:rPr lang="de-DE" dirty="0" err="1">
                          <a:solidFill>
                            <a:schemeClr val="tx1"/>
                          </a:solidFill>
                        </a:rPr>
                        <a:t>UserWay</a:t>
                      </a:r>
                      <a:endParaRPr lang="de-DE" dirty="0">
                        <a:solidFill>
                          <a:schemeClr val="tx1"/>
                        </a:solidFill>
                      </a:endParaRPr>
                    </a:p>
                  </a:txBody>
                  <a:tcPr anchor="ctr"/>
                </a:tc>
                <a:extLst>
                  <a:ext uri="{0D108BD9-81ED-4DB2-BD59-A6C34878D82A}">
                    <a16:rowId xmlns:a16="http://schemas.microsoft.com/office/drawing/2014/main" val="189005935"/>
                  </a:ext>
                </a:extLst>
              </a:tr>
              <a:tr h="370840">
                <a:tc>
                  <a:txBody>
                    <a:bodyPr/>
                    <a:lstStyle/>
                    <a:p>
                      <a:r>
                        <a:rPr lang="de-DE" dirty="0">
                          <a:solidFill>
                            <a:schemeClr val="tx1"/>
                          </a:solidFill>
                        </a:rPr>
                        <a:t>Konformität (</a:t>
                      </a:r>
                      <a:r>
                        <a:rPr lang="de-DE" dirty="0" err="1">
                          <a:solidFill>
                            <a:schemeClr val="tx1"/>
                          </a:solidFill>
                        </a:rPr>
                        <a:t>kum</a:t>
                      </a:r>
                      <a:r>
                        <a:rPr lang="de-DE" dirty="0">
                          <a:solidFill>
                            <a:schemeClr val="tx1"/>
                          </a:solidFill>
                        </a:rPr>
                        <a:t>.)</a:t>
                      </a:r>
                    </a:p>
                  </a:txBody>
                  <a:tcPr anchor="ctr">
                    <a:noFill/>
                  </a:tcPr>
                </a:tc>
                <a:tc>
                  <a:txBody>
                    <a:bodyPr/>
                    <a:lstStyle/>
                    <a:p>
                      <a:pPr algn="ctr"/>
                      <a:r>
                        <a:rPr lang="de-DE" dirty="0">
                          <a:solidFill>
                            <a:schemeClr val="tx1"/>
                          </a:solidFill>
                        </a:rPr>
                        <a:t>0,13</a:t>
                      </a:r>
                    </a:p>
                  </a:txBody>
                  <a:tcPr anchor="ctr">
                    <a:noFill/>
                  </a:tcPr>
                </a:tc>
                <a:tc>
                  <a:txBody>
                    <a:bodyPr/>
                    <a:lstStyle/>
                    <a:p>
                      <a:pPr algn="ctr"/>
                      <a:r>
                        <a:rPr lang="de-DE" dirty="0">
                          <a:solidFill>
                            <a:schemeClr val="tx1"/>
                          </a:solidFill>
                        </a:rPr>
                        <a:t>0,45</a:t>
                      </a:r>
                    </a:p>
                  </a:txBody>
                  <a:tcPr anchor="ctr">
                    <a:noFill/>
                  </a:tcPr>
                </a:tc>
                <a:tc>
                  <a:txBody>
                    <a:bodyPr/>
                    <a:lstStyle/>
                    <a:p>
                      <a:pPr algn="ctr"/>
                      <a:r>
                        <a:rPr lang="de-DE" dirty="0">
                          <a:solidFill>
                            <a:schemeClr val="tx1"/>
                          </a:solidFill>
                        </a:rPr>
                        <a:t>0,40</a:t>
                      </a:r>
                    </a:p>
                  </a:txBody>
                  <a:tcPr anchor="ctr">
                    <a:noFill/>
                  </a:tcPr>
                </a:tc>
                <a:tc>
                  <a:txBody>
                    <a:bodyPr/>
                    <a:lstStyle/>
                    <a:p>
                      <a:pPr algn="ctr"/>
                      <a:r>
                        <a:rPr lang="de-DE" dirty="0">
                          <a:solidFill>
                            <a:schemeClr val="tx1"/>
                          </a:solidFill>
                        </a:rPr>
                        <a:t>0,48</a:t>
                      </a:r>
                    </a:p>
                  </a:txBody>
                  <a:tcPr anchor="ctr">
                    <a:noFill/>
                  </a:tcPr>
                </a:tc>
                <a:extLst>
                  <a:ext uri="{0D108BD9-81ED-4DB2-BD59-A6C34878D82A}">
                    <a16:rowId xmlns:a16="http://schemas.microsoft.com/office/drawing/2014/main" val="2523290871"/>
                  </a:ext>
                </a:extLst>
              </a:tr>
            </a:tbl>
          </a:graphicData>
        </a:graphic>
      </p:graphicFrame>
    </p:spTree>
    <p:extLst>
      <p:ext uri="{BB962C8B-B14F-4D97-AF65-F5344CB8AC3E}">
        <p14:creationId xmlns:p14="http://schemas.microsoft.com/office/powerpoint/2010/main" val="399030552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980BBA5-D125-4CE9-B54F-AEE089A6464D}"/>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923BA76F-7125-481C-9C19-8B211020177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3CCE1452-F567-4EB2-86E7-1C1CB86C6710}"/>
              </a:ext>
            </a:extLst>
          </p:cNvPr>
          <p:cNvSpPr>
            <a:spLocks noGrp="1"/>
          </p:cNvSpPr>
          <p:nvPr>
            <p:ph type="title" idx="4294967295"/>
          </p:nvPr>
        </p:nvSpPr>
        <p:spPr>
          <a:xfrm>
            <a:off x="220683"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Konformität (holistisch) – 1 von 3</a:t>
            </a:r>
            <a:endParaRPr lang="de-DE" dirty="0">
              <a:effectLst/>
            </a:endParaRPr>
          </a:p>
        </p:txBody>
      </p:sp>
      <p:sp>
        <p:nvSpPr>
          <p:cNvPr id="10" name="Textfeld 9">
            <a:extLst>
              <a:ext uri="{FF2B5EF4-FFF2-40B4-BE49-F238E27FC236}">
                <a16:creationId xmlns:a16="http://schemas.microsoft.com/office/drawing/2014/main" id="{206920A7-6FC0-48C2-B5C4-2C0F1B158F87}"/>
              </a:ext>
            </a:extLst>
          </p:cNvPr>
          <p:cNvSpPr txBox="1"/>
          <p:nvPr/>
        </p:nvSpPr>
        <p:spPr>
          <a:xfrm>
            <a:off x="783797" y="1480900"/>
            <a:ext cx="10331570" cy="4154984"/>
          </a:xfrm>
          <a:prstGeom prst="rect">
            <a:avLst/>
          </a:prstGeom>
          <a:noFill/>
        </p:spPr>
        <p:txBody>
          <a:bodyPr wrap="square" rtlCol="0">
            <a:spAutoFit/>
          </a:bodyPr>
          <a:lstStyle/>
          <a:p>
            <a:r>
              <a:rPr lang="de-DE" sz="2400" dirty="0"/>
              <a:t>WCAG zufolge sind Alternative Versionen einer Website erlaubt, allerdings muss es eine Version geben, welche vollständig Konform ist:</a:t>
            </a:r>
          </a:p>
          <a:p>
            <a:pPr algn="ctr"/>
            <a:endParaRPr lang="de-DE" sz="2400" dirty="0"/>
          </a:p>
          <a:p>
            <a:pPr algn="ctr"/>
            <a:r>
              <a:rPr lang="de-DE" sz="2400" dirty="0"/>
              <a:t>„</a:t>
            </a:r>
            <a:r>
              <a:rPr lang="en-US" sz="2400" dirty="0"/>
              <a:t>Alternate versions may be provided </a:t>
            </a:r>
            <a:r>
              <a:rPr lang="en-US" sz="2400" b="1" dirty="0">
                <a:highlight>
                  <a:srgbClr val="FFFF00"/>
                </a:highlight>
              </a:rPr>
              <a:t>to accommodate different technology environments or user groups</a:t>
            </a:r>
            <a:r>
              <a:rPr lang="en-US" sz="2400" dirty="0"/>
              <a:t>. Each version should be as conformant as possible. </a:t>
            </a:r>
            <a:r>
              <a:rPr lang="en-US" sz="2400" b="1" dirty="0">
                <a:highlight>
                  <a:srgbClr val="FFFF00"/>
                </a:highlight>
              </a:rPr>
              <a:t>One version would need to be fully conformant</a:t>
            </a:r>
            <a:r>
              <a:rPr lang="en-US" sz="2400" dirty="0"/>
              <a:t> in order to meet conformance requirement 1. </a:t>
            </a:r>
            <a:r>
              <a:rPr lang="de-DE" sz="2400" dirty="0"/>
              <a:t>“ [17]</a:t>
            </a:r>
          </a:p>
          <a:p>
            <a:pPr algn="ctr"/>
            <a:endParaRPr lang="de-DE" sz="2400" dirty="0"/>
          </a:p>
          <a:p>
            <a:endParaRPr lang="de-DE" sz="2400" dirty="0"/>
          </a:p>
          <a:p>
            <a:r>
              <a:rPr lang="de-DE" sz="2400" dirty="0"/>
              <a:t>Die Prüfschritte und somit die Einstellungen der Overlay-Tools werden ganzheitlich betrachtet</a:t>
            </a:r>
          </a:p>
        </p:txBody>
      </p:sp>
    </p:spTree>
    <p:extLst>
      <p:ext uri="{BB962C8B-B14F-4D97-AF65-F5344CB8AC3E}">
        <p14:creationId xmlns:p14="http://schemas.microsoft.com/office/powerpoint/2010/main" val="2963800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980BBA5-D125-4CE9-B54F-AEE089A6464D}"/>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923BA76F-7125-481C-9C19-8B211020177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5058150B-B915-4D60-BBEA-49C966D3F5A4}"/>
              </a:ext>
              <a:ext uri="{C183D7F6-B498-43B3-948B-1728B52AA6E4}">
                <adec:decorative xmlns:adec="http://schemas.microsoft.com/office/drawing/2017/decorative" val="1"/>
              </a:ext>
            </a:extLst>
          </p:cNvPr>
          <p:cNvSpPr/>
          <p:nvPr/>
        </p:nvSpPr>
        <p:spPr>
          <a:xfrm>
            <a:off x="545259" y="1628139"/>
            <a:ext cx="3606801" cy="482346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F3CC6E95-EC35-48F9-B912-92877EACB609}"/>
              </a:ext>
              <a:ext uri="{C183D7F6-B498-43B3-948B-1728B52AA6E4}">
                <adec:decorative xmlns:adec="http://schemas.microsoft.com/office/drawing/2017/decorative" val="1"/>
              </a:ext>
            </a:extLst>
          </p:cNvPr>
          <p:cNvSpPr/>
          <p:nvPr/>
        </p:nvSpPr>
        <p:spPr>
          <a:xfrm>
            <a:off x="4292599" y="1615441"/>
            <a:ext cx="3606801" cy="482346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E626A661-C9A3-42E9-A808-8DFD0FBCC690}"/>
              </a:ext>
              <a:ext uri="{C183D7F6-B498-43B3-948B-1728B52AA6E4}">
                <adec:decorative xmlns:adec="http://schemas.microsoft.com/office/drawing/2017/decorative" val="1"/>
              </a:ext>
            </a:extLst>
          </p:cNvPr>
          <p:cNvSpPr/>
          <p:nvPr/>
        </p:nvSpPr>
        <p:spPr>
          <a:xfrm>
            <a:off x="8039939" y="1615441"/>
            <a:ext cx="3606801" cy="482346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76B4EA4-E231-48A5-80E5-08CEE5FD2DFB}"/>
              </a:ext>
            </a:extLst>
          </p:cNvPr>
          <p:cNvSpPr>
            <a:spLocks noGrp="1"/>
          </p:cNvSpPr>
          <p:nvPr>
            <p:ph type="title" idx="4294967295"/>
          </p:nvPr>
        </p:nvSpPr>
        <p:spPr>
          <a:xfrm>
            <a:off x="232558" y="-116456"/>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Konformität (holistisch) – 2 von 3</a:t>
            </a:r>
            <a:endParaRPr lang="de-DE" dirty="0">
              <a:effectLst/>
            </a:endParaRPr>
          </a:p>
        </p:txBody>
      </p:sp>
      <p:sp>
        <p:nvSpPr>
          <p:cNvPr id="13" name="Textfeld 12">
            <a:extLst>
              <a:ext uri="{FF2B5EF4-FFF2-40B4-BE49-F238E27FC236}">
                <a16:creationId xmlns:a16="http://schemas.microsoft.com/office/drawing/2014/main" id="{526DF825-A076-4B7E-8C39-255455D38B6F}"/>
              </a:ext>
            </a:extLst>
          </p:cNvPr>
          <p:cNvSpPr txBox="1"/>
          <p:nvPr/>
        </p:nvSpPr>
        <p:spPr>
          <a:xfrm>
            <a:off x="1231479" y="1357609"/>
            <a:ext cx="2234360" cy="461665"/>
          </a:xfrm>
          <a:prstGeom prst="rect">
            <a:avLst/>
          </a:prstGeom>
          <a:solidFill>
            <a:schemeClr val="bg1"/>
          </a:solidFill>
        </p:spPr>
        <p:txBody>
          <a:bodyPr wrap="square" rtlCol="0">
            <a:spAutoFit/>
          </a:bodyPr>
          <a:lstStyle/>
          <a:p>
            <a:pPr algn="ctr"/>
            <a:r>
              <a:rPr lang="de-DE" sz="2400" dirty="0" err="1"/>
              <a:t>accessiBe</a:t>
            </a:r>
            <a:endParaRPr lang="de-DE" sz="2400" dirty="0"/>
          </a:p>
        </p:txBody>
      </p:sp>
      <p:sp>
        <p:nvSpPr>
          <p:cNvPr id="16" name="Textfeld 15">
            <a:extLst>
              <a:ext uri="{FF2B5EF4-FFF2-40B4-BE49-F238E27FC236}">
                <a16:creationId xmlns:a16="http://schemas.microsoft.com/office/drawing/2014/main" id="{668D648C-768A-4624-A73E-438A4A7B0480}"/>
              </a:ext>
            </a:extLst>
          </p:cNvPr>
          <p:cNvSpPr txBox="1"/>
          <p:nvPr/>
        </p:nvSpPr>
        <p:spPr>
          <a:xfrm>
            <a:off x="545259" y="2234218"/>
            <a:ext cx="3606801" cy="3046988"/>
          </a:xfrm>
          <a:prstGeom prst="rect">
            <a:avLst/>
          </a:prstGeom>
          <a:noFill/>
        </p:spPr>
        <p:txBody>
          <a:bodyPr wrap="square" rtlCol="0">
            <a:spAutoFit/>
          </a:bodyPr>
          <a:lstStyle/>
          <a:p>
            <a:pPr algn="ctr"/>
            <a:r>
              <a:rPr lang="de-DE" sz="2400" dirty="0"/>
              <a:t>Profil für blinde Benutzer und Tastaturnavigation</a:t>
            </a:r>
          </a:p>
          <a:p>
            <a:pPr algn="ctr"/>
            <a:endParaRPr lang="de-DE" sz="2400" dirty="0"/>
          </a:p>
          <a:p>
            <a:pPr algn="ctr"/>
            <a:r>
              <a:rPr lang="de-DE" sz="2400" dirty="0"/>
              <a:t>Toolbar Einstellung auf Deutsch</a:t>
            </a:r>
          </a:p>
          <a:p>
            <a:pPr algn="ctr"/>
            <a:endParaRPr lang="de-DE" sz="2400" dirty="0"/>
          </a:p>
          <a:p>
            <a:pPr algn="ctr"/>
            <a:r>
              <a:rPr lang="de-DE" sz="2400" dirty="0"/>
              <a:t>„Dunkler Kontrast“ / „Heller Kontrast“ aktiviert</a:t>
            </a:r>
          </a:p>
        </p:txBody>
      </p:sp>
      <p:sp>
        <p:nvSpPr>
          <p:cNvPr id="14" name="Textfeld 13">
            <a:extLst>
              <a:ext uri="{FF2B5EF4-FFF2-40B4-BE49-F238E27FC236}">
                <a16:creationId xmlns:a16="http://schemas.microsoft.com/office/drawing/2014/main" id="{AEA8DCF2-0184-44A7-9F73-20693361D273}"/>
              </a:ext>
            </a:extLst>
          </p:cNvPr>
          <p:cNvSpPr txBox="1"/>
          <p:nvPr/>
        </p:nvSpPr>
        <p:spPr>
          <a:xfrm>
            <a:off x="4978819" y="1357609"/>
            <a:ext cx="2234360" cy="461665"/>
          </a:xfrm>
          <a:prstGeom prst="rect">
            <a:avLst/>
          </a:prstGeom>
          <a:solidFill>
            <a:schemeClr val="bg1"/>
          </a:solidFill>
        </p:spPr>
        <p:txBody>
          <a:bodyPr wrap="square" rtlCol="0">
            <a:spAutoFit/>
          </a:bodyPr>
          <a:lstStyle/>
          <a:p>
            <a:pPr algn="ctr"/>
            <a:r>
              <a:rPr lang="de-DE" sz="2400" dirty="0" err="1"/>
              <a:t>EqualWeb</a:t>
            </a:r>
            <a:endParaRPr lang="de-DE" sz="2400" dirty="0"/>
          </a:p>
        </p:txBody>
      </p:sp>
      <p:sp>
        <p:nvSpPr>
          <p:cNvPr id="18" name="Textfeld 17">
            <a:extLst>
              <a:ext uri="{FF2B5EF4-FFF2-40B4-BE49-F238E27FC236}">
                <a16:creationId xmlns:a16="http://schemas.microsoft.com/office/drawing/2014/main" id="{28BE03E4-E628-48C2-8C36-19A295D67E4B}"/>
              </a:ext>
            </a:extLst>
          </p:cNvPr>
          <p:cNvSpPr txBox="1"/>
          <p:nvPr/>
        </p:nvSpPr>
        <p:spPr>
          <a:xfrm>
            <a:off x="4292599" y="2234218"/>
            <a:ext cx="3606801" cy="3785652"/>
          </a:xfrm>
          <a:prstGeom prst="rect">
            <a:avLst/>
          </a:prstGeom>
          <a:noFill/>
        </p:spPr>
        <p:txBody>
          <a:bodyPr wrap="square" rtlCol="0">
            <a:spAutoFit/>
          </a:bodyPr>
          <a:lstStyle/>
          <a:p>
            <a:pPr algn="ctr"/>
            <a:r>
              <a:rPr lang="de-DE" sz="2400" dirty="0"/>
              <a:t>„Heller Kontrast“ / “Farbregler“ aktiviert</a:t>
            </a:r>
          </a:p>
          <a:p>
            <a:pPr algn="ctr"/>
            <a:endParaRPr lang="de-DE" sz="2400" dirty="0"/>
          </a:p>
          <a:p>
            <a:pPr algn="ctr"/>
            <a:r>
              <a:rPr lang="de-DE" sz="2400" dirty="0"/>
              <a:t>Toolbar Einstellung auf Deutsch</a:t>
            </a:r>
          </a:p>
          <a:p>
            <a:pPr algn="ctr"/>
            <a:endParaRPr lang="de-DE" sz="2400" dirty="0"/>
          </a:p>
          <a:p>
            <a:pPr algn="ctr"/>
            <a:r>
              <a:rPr lang="de-DE" sz="2400" dirty="0"/>
              <a:t>„Bildschirmleser einstellen“/ „Keyboard-Navigation“ / „Smart-Navigation“</a:t>
            </a:r>
          </a:p>
        </p:txBody>
      </p:sp>
      <p:sp>
        <p:nvSpPr>
          <p:cNvPr id="15" name="Textfeld 14">
            <a:extLst>
              <a:ext uri="{FF2B5EF4-FFF2-40B4-BE49-F238E27FC236}">
                <a16:creationId xmlns:a16="http://schemas.microsoft.com/office/drawing/2014/main" id="{84D38572-53B3-41EA-A14C-DE8076FA09E8}"/>
              </a:ext>
            </a:extLst>
          </p:cNvPr>
          <p:cNvSpPr txBox="1"/>
          <p:nvPr/>
        </p:nvSpPr>
        <p:spPr>
          <a:xfrm>
            <a:off x="8726161" y="1357609"/>
            <a:ext cx="2234360" cy="461665"/>
          </a:xfrm>
          <a:prstGeom prst="rect">
            <a:avLst/>
          </a:prstGeom>
          <a:solidFill>
            <a:schemeClr val="bg1"/>
          </a:solidFill>
        </p:spPr>
        <p:txBody>
          <a:bodyPr wrap="square" rtlCol="0">
            <a:spAutoFit/>
          </a:bodyPr>
          <a:lstStyle/>
          <a:p>
            <a:pPr algn="ctr"/>
            <a:r>
              <a:rPr lang="de-DE" sz="2400" dirty="0" err="1"/>
              <a:t>UserWay</a:t>
            </a:r>
            <a:endParaRPr lang="de-DE" sz="2400" dirty="0"/>
          </a:p>
        </p:txBody>
      </p:sp>
      <p:sp>
        <p:nvSpPr>
          <p:cNvPr id="17" name="Textfeld 16">
            <a:extLst>
              <a:ext uri="{FF2B5EF4-FFF2-40B4-BE49-F238E27FC236}">
                <a16:creationId xmlns:a16="http://schemas.microsoft.com/office/drawing/2014/main" id="{B2A80BE6-667F-4D03-8E4F-53FF6482BA81}"/>
              </a:ext>
            </a:extLst>
          </p:cNvPr>
          <p:cNvSpPr txBox="1"/>
          <p:nvPr/>
        </p:nvSpPr>
        <p:spPr>
          <a:xfrm>
            <a:off x="8039939" y="2234218"/>
            <a:ext cx="3606801" cy="1938992"/>
          </a:xfrm>
          <a:prstGeom prst="rect">
            <a:avLst/>
          </a:prstGeom>
          <a:noFill/>
        </p:spPr>
        <p:txBody>
          <a:bodyPr wrap="square" rtlCol="0">
            <a:spAutoFit/>
          </a:bodyPr>
          <a:lstStyle/>
          <a:p>
            <a:pPr algn="ctr"/>
            <a:r>
              <a:rPr lang="de-DE" sz="2400" dirty="0"/>
              <a:t>Toolbar Einstellung auf Deutsch</a:t>
            </a:r>
          </a:p>
          <a:p>
            <a:pPr algn="ctr"/>
            <a:endParaRPr lang="de-DE" sz="2400" dirty="0"/>
          </a:p>
          <a:p>
            <a:pPr algn="ctr"/>
            <a:r>
              <a:rPr lang="de-DE" sz="2400" dirty="0"/>
              <a:t>„Intelligenter Kontrast“ aktiviert</a:t>
            </a:r>
          </a:p>
        </p:txBody>
      </p:sp>
    </p:spTree>
    <p:extLst>
      <p:ext uri="{BB962C8B-B14F-4D97-AF65-F5344CB8AC3E}">
        <p14:creationId xmlns:p14="http://schemas.microsoft.com/office/powerpoint/2010/main" val="4081647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6" grpId="0"/>
      <p:bldP spid="14" grpId="0" animBg="1"/>
      <p:bldP spid="18" grpId="0"/>
      <p:bldP spid="15"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980BBA5-D125-4CE9-B54F-AEE089A6464D}"/>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923BA76F-7125-481C-9C19-8B211020177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9F7A4E34-A26A-4709-8B0E-BEE0C4853626}"/>
              </a:ext>
            </a:extLst>
          </p:cNvPr>
          <p:cNvSpPr>
            <a:spLocks noGrp="1"/>
          </p:cNvSpPr>
          <p:nvPr>
            <p:ph type="title" idx="4294967295"/>
          </p:nvPr>
        </p:nvSpPr>
        <p:spPr>
          <a:xfrm>
            <a:off x="196933" y="-11318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Konformität (holistisch) – 3 von 3</a:t>
            </a:r>
            <a:endParaRPr lang="de-DE" dirty="0">
              <a:effectLst/>
            </a:endParaRPr>
          </a:p>
        </p:txBody>
      </p:sp>
      <p:sp>
        <p:nvSpPr>
          <p:cNvPr id="24" name="Untertitel 2">
            <a:extLst>
              <a:ext uri="{FF2B5EF4-FFF2-40B4-BE49-F238E27FC236}">
                <a16:creationId xmlns:a16="http://schemas.microsoft.com/office/drawing/2014/main" id="{ECBC61E2-1D39-464C-972C-ADC31D1890A9}"/>
              </a:ext>
            </a:extLst>
          </p:cNvPr>
          <p:cNvSpPr txBox="1">
            <a:spLocks/>
          </p:cNvSpPr>
          <p:nvPr/>
        </p:nvSpPr>
        <p:spPr>
          <a:xfrm>
            <a:off x="4290352" y="1759296"/>
            <a:ext cx="3383666" cy="4613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latin typeface="Bahnschrift Light SemiCondensed" panose="020B0502040204020203" pitchFamily="34" charset="0"/>
              </a:rPr>
              <a:t>Automatische Änderungen</a:t>
            </a:r>
          </a:p>
        </p:txBody>
      </p:sp>
      <p:graphicFrame>
        <p:nvGraphicFramePr>
          <p:cNvPr id="23" name="Tabelle 5">
            <a:extLst>
              <a:ext uri="{FF2B5EF4-FFF2-40B4-BE49-F238E27FC236}">
                <a16:creationId xmlns:a16="http://schemas.microsoft.com/office/drawing/2014/main" id="{AD9E7412-5A17-4362-9DDE-4451C7F46D7A}"/>
              </a:ext>
            </a:extLst>
          </p:cNvPr>
          <p:cNvGraphicFramePr>
            <a:graphicFrameLocks noGrp="1"/>
          </p:cNvGraphicFramePr>
          <p:nvPr>
            <p:extLst>
              <p:ext uri="{D42A27DB-BD31-4B8C-83A1-F6EECF244321}">
                <p14:modId xmlns:p14="http://schemas.microsoft.com/office/powerpoint/2010/main" val="1627238126"/>
              </p:ext>
            </p:extLst>
          </p:nvPr>
        </p:nvGraphicFramePr>
        <p:xfrm>
          <a:off x="2032000" y="2299912"/>
          <a:ext cx="8128000" cy="1280160"/>
        </p:xfrm>
        <a:graphic>
          <a:graphicData uri="http://schemas.openxmlformats.org/drawingml/2006/table">
            <a:tbl>
              <a:tblPr firstRow="1" bandRow="1">
                <a:tableStyleId>{D7AC3CCA-C797-4891-BE02-D94E43425B78}</a:tableStyleId>
              </a:tblPr>
              <a:tblGrid>
                <a:gridCol w="1625600">
                  <a:extLst>
                    <a:ext uri="{9D8B030D-6E8A-4147-A177-3AD203B41FA5}">
                      <a16:colId xmlns:a16="http://schemas.microsoft.com/office/drawing/2014/main" val="2506454842"/>
                    </a:ext>
                  </a:extLst>
                </a:gridCol>
                <a:gridCol w="1625600">
                  <a:extLst>
                    <a:ext uri="{9D8B030D-6E8A-4147-A177-3AD203B41FA5}">
                      <a16:colId xmlns:a16="http://schemas.microsoft.com/office/drawing/2014/main" val="1425510902"/>
                    </a:ext>
                  </a:extLst>
                </a:gridCol>
                <a:gridCol w="1625600">
                  <a:extLst>
                    <a:ext uri="{9D8B030D-6E8A-4147-A177-3AD203B41FA5}">
                      <a16:colId xmlns:a16="http://schemas.microsoft.com/office/drawing/2014/main" val="1792646437"/>
                    </a:ext>
                  </a:extLst>
                </a:gridCol>
                <a:gridCol w="1625600">
                  <a:extLst>
                    <a:ext uri="{9D8B030D-6E8A-4147-A177-3AD203B41FA5}">
                      <a16:colId xmlns:a16="http://schemas.microsoft.com/office/drawing/2014/main" val="3892924387"/>
                    </a:ext>
                  </a:extLst>
                </a:gridCol>
                <a:gridCol w="1625600">
                  <a:extLst>
                    <a:ext uri="{9D8B030D-6E8A-4147-A177-3AD203B41FA5}">
                      <a16:colId xmlns:a16="http://schemas.microsoft.com/office/drawing/2014/main" val="2915195254"/>
                    </a:ext>
                  </a:extLst>
                </a:gridCol>
              </a:tblGrid>
              <a:tr h="370840">
                <a:tc>
                  <a:txBody>
                    <a:bodyPr/>
                    <a:lstStyle/>
                    <a:p>
                      <a:r>
                        <a:rPr lang="de-DE" dirty="0">
                          <a:solidFill>
                            <a:schemeClr val="tx1"/>
                          </a:solidFill>
                        </a:rPr>
                        <a:t>Metrik</a:t>
                      </a:r>
                    </a:p>
                  </a:txBody>
                  <a:tcPr anchor="ctr"/>
                </a:tc>
                <a:tc>
                  <a:txBody>
                    <a:bodyPr/>
                    <a:lstStyle/>
                    <a:p>
                      <a:pPr algn="ctr"/>
                      <a:r>
                        <a:rPr lang="de-DE" dirty="0">
                          <a:solidFill>
                            <a:schemeClr val="tx1"/>
                          </a:solidFill>
                        </a:rPr>
                        <a:t>Ausgangs-situation</a:t>
                      </a:r>
                    </a:p>
                  </a:txBody>
                  <a:tcPr anchor="ctr"/>
                </a:tc>
                <a:tc>
                  <a:txBody>
                    <a:bodyPr/>
                    <a:lstStyle/>
                    <a:p>
                      <a:pPr algn="ctr"/>
                      <a:r>
                        <a:rPr lang="de-DE" dirty="0" err="1">
                          <a:solidFill>
                            <a:schemeClr val="tx1"/>
                          </a:solidFill>
                        </a:rPr>
                        <a:t>accessiBe</a:t>
                      </a:r>
                      <a:endParaRPr lang="de-DE" dirty="0">
                        <a:solidFill>
                          <a:schemeClr val="tx1"/>
                        </a:solidFill>
                      </a:endParaRPr>
                    </a:p>
                  </a:txBody>
                  <a:tcPr anchor="ctr"/>
                </a:tc>
                <a:tc>
                  <a:txBody>
                    <a:bodyPr/>
                    <a:lstStyle/>
                    <a:p>
                      <a:pPr algn="ctr"/>
                      <a:r>
                        <a:rPr lang="de-DE" dirty="0" err="1">
                          <a:solidFill>
                            <a:schemeClr val="tx1"/>
                          </a:solidFill>
                        </a:rPr>
                        <a:t>EqualWeb</a:t>
                      </a:r>
                      <a:r>
                        <a:rPr lang="de-DE" dirty="0">
                          <a:solidFill>
                            <a:schemeClr val="tx1"/>
                          </a:solidFill>
                        </a:rPr>
                        <a:t> </a:t>
                      </a:r>
                    </a:p>
                  </a:txBody>
                  <a:tcPr anchor="ctr"/>
                </a:tc>
                <a:tc>
                  <a:txBody>
                    <a:bodyPr/>
                    <a:lstStyle/>
                    <a:p>
                      <a:pPr algn="ctr"/>
                      <a:r>
                        <a:rPr lang="de-DE" dirty="0" err="1">
                          <a:solidFill>
                            <a:schemeClr val="tx1"/>
                          </a:solidFill>
                        </a:rPr>
                        <a:t>UserWay</a:t>
                      </a:r>
                      <a:endParaRPr lang="de-DE" dirty="0">
                        <a:solidFill>
                          <a:schemeClr val="tx1"/>
                        </a:solidFill>
                      </a:endParaRPr>
                    </a:p>
                  </a:txBody>
                  <a:tcPr anchor="ctr"/>
                </a:tc>
                <a:extLst>
                  <a:ext uri="{0D108BD9-81ED-4DB2-BD59-A6C34878D82A}">
                    <a16:rowId xmlns:a16="http://schemas.microsoft.com/office/drawing/2014/main" val="189005935"/>
                  </a:ext>
                </a:extLst>
              </a:tr>
              <a:tr h="370840">
                <a:tc>
                  <a:txBody>
                    <a:bodyPr/>
                    <a:lstStyle/>
                    <a:p>
                      <a:r>
                        <a:rPr lang="de-DE" dirty="0">
                          <a:solidFill>
                            <a:schemeClr val="tx1"/>
                          </a:solidFill>
                        </a:rPr>
                        <a:t>Konformität (hol.)</a:t>
                      </a:r>
                    </a:p>
                  </a:txBody>
                  <a:tcPr anchor="ctr">
                    <a:noFill/>
                  </a:tcPr>
                </a:tc>
                <a:tc>
                  <a:txBody>
                    <a:bodyPr/>
                    <a:lstStyle/>
                    <a:p>
                      <a:pPr algn="ctr"/>
                      <a:r>
                        <a:rPr lang="de-DE" dirty="0">
                          <a:solidFill>
                            <a:schemeClr val="tx1"/>
                          </a:solidFill>
                        </a:rPr>
                        <a:t>0,13</a:t>
                      </a:r>
                    </a:p>
                  </a:txBody>
                  <a:tcPr anchor="ctr">
                    <a:noFill/>
                  </a:tcPr>
                </a:tc>
                <a:tc>
                  <a:txBody>
                    <a:bodyPr/>
                    <a:lstStyle/>
                    <a:p>
                      <a:pPr algn="ctr"/>
                      <a:r>
                        <a:rPr lang="de-DE" dirty="0">
                          <a:solidFill>
                            <a:schemeClr val="tx1"/>
                          </a:solidFill>
                        </a:rPr>
                        <a:t>0,45</a:t>
                      </a:r>
                    </a:p>
                  </a:txBody>
                  <a:tcPr anchor="ctr">
                    <a:noFill/>
                  </a:tcPr>
                </a:tc>
                <a:tc>
                  <a:txBody>
                    <a:bodyPr/>
                    <a:lstStyle/>
                    <a:p>
                      <a:pPr algn="ctr"/>
                      <a:r>
                        <a:rPr lang="de-DE" dirty="0">
                          <a:solidFill>
                            <a:schemeClr val="tx1"/>
                          </a:solidFill>
                        </a:rPr>
                        <a:t>0,30</a:t>
                      </a:r>
                    </a:p>
                  </a:txBody>
                  <a:tcPr anchor="ctr">
                    <a:noFill/>
                  </a:tcPr>
                </a:tc>
                <a:tc>
                  <a:txBody>
                    <a:bodyPr/>
                    <a:lstStyle/>
                    <a:p>
                      <a:pPr algn="ctr"/>
                      <a:r>
                        <a:rPr lang="de-DE" dirty="0">
                          <a:solidFill>
                            <a:schemeClr val="tx1"/>
                          </a:solidFill>
                        </a:rPr>
                        <a:t>0,27</a:t>
                      </a:r>
                    </a:p>
                  </a:txBody>
                  <a:tcPr anchor="ctr">
                    <a:noFill/>
                  </a:tcPr>
                </a:tc>
                <a:extLst>
                  <a:ext uri="{0D108BD9-81ED-4DB2-BD59-A6C34878D82A}">
                    <a16:rowId xmlns:a16="http://schemas.microsoft.com/office/drawing/2014/main" val="3679315402"/>
                  </a:ext>
                </a:extLst>
              </a:tr>
            </a:tbl>
          </a:graphicData>
        </a:graphic>
      </p:graphicFrame>
      <p:sp>
        <p:nvSpPr>
          <p:cNvPr id="26" name="Untertitel 2">
            <a:extLst>
              <a:ext uri="{FF2B5EF4-FFF2-40B4-BE49-F238E27FC236}">
                <a16:creationId xmlns:a16="http://schemas.microsoft.com/office/drawing/2014/main" id="{6B58C422-7A33-4E2A-BA95-4CA8F9BC29CF}"/>
              </a:ext>
            </a:extLst>
          </p:cNvPr>
          <p:cNvSpPr txBox="1">
            <a:spLocks/>
          </p:cNvSpPr>
          <p:nvPr/>
        </p:nvSpPr>
        <p:spPr>
          <a:xfrm>
            <a:off x="2424897" y="4088629"/>
            <a:ext cx="7342205" cy="4613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latin typeface="Bahnschrift Light SemiCondensed" panose="020B0502040204020203" pitchFamily="34" charset="0"/>
              </a:rPr>
              <a:t>Automatische Änderungen + manuelle Anpassungen</a:t>
            </a:r>
          </a:p>
        </p:txBody>
      </p:sp>
      <p:graphicFrame>
        <p:nvGraphicFramePr>
          <p:cNvPr id="25" name="Tabelle 5">
            <a:extLst>
              <a:ext uri="{FF2B5EF4-FFF2-40B4-BE49-F238E27FC236}">
                <a16:creationId xmlns:a16="http://schemas.microsoft.com/office/drawing/2014/main" id="{77AEF258-9674-46F0-826E-A6B6B542E310}"/>
              </a:ext>
            </a:extLst>
          </p:cNvPr>
          <p:cNvGraphicFramePr>
            <a:graphicFrameLocks noGrp="1"/>
          </p:cNvGraphicFramePr>
          <p:nvPr>
            <p:extLst>
              <p:ext uri="{D42A27DB-BD31-4B8C-83A1-F6EECF244321}">
                <p14:modId xmlns:p14="http://schemas.microsoft.com/office/powerpoint/2010/main" val="3707610303"/>
              </p:ext>
            </p:extLst>
          </p:nvPr>
        </p:nvGraphicFramePr>
        <p:xfrm>
          <a:off x="2032002" y="4667608"/>
          <a:ext cx="8128000" cy="1280160"/>
        </p:xfrm>
        <a:graphic>
          <a:graphicData uri="http://schemas.openxmlformats.org/drawingml/2006/table">
            <a:tbl>
              <a:tblPr firstRow="1" bandRow="1">
                <a:tableStyleId>{D7AC3CCA-C797-4891-BE02-D94E43425B78}</a:tableStyleId>
              </a:tblPr>
              <a:tblGrid>
                <a:gridCol w="1625600">
                  <a:extLst>
                    <a:ext uri="{9D8B030D-6E8A-4147-A177-3AD203B41FA5}">
                      <a16:colId xmlns:a16="http://schemas.microsoft.com/office/drawing/2014/main" val="2506454842"/>
                    </a:ext>
                  </a:extLst>
                </a:gridCol>
                <a:gridCol w="1625600">
                  <a:extLst>
                    <a:ext uri="{9D8B030D-6E8A-4147-A177-3AD203B41FA5}">
                      <a16:colId xmlns:a16="http://schemas.microsoft.com/office/drawing/2014/main" val="668213459"/>
                    </a:ext>
                  </a:extLst>
                </a:gridCol>
                <a:gridCol w="1625600">
                  <a:extLst>
                    <a:ext uri="{9D8B030D-6E8A-4147-A177-3AD203B41FA5}">
                      <a16:colId xmlns:a16="http://schemas.microsoft.com/office/drawing/2014/main" val="1792646437"/>
                    </a:ext>
                  </a:extLst>
                </a:gridCol>
                <a:gridCol w="1625600">
                  <a:extLst>
                    <a:ext uri="{9D8B030D-6E8A-4147-A177-3AD203B41FA5}">
                      <a16:colId xmlns:a16="http://schemas.microsoft.com/office/drawing/2014/main" val="3892924387"/>
                    </a:ext>
                  </a:extLst>
                </a:gridCol>
                <a:gridCol w="1625600">
                  <a:extLst>
                    <a:ext uri="{9D8B030D-6E8A-4147-A177-3AD203B41FA5}">
                      <a16:colId xmlns:a16="http://schemas.microsoft.com/office/drawing/2014/main" val="2915195254"/>
                    </a:ext>
                  </a:extLst>
                </a:gridCol>
              </a:tblGrid>
              <a:tr h="370840">
                <a:tc>
                  <a:txBody>
                    <a:bodyPr/>
                    <a:lstStyle/>
                    <a:p>
                      <a:r>
                        <a:rPr lang="de-DE" dirty="0">
                          <a:solidFill>
                            <a:schemeClr val="tx1"/>
                          </a:solidFill>
                        </a:rPr>
                        <a:t>Metrik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Ausgangs-situation</a:t>
                      </a:r>
                    </a:p>
                  </a:txBody>
                  <a:tcPr anchor="ctr"/>
                </a:tc>
                <a:tc>
                  <a:txBody>
                    <a:bodyPr/>
                    <a:lstStyle/>
                    <a:p>
                      <a:pPr algn="ctr"/>
                      <a:r>
                        <a:rPr lang="de-DE" dirty="0" err="1">
                          <a:solidFill>
                            <a:schemeClr val="tx1"/>
                          </a:solidFill>
                        </a:rPr>
                        <a:t>accessiBe</a:t>
                      </a:r>
                      <a:endParaRPr lang="de-DE" dirty="0">
                        <a:solidFill>
                          <a:schemeClr val="tx1"/>
                        </a:solidFill>
                      </a:endParaRPr>
                    </a:p>
                  </a:txBody>
                  <a:tcPr anchor="ctr"/>
                </a:tc>
                <a:tc>
                  <a:txBody>
                    <a:bodyPr/>
                    <a:lstStyle/>
                    <a:p>
                      <a:pPr algn="ctr"/>
                      <a:r>
                        <a:rPr lang="de-DE" dirty="0" err="1">
                          <a:solidFill>
                            <a:schemeClr val="tx1"/>
                          </a:solidFill>
                        </a:rPr>
                        <a:t>EqualWeb</a:t>
                      </a:r>
                      <a:r>
                        <a:rPr lang="de-DE" dirty="0">
                          <a:solidFill>
                            <a:schemeClr val="tx1"/>
                          </a:solidFill>
                        </a:rPr>
                        <a:t> </a:t>
                      </a:r>
                    </a:p>
                  </a:txBody>
                  <a:tcPr anchor="ctr"/>
                </a:tc>
                <a:tc>
                  <a:txBody>
                    <a:bodyPr/>
                    <a:lstStyle/>
                    <a:p>
                      <a:pPr algn="ctr"/>
                      <a:r>
                        <a:rPr lang="de-DE" dirty="0" err="1">
                          <a:solidFill>
                            <a:schemeClr val="tx1"/>
                          </a:solidFill>
                        </a:rPr>
                        <a:t>UserWay</a:t>
                      </a:r>
                      <a:endParaRPr lang="de-DE" dirty="0">
                        <a:solidFill>
                          <a:schemeClr val="tx1"/>
                        </a:solidFill>
                      </a:endParaRPr>
                    </a:p>
                  </a:txBody>
                  <a:tcPr anchor="ctr"/>
                </a:tc>
                <a:extLst>
                  <a:ext uri="{0D108BD9-81ED-4DB2-BD59-A6C34878D82A}">
                    <a16:rowId xmlns:a16="http://schemas.microsoft.com/office/drawing/2014/main" val="189005935"/>
                  </a:ext>
                </a:extLst>
              </a:tr>
              <a:tr h="370840">
                <a:tc>
                  <a:txBody>
                    <a:bodyPr/>
                    <a:lstStyle/>
                    <a:p>
                      <a:r>
                        <a:rPr lang="de-DE" dirty="0">
                          <a:solidFill>
                            <a:schemeClr val="tx1"/>
                          </a:solidFill>
                        </a:rPr>
                        <a:t>Konformität (hol.)</a:t>
                      </a:r>
                    </a:p>
                  </a:txBody>
                  <a:tcPr anchor="ctr">
                    <a:noFill/>
                  </a:tcPr>
                </a:tc>
                <a:tc>
                  <a:txBody>
                    <a:bodyPr/>
                    <a:lstStyle/>
                    <a:p>
                      <a:pPr algn="ctr"/>
                      <a:r>
                        <a:rPr lang="de-DE" dirty="0">
                          <a:solidFill>
                            <a:schemeClr val="tx1"/>
                          </a:solidFill>
                        </a:rPr>
                        <a:t>0,13</a:t>
                      </a:r>
                    </a:p>
                  </a:txBody>
                  <a:tcPr anchor="ctr">
                    <a:noFill/>
                  </a:tcPr>
                </a:tc>
                <a:tc>
                  <a:txBody>
                    <a:bodyPr/>
                    <a:lstStyle/>
                    <a:p>
                      <a:pPr algn="ctr"/>
                      <a:r>
                        <a:rPr lang="de-DE" dirty="0">
                          <a:solidFill>
                            <a:schemeClr val="tx1"/>
                          </a:solidFill>
                        </a:rPr>
                        <a:t>0,45</a:t>
                      </a:r>
                    </a:p>
                  </a:txBody>
                  <a:tcPr anchor="ctr">
                    <a:noFill/>
                  </a:tcPr>
                </a:tc>
                <a:tc>
                  <a:txBody>
                    <a:bodyPr/>
                    <a:lstStyle/>
                    <a:p>
                      <a:pPr algn="ctr"/>
                      <a:r>
                        <a:rPr lang="de-DE" dirty="0">
                          <a:solidFill>
                            <a:schemeClr val="tx1"/>
                          </a:solidFill>
                        </a:rPr>
                        <a:t>0,36</a:t>
                      </a:r>
                    </a:p>
                  </a:txBody>
                  <a:tcPr anchor="ctr">
                    <a:noFill/>
                  </a:tcPr>
                </a:tc>
                <a:tc>
                  <a:txBody>
                    <a:bodyPr/>
                    <a:lstStyle/>
                    <a:p>
                      <a:pPr algn="ctr"/>
                      <a:r>
                        <a:rPr lang="de-DE" dirty="0">
                          <a:solidFill>
                            <a:schemeClr val="tx1"/>
                          </a:solidFill>
                        </a:rPr>
                        <a:t>0,48</a:t>
                      </a:r>
                    </a:p>
                  </a:txBody>
                  <a:tcPr anchor="ctr">
                    <a:noFill/>
                  </a:tcPr>
                </a:tc>
                <a:extLst>
                  <a:ext uri="{0D108BD9-81ED-4DB2-BD59-A6C34878D82A}">
                    <a16:rowId xmlns:a16="http://schemas.microsoft.com/office/drawing/2014/main" val="3679315402"/>
                  </a:ext>
                </a:extLst>
              </a:tr>
            </a:tbl>
          </a:graphicData>
        </a:graphic>
      </p:graphicFrame>
    </p:spTree>
    <p:extLst>
      <p:ext uri="{BB962C8B-B14F-4D97-AF65-F5344CB8AC3E}">
        <p14:creationId xmlns:p14="http://schemas.microsoft.com/office/powerpoint/2010/main" val="39456994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980BBA5-D125-4CE9-B54F-AEE089A6464D}"/>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923BA76F-7125-481C-9C19-8B211020177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8CD4C57-5BE1-405A-9C15-A720A3868D76}"/>
              </a:ext>
            </a:extLst>
          </p:cNvPr>
          <p:cNvSpPr>
            <a:spLocks noGrp="1"/>
          </p:cNvSpPr>
          <p:nvPr>
            <p:ph type="title" idx="4294967295"/>
          </p:nvPr>
        </p:nvSpPr>
        <p:spPr>
          <a:xfrm>
            <a:off x="220683"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Showstopper – 1 von 4</a:t>
            </a:r>
            <a:endParaRPr lang="de-DE" dirty="0">
              <a:effectLst/>
            </a:endParaRPr>
          </a:p>
        </p:txBody>
      </p:sp>
      <p:sp>
        <p:nvSpPr>
          <p:cNvPr id="9" name="Textfeld 8">
            <a:extLst>
              <a:ext uri="{FF2B5EF4-FFF2-40B4-BE49-F238E27FC236}">
                <a16:creationId xmlns:a16="http://schemas.microsoft.com/office/drawing/2014/main" id="{FF98F44A-ED8A-418A-A606-B35AAC91BDE5}"/>
              </a:ext>
            </a:extLst>
          </p:cNvPr>
          <p:cNvSpPr txBox="1"/>
          <p:nvPr/>
        </p:nvSpPr>
        <p:spPr>
          <a:xfrm>
            <a:off x="675643" y="1559559"/>
            <a:ext cx="10331570" cy="3416320"/>
          </a:xfrm>
          <a:prstGeom prst="rect">
            <a:avLst/>
          </a:prstGeom>
          <a:noFill/>
        </p:spPr>
        <p:txBody>
          <a:bodyPr wrap="square" rtlCol="0">
            <a:spAutoFit/>
          </a:bodyPr>
          <a:lstStyle/>
          <a:p>
            <a:r>
              <a:rPr lang="de-DE" sz="2400" dirty="0"/>
              <a:t>WCAG-Konformitätsbedingung 5 Non-</a:t>
            </a:r>
            <a:r>
              <a:rPr lang="de-DE" sz="2400" dirty="0" err="1"/>
              <a:t>Interference</a:t>
            </a:r>
            <a:r>
              <a:rPr lang="de-DE" sz="2400" dirty="0"/>
              <a:t> (Nicht störend) [17]:</a:t>
            </a:r>
          </a:p>
          <a:p>
            <a:pPr marL="1257300" lvl="2" indent="-342900">
              <a:buFont typeface="Arial" panose="020B0604020202020204" pitchFamily="34" charset="0"/>
              <a:buChar char="•"/>
            </a:pPr>
            <a:r>
              <a:rPr lang="de-DE" sz="2400" dirty="0"/>
              <a:t>1.4.2 – Audio-Steuerelemente</a:t>
            </a:r>
          </a:p>
          <a:p>
            <a:pPr marL="1257300" lvl="2" indent="-342900">
              <a:buFont typeface="Arial" panose="020B0604020202020204" pitchFamily="34" charset="0"/>
              <a:buChar char="•"/>
            </a:pPr>
            <a:r>
              <a:rPr lang="de-DE" sz="2400" dirty="0"/>
              <a:t>2.1.2 – Keine Tastaturfalle</a:t>
            </a:r>
          </a:p>
          <a:p>
            <a:pPr marL="1257300" lvl="2" indent="-342900">
              <a:buFont typeface="Arial" panose="020B0604020202020204" pitchFamily="34" charset="0"/>
              <a:buChar char="•"/>
            </a:pPr>
            <a:r>
              <a:rPr lang="de-DE" sz="2400" dirty="0"/>
              <a:t>2.3.1 – Grenzwert von dreimaligem Blinken oder weniger</a:t>
            </a:r>
          </a:p>
          <a:p>
            <a:pPr marL="1257300" lvl="2" indent="-342900">
              <a:buFont typeface="Arial" panose="020B0604020202020204" pitchFamily="34" charset="0"/>
              <a:buChar char="•"/>
            </a:pPr>
            <a:r>
              <a:rPr lang="de-DE" sz="2400" dirty="0"/>
              <a:t>2.2.2 – Pausieren, beenden, ausblenden</a:t>
            </a:r>
          </a:p>
          <a:p>
            <a:pPr lvl="2"/>
            <a:endParaRPr lang="de-DE" sz="2400" dirty="0"/>
          </a:p>
          <a:p>
            <a:pPr lvl="2"/>
            <a:r>
              <a:rPr lang="de-DE" sz="2400" dirty="0"/>
              <a:t>Die Nichteinhaltung dieser Kriterien kann die allgemeine Nutzung der Website beeinträchtigen und im schlimmsten Fall bei bestimmten Nutzern zu einem epileptischen Anfall führen [18]</a:t>
            </a:r>
          </a:p>
        </p:txBody>
      </p:sp>
    </p:spTree>
    <p:extLst>
      <p:ext uri="{BB962C8B-B14F-4D97-AF65-F5344CB8AC3E}">
        <p14:creationId xmlns:p14="http://schemas.microsoft.com/office/powerpoint/2010/main" val="3931284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980BBA5-D125-4CE9-B54F-AEE089A6464D}"/>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923BA76F-7125-481C-9C19-8B211020177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69A02714-416D-428C-B9B5-7DD93D4451A0}"/>
              </a:ext>
            </a:extLst>
          </p:cNvPr>
          <p:cNvSpPr>
            <a:spLocks noGrp="1"/>
          </p:cNvSpPr>
          <p:nvPr>
            <p:ph type="title" idx="4294967295"/>
          </p:nvPr>
        </p:nvSpPr>
        <p:spPr>
          <a:xfrm>
            <a:off x="303811" y="-109096"/>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Showstopper – 2 von 4</a:t>
            </a:r>
            <a:endParaRPr lang="de-DE" dirty="0">
              <a:effectLst/>
            </a:endParaRPr>
          </a:p>
        </p:txBody>
      </p:sp>
      <p:sp>
        <p:nvSpPr>
          <p:cNvPr id="10" name="Textfeld 9">
            <a:extLst>
              <a:ext uri="{FF2B5EF4-FFF2-40B4-BE49-F238E27FC236}">
                <a16:creationId xmlns:a16="http://schemas.microsoft.com/office/drawing/2014/main" id="{ED6BD4F4-68A3-4482-8C10-3268EAB4C89A}"/>
              </a:ext>
            </a:extLst>
          </p:cNvPr>
          <p:cNvSpPr txBox="1"/>
          <p:nvPr/>
        </p:nvSpPr>
        <p:spPr>
          <a:xfrm>
            <a:off x="195943" y="1631940"/>
            <a:ext cx="6331857" cy="3416320"/>
          </a:xfrm>
          <a:prstGeom prst="rect">
            <a:avLst/>
          </a:prstGeom>
          <a:noFill/>
        </p:spPr>
        <p:txBody>
          <a:bodyPr wrap="square" rtlCol="0">
            <a:spAutoFit/>
          </a:bodyPr>
          <a:lstStyle/>
          <a:p>
            <a:r>
              <a:rPr lang="de-DE" sz="2400" b="1" dirty="0"/>
              <a:t>Zwei Grenzwerte für Erfolgskriterium 2.3.1 [18]:</a:t>
            </a:r>
          </a:p>
          <a:p>
            <a:pPr marL="914400" lvl="1" indent="-457200">
              <a:buFont typeface="+mj-lt"/>
              <a:buAutoNum type="arabicPeriod"/>
            </a:pPr>
            <a:r>
              <a:rPr lang="de-DE" sz="2400" dirty="0"/>
              <a:t>Webinhalt flackert nicht mehr als dreimal innerhalb einer beliebigen Ein-Sekunden-Zeitperiode</a:t>
            </a:r>
          </a:p>
          <a:p>
            <a:pPr marL="914400" lvl="1" indent="-457200">
              <a:buFont typeface="+mj-lt"/>
              <a:buAutoNum type="arabicPeriod"/>
            </a:pPr>
            <a:endParaRPr lang="de-DE" sz="2400" dirty="0"/>
          </a:p>
          <a:p>
            <a:pPr marL="914400" lvl="1" indent="-457200">
              <a:buFont typeface="+mj-lt"/>
              <a:buAutoNum type="arabicPeriod"/>
            </a:pPr>
            <a:r>
              <a:rPr lang="de-DE" sz="2400" dirty="0"/>
              <a:t>Alle gleichzeitig blitzenden Elemente sind zusammen nicht größer als 25 % jedes beliebigen 10-Grad Sichtfeldes auf dem Bildschirm</a:t>
            </a:r>
          </a:p>
        </p:txBody>
      </p:sp>
      <p:pic>
        <p:nvPicPr>
          <p:cNvPr id="11" name="Grafik 10">
            <a:extLst>
              <a:ext uri="{FF2B5EF4-FFF2-40B4-BE49-F238E27FC236}">
                <a16:creationId xmlns:a16="http://schemas.microsoft.com/office/drawing/2014/main" id="{D8DB928C-C194-415F-A731-E6824A3C574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649" r="3842" b="16996"/>
          <a:stretch/>
        </p:blipFill>
        <p:spPr>
          <a:xfrm>
            <a:off x="6527800" y="1522367"/>
            <a:ext cx="5562600" cy="3113133"/>
          </a:xfrm>
          <a:prstGeom prst="rect">
            <a:avLst/>
          </a:prstGeom>
        </p:spPr>
      </p:pic>
      <p:sp>
        <p:nvSpPr>
          <p:cNvPr id="12" name="Textfeld 11">
            <a:extLst>
              <a:ext uri="{FF2B5EF4-FFF2-40B4-BE49-F238E27FC236}">
                <a16:creationId xmlns:a16="http://schemas.microsoft.com/office/drawing/2014/main" id="{E6926524-2341-447C-BF7C-7BD3708778F3}"/>
              </a:ext>
              <a:ext uri="{C183D7F6-B498-43B3-948B-1728B52AA6E4}">
                <adec:decorative xmlns:adec="http://schemas.microsoft.com/office/drawing/2017/decorative" val="1"/>
              </a:ext>
            </a:extLst>
          </p:cNvPr>
          <p:cNvSpPr txBox="1"/>
          <p:nvPr/>
        </p:nvSpPr>
        <p:spPr>
          <a:xfrm>
            <a:off x="6527800" y="4555516"/>
            <a:ext cx="4495800" cy="307777"/>
          </a:xfrm>
          <a:prstGeom prst="rect">
            <a:avLst/>
          </a:prstGeom>
          <a:noFill/>
        </p:spPr>
        <p:txBody>
          <a:bodyPr wrap="square" rtlCol="0">
            <a:spAutoFit/>
          </a:bodyPr>
          <a:lstStyle/>
          <a:p>
            <a:r>
              <a:rPr lang="de-DE" sz="1400" dirty="0"/>
              <a:t>Quelle: Eigener Code</a:t>
            </a:r>
          </a:p>
        </p:txBody>
      </p:sp>
    </p:spTree>
    <p:extLst>
      <p:ext uri="{BB962C8B-B14F-4D97-AF65-F5344CB8AC3E}">
        <p14:creationId xmlns:p14="http://schemas.microsoft.com/office/powerpoint/2010/main" val="1455104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980BBA5-D125-4CE9-B54F-AEE089A6464D}"/>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923BA76F-7125-481C-9C19-8B211020177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BCE816B-183D-4071-BF85-4F507F7000DA}"/>
              </a:ext>
            </a:extLst>
          </p:cNvPr>
          <p:cNvSpPr>
            <a:spLocks noGrp="1"/>
          </p:cNvSpPr>
          <p:nvPr>
            <p:ph type="title" idx="4294967295"/>
          </p:nvPr>
        </p:nvSpPr>
        <p:spPr>
          <a:xfrm>
            <a:off x="185057"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Showstopper – 3 von 4</a:t>
            </a:r>
            <a:endParaRPr lang="de-DE" dirty="0">
              <a:effectLst/>
            </a:endParaRPr>
          </a:p>
        </p:txBody>
      </p:sp>
      <p:pic>
        <p:nvPicPr>
          <p:cNvPr id="9" name="Grafik 8">
            <a:extLst>
              <a:ext uri="{FF2B5EF4-FFF2-40B4-BE49-F238E27FC236}">
                <a16:creationId xmlns:a16="http://schemas.microsoft.com/office/drawing/2014/main" id="{E9ECA626-926C-4A0B-B17B-63F2F9104E5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425" y="1953260"/>
            <a:ext cx="5645150" cy="4035113"/>
          </a:xfrm>
          <a:prstGeom prst="rect">
            <a:avLst/>
          </a:prstGeom>
        </p:spPr>
      </p:pic>
      <p:sp>
        <p:nvSpPr>
          <p:cNvPr id="13" name="Rechteck 12">
            <a:extLst>
              <a:ext uri="{FF2B5EF4-FFF2-40B4-BE49-F238E27FC236}">
                <a16:creationId xmlns:a16="http://schemas.microsoft.com/office/drawing/2014/main" id="{EF747738-EE76-438E-8D6C-EA0A58BB8BDD}"/>
              </a:ext>
              <a:ext uri="{C183D7F6-B498-43B3-948B-1728B52AA6E4}">
                <adec:decorative xmlns:adec="http://schemas.microsoft.com/office/drawing/2017/decorative" val="1"/>
              </a:ext>
            </a:extLst>
          </p:cNvPr>
          <p:cNvSpPr/>
          <p:nvPr/>
        </p:nvSpPr>
        <p:spPr>
          <a:xfrm>
            <a:off x="3048000" y="1638301"/>
            <a:ext cx="6248400" cy="44831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F3B55285-0599-4224-A174-3A8CD5EC87F7}"/>
              </a:ext>
            </a:extLst>
          </p:cNvPr>
          <p:cNvSpPr txBox="1"/>
          <p:nvPr/>
        </p:nvSpPr>
        <p:spPr>
          <a:xfrm>
            <a:off x="3795712" y="1358567"/>
            <a:ext cx="4752975" cy="461665"/>
          </a:xfrm>
          <a:prstGeom prst="rect">
            <a:avLst/>
          </a:prstGeom>
          <a:solidFill>
            <a:schemeClr val="bg1"/>
          </a:solidFill>
        </p:spPr>
        <p:txBody>
          <a:bodyPr wrap="square" rtlCol="0">
            <a:spAutoFit/>
          </a:bodyPr>
          <a:lstStyle/>
          <a:p>
            <a:pPr algn="ctr"/>
            <a:r>
              <a:rPr lang="de-DE" sz="2400" dirty="0" err="1"/>
              <a:t>Photosensitive</a:t>
            </a:r>
            <a:r>
              <a:rPr lang="de-DE" sz="2400" dirty="0"/>
              <a:t> </a:t>
            </a:r>
            <a:r>
              <a:rPr lang="de-DE" sz="2400" dirty="0" err="1"/>
              <a:t>Epilepsy</a:t>
            </a:r>
            <a:r>
              <a:rPr lang="de-DE" sz="2400" dirty="0"/>
              <a:t> Analysis Tool</a:t>
            </a:r>
          </a:p>
        </p:txBody>
      </p:sp>
      <p:sp>
        <p:nvSpPr>
          <p:cNvPr id="15" name="Textfeld 14">
            <a:extLst>
              <a:ext uri="{FF2B5EF4-FFF2-40B4-BE49-F238E27FC236}">
                <a16:creationId xmlns:a16="http://schemas.microsoft.com/office/drawing/2014/main" id="{42FF4134-5A90-47C7-989A-BA4F206D3F89}"/>
              </a:ext>
            </a:extLst>
          </p:cNvPr>
          <p:cNvSpPr txBox="1"/>
          <p:nvPr/>
        </p:nvSpPr>
        <p:spPr>
          <a:xfrm>
            <a:off x="2946400" y="6149443"/>
            <a:ext cx="6464300" cy="738664"/>
          </a:xfrm>
          <a:prstGeom prst="rect">
            <a:avLst/>
          </a:prstGeom>
          <a:noFill/>
        </p:spPr>
        <p:txBody>
          <a:bodyPr wrap="square" rtlCol="0">
            <a:spAutoFit/>
          </a:bodyPr>
          <a:lstStyle/>
          <a:p>
            <a:r>
              <a:rPr lang="de-DE" sz="1400" dirty="0"/>
              <a:t>Bildquelle: Eigener Screenshot</a:t>
            </a:r>
          </a:p>
          <a:p>
            <a:r>
              <a:rPr lang="de-DE" sz="1400" dirty="0"/>
              <a:t>Tool: </a:t>
            </a:r>
            <a:r>
              <a:rPr lang="de-DE" sz="1400" dirty="0" err="1"/>
              <a:t>Photosensitive</a:t>
            </a:r>
            <a:r>
              <a:rPr lang="de-DE" sz="1400" dirty="0"/>
              <a:t> </a:t>
            </a:r>
            <a:r>
              <a:rPr lang="de-DE" sz="1400" dirty="0" err="1"/>
              <a:t>Epilepsy</a:t>
            </a:r>
            <a:r>
              <a:rPr lang="de-DE" sz="1400" dirty="0"/>
              <a:t> Analysis Tool des Trace Research &amp; Development Centers</a:t>
            </a:r>
          </a:p>
          <a:p>
            <a:endParaRPr lang="de-DE" sz="1400" dirty="0"/>
          </a:p>
        </p:txBody>
      </p:sp>
    </p:spTree>
    <p:extLst>
      <p:ext uri="{BB962C8B-B14F-4D97-AF65-F5344CB8AC3E}">
        <p14:creationId xmlns:p14="http://schemas.microsoft.com/office/powerpoint/2010/main" val="262101010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980BBA5-D125-4CE9-B54F-AEE089A6464D}"/>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923BA76F-7125-481C-9C19-8B211020177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86EB23E-7DD6-4E30-9BA4-4BA955AC273C}"/>
              </a:ext>
            </a:extLst>
          </p:cNvPr>
          <p:cNvSpPr>
            <a:spLocks noGrp="1"/>
          </p:cNvSpPr>
          <p:nvPr>
            <p:ph type="title" idx="4294967295"/>
          </p:nvPr>
        </p:nvSpPr>
        <p:spPr>
          <a:xfrm>
            <a:off x="244434"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Showstopper – 4 von 4</a:t>
            </a:r>
            <a:endParaRPr lang="de-DE" dirty="0">
              <a:effectLst/>
            </a:endParaRPr>
          </a:p>
        </p:txBody>
      </p:sp>
      <p:graphicFrame>
        <p:nvGraphicFramePr>
          <p:cNvPr id="10" name="Tabelle 9">
            <a:extLst>
              <a:ext uri="{FF2B5EF4-FFF2-40B4-BE49-F238E27FC236}">
                <a16:creationId xmlns:a16="http://schemas.microsoft.com/office/drawing/2014/main" id="{10CC8A3B-90EF-4070-915E-20ACEF3D5898}"/>
              </a:ext>
            </a:extLst>
          </p:cNvPr>
          <p:cNvGraphicFramePr>
            <a:graphicFrameLocks noGrp="1"/>
          </p:cNvGraphicFramePr>
          <p:nvPr>
            <p:extLst>
              <p:ext uri="{D42A27DB-BD31-4B8C-83A1-F6EECF244321}">
                <p14:modId xmlns:p14="http://schemas.microsoft.com/office/powerpoint/2010/main" val="1803327561"/>
              </p:ext>
            </p:extLst>
          </p:nvPr>
        </p:nvGraphicFramePr>
        <p:xfrm>
          <a:off x="901700" y="1784708"/>
          <a:ext cx="10388600" cy="4394200"/>
        </p:xfrm>
        <a:graphic>
          <a:graphicData uri="http://schemas.openxmlformats.org/drawingml/2006/table">
            <a:tbl>
              <a:tblPr firstRow="1" bandRow="1">
                <a:tableStyleId>{D7AC3CCA-C797-4891-BE02-D94E43425B78}</a:tableStyleId>
              </a:tblPr>
              <a:tblGrid>
                <a:gridCol w="2077720">
                  <a:extLst>
                    <a:ext uri="{9D8B030D-6E8A-4147-A177-3AD203B41FA5}">
                      <a16:colId xmlns:a16="http://schemas.microsoft.com/office/drawing/2014/main" val="2506454842"/>
                    </a:ext>
                  </a:extLst>
                </a:gridCol>
                <a:gridCol w="2077720">
                  <a:extLst>
                    <a:ext uri="{9D8B030D-6E8A-4147-A177-3AD203B41FA5}">
                      <a16:colId xmlns:a16="http://schemas.microsoft.com/office/drawing/2014/main" val="668213459"/>
                    </a:ext>
                  </a:extLst>
                </a:gridCol>
                <a:gridCol w="2077720">
                  <a:extLst>
                    <a:ext uri="{9D8B030D-6E8A-4147-A177-3AD203B41FA5}">
                      <a16:colId xmlns:a16="http://schemas.microsoft.com/office/drawing/2014/main" val="1792646437"/>
                    </a:ext>
                  </a:extLst>
                </a:gridCol>
                <a:gridCol w="2077720">
                  <a:extLst>
                    <a:ext uri="{9D8B030D-6E8A-4147-A177-3AD203B41FA5}">
                      <a16:colId xmlns:a16="http://schemas.microsoft.com/office/drawing/2014/main" val="3892924387"/>
                    </a:ext>
                  </a:extLst>
                </a:gridCol>
                <a:gridCol w="2077720">
                  <a:extLst>
                    <a:ext uri="{9D8B030D-6E8A-4147-A177-3AD203B41FA5}">
                      <a16:colId xmlns:a16="http://schemas.microsoft.com/office/drawing/2014/main" val="2915195254"/>
                    </a:ext>
                  </a:extLst>
                </a:gridCol>
              </a:tblGrid>
              <a:tr h="370840">
                <a:tc>
                  <a:txBody>
                    <a:bodyPr/>
                    <a:lstStyle/>
                    <a:p>
                      <a:r>
                        <a:rPr lang="de-DE" dirty="0">
                          <a:solidFill>
                            <a:schemeClr val="tx1"/>
                          </a:solidFill>
                        </a:rPr>
                        <a:t>WCAG 2.1 Erfolgs-kriterium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Ausgangssituation</a:t>
                      </a:r>
                    </a:p>
                  </a:txBody>
                  <a:tcPr anchor="ctr"/>
                </a:tc>
                <a:tc>
                  <a:txBody>
                    <a:bodyPr/>
                    <a:lstStyle/>
                    <a:p>
                      <a:pPr algn="ctr"/>
                      <a:r>
                        <a:rPr lang="de-DE" dirty="0" err="1">
                          <a:solidFill>
                            <a:schemeClr val="tx1"/>
                          </a:solidFill>
                        </a:rPr>
                        <a:t>accessiBe</a:t>
                      </a:r>
                      <a:endParaRPr lang="de-DE" dirty="0">
                        <a:solidFill>
                          <a:schemeClr val="tx1"/>
                        </a:solidFill>
                      </a:endParaRPr>
                    </a:p>
                  </a:txBody>
                  <a:tcPr anchor="ctr"/>
                </a:tc>
                <a:tc>
                  <a:txBody>
                    <a:bodyPr/>
                    <a:lstStyle/>
                    <a:p>
                      <a:pPr algn="ctr"/>
                      <a:r>
                        <a:rPr lang="de-DE" dirty="0" err="1">
                          <a:solidFill>
                            <a:schemeClr val="tx1"/>
                          </a:solidFill>
                        </a:rPr>
                        <a:t>EqualWeb</a:t>
                      </a:r>
                      <a:r>
                        <a:rPr lang="de-DE" dirty="0">
                          <a:solidFill>
                            <a:schemeClr val="tx1"/>
                          </a:solidFill>
                        </a:rPr>
                        <a:t> </a:t>
                      </a:r>
                    </a:p>
                  </a:txBody>
                  <a:tcPr anchor="ctr"/>
                </a:tc>
                <a:tc>
                  <a:txBody>
                    <a:bodyPr/>
                    <a:lstStyle/>
                    <a:p>
                      <a:pPr algn="ctr"/>
                      <a:r>
                        <a:rPr lang="de-DE" dirty="0" err="1">
                          <a:solidFill>
                            <a:schemeClr val="tx1"/>
                          </a:solidFill>
                        </a:rPr>
                        <a:t>UserWay</a:t>
                      </a:r>
                      <a:endParaRPr lang="de-DE" dirty="0">
                        <a:solidFill>
                          <a:schemeClr val="tx1"/>
                        </a:solidFill>
                      </a:endParaRPr>
                    </a:p>
                  </a:txBody>
                  <a:tcPr anchor="ctr"/>
                </a:tc>
                <a:extLst>
                  <a:ext uri="{0D108BD9-81ED-4DB2-BD59-A6C34878D82A}">
                    <a16:rowId xmlns:a16="http://schemas.microsoft.com/office/drawing/2014/main" val="189005935"/>
                  </a:ext>
                </a:extLst>
              </a:tr>
              <a:tr h="370840">
                <a:tc>
                  <a:txBody>
                    <a:bodyPr/>
                    <a:lstStyle/>
                    <a:p>
                      <a:r>
                        <a:rPr lang="de-DE" dirty="0">
                          <a:solidFill>
                            <a:schemeClr val="tx1"/>
                          </a:solidFill>
                        </a:rPr>
                        <a:t>1.4.2 – Audio-Steuerelemente</a:t>
                      </a:r>
                    </a:p>
                  </a:txBody>
                  <a:tcPr anchor="ctr">
                    <a:noFill/>
                  </a:tcPr>
                </a:tc>
                <a:tc>
                  <a:txBody>
                    <a:bodyPr/>
                    <a:lstStyle/>
                    <a:p>
                      <a:pPr algn="ctr"/>
                      <a:r>
                        <a:rPr lang="de-DE" dirty="0">
                          <a:solidFill>
                            <a:schemeClr val="tx1"/>
                          </a:solidFill>
                        </a:rPr>
                        <a:t>0</a:t>
                      </a:r>
                    </a:p>
                  </a:txBody>
                  <a:tcPr anchor="ctr">
                    <a:noFill/>
                  </a:tcPr>
                </a:tc>
                <a:tc>
                  <a:txBody>
                    <a:bodyPr/>
                    <a:lstStyle/>
                    <a:p>
                      <a:pPr algn="ctr"/>
                      <a:r>
                        <a:rPr lang="de-DE" dirty="0">
                          <a:solidFill>
                            <a:schemeClr val="tx1"/>
                          </a:solidFill>
                        </a:rPr>
                        <a:t>0,25</a:t>
                      </a:r>
                    </a:p>
                  </a:txBody>
                  <a:tcPr anchor="ctr">
                    <a:noFill/>
                  </a:tcPr>
                </a:tc>
                <a:tc>
                  <a:txBody>
                    <a:bodyPr/>
                    <a:lstStyle/>
                    <a:p>
                      <a:pPr algn="ctr"/>
                      <a:r>
                        <a:rPr lang="de-DE" dirty="0">
                          <a:solidFill>
                            <a:schemeClr val="tx1"/>
                          </a:solidFill>
                        </a:rPr>
                        <a:t>0</a:t>
                      </a:r>
                    </a:p>
                  </a:txBody>
                  <a:tcPr anchor="ctr">
                    <a:noFill/>
                  </a:tcPr>
                </a:tc>
                <a:tc>
                  <a:txBody>
                    <a:bodyPr/>
                    <a:lstStyle/>
                    <a:p>
                      <a:pPr algn="ctr"/>
                      <a:r>
                        <a:rPr lang="de-DE" dirty="0">
                          <a:solidFill>
                            <a:schemeClr val="tx1"/>
                          </a:solidFill>
                        </a:rPr>
                        <a:t>0,75</a:t>
                      </a:r>
                    </a:p>
                  </a:txBody>
                  <a:tcPr anchor="ctr">
                    <a:noFill/>
                  </a:tcPr>
                </a:tc>
                <a:extLst>
                  <a:ext uri="{0D108BD9-81ED-4DB2-BD59-A6C34878D82A}">
                    <a16:rowId xmlns:a16="http://schemas.microsoft.com/office/drawing/2014/main" val="2523290871"/>
                  </a:ext>
                </a:extLst>
              </a:tr>
              <a:tr h="370840">
                <a:tc>
                  <a:txBody>
                    <a:bodyPr/>
                    <a:lstStyle/>
                    <a:p>
                      <a:r>
                        <a:rPr lang="de-DE" dirty="0">
                          <a:solidFill>
                            <a:schemeClr val="tx1"/>
                          </a:solidFill>
                        </a:rPr>
                        <a:t>2.1.2 – Keine Tastaturfalle</a:t>
                      </a:r>
                    </a:p>
                  </a:txBody>
                  <a:tcPr anchor="ctr">
                    <a:noFill/>
                  </a:tcPr>
                </a:tc>
                <a:tc>
                  <a:txBody>
                    <a:bodyPr/>
                    <a:lstStyle/>
                    <a:p>
                      <a:pPr algn="ctr"/>
                      <a:r>
                        <a:rPr lang="de-DE" dirty="0">
                          <a:solidFill>
                            <a:schemeClr val="tx1"/>
                          </a:solidFill>
                        </a:rPr>
                        <a:t>0</a:t>
                      </a:r>
                    </a:p>
                  </a:txBody>
                  <a:tcPr anchor="ctr">
                    <a:noFill/>
                  </a:tcPr>
                </a:tc>
                <a:tc>
                  <a:txBody>
                    <a:bodyPr/>
                    <a:lstStyle/>
                    <a:p>
                      <a:pPr algn="ctr"/>
                      <a:r>
                        <a:rPr lang="de-DE" dirty="0">
                          <a:solidFill>
                            <a:schemeClr val="tx1"/>
                          </a:solidFill>
                        </a:rPr>
                        <a:t>1</a:t>
                      </a:r>
                    </a:p>
                  </a:txBody>
                  <a:tcPr anchor="ctr">
                    <a:noFill/>
                  </a:tcPr>
                </a:tc>
                <a:tc>
                  <a:txBody>
                    <a:bodyPr/>
                    <a:lstStyle/>
                    <a:p>
                      <a:pPr algn="ctr"/>
                      <a:r>
                        <a:rPr lang="de-DE" dirty="0">
                          <a:solidFill>
                            <a:schemeClr val="tx1"/>
                          </a:solidFill>
                        </a:rPr>
                        <a:t>0</a:t>
                      </a:r>
                    </a:p>
                  </a:txBody>
                  <a:tcPr anchor="ctr">
                    <a:noFill/>
                  </a:tcPr>
                </a:tc>
                <a:tc>
                  <a:txBody>
                    <a:bodyPr/>
                    <a:lstStyle/>
                    <a:p>
                      <a:pPr algn="ctr"/>
                      <a:r>
                        <a:rPr lang="de-DE" dirty="0">
                          <a:solidFill>
                            <a:schemeClr val="tx1"/>
                          </a:solidFill>
                        </a:rPr>
                        <a:t>0</a:t>
                      </a:r>
                    </a:p>
                  </a:txBody>
                  <a:tcPr anchor="ctr">
                    <a:noFill/>
                  </a:tcPr>
                </a:tc>
                <a:extLst>
                  <a:ext uri="{0D108BD9-81ED-4DB2-BD59-A6C34878D82A}">
                    <a16:rowId xmlns:a16="http://schemas.microsoft.com/office/drawing/2014/main" val="3679315402"/>
                  </a:ext>
                </a:extLst>
              </a:tr>
              <a:tr h="370840">
                <a:tc>
                  <a:txBody>
                    <a:bodyPr/>
                    <a:lstStyle/>
                    <a:p>
                      <a:r>
                        <a:rPr lang="de-DE" dirty="0">
                          <a:solidFill>
                            <a:schemeClr val="tx1"/>
                          </a:solidFill>
                        </a:rPr>
                        <a:t>2.3.1 – Grenzwert von dreimaligen Blinken oder weniger</a:t>
                      </a:r>
                    </a:p>
                  </a:txBody>
                  <a:tcPr anchor="ctr">
                    <a:noFill/>
                  </a:tcPr>
                </a:tc>
                <a:tc>
                  <a:txBody>
                    <a:bodyPr/>
                    <a:lstStyle/>
                    <a:p>
                      <a:pPr algn="ctr"/>
                      <a:r>
                        <a:rPr lang="de-DE" dirty="0">
                          <a:solidFill>
                            <a:schemeClr val="tx1"/>
                          </a:solidFill>
                        </a:rPr>
                        <a:t>0</a:t>
                      </a:r>
                    </a:p>
                  </a:txBody>
                  <a:tcPr anchor="ctr">
                    <a:noFill/>
                  </a:tcPr>
                </a:tc>
                <a:tc>
                  <a:txBody>
                    <a:bodyPr/>
                    <a:lstStyle/>
                    <a:p>
                      <a:pPr algn="ctr"/>
                      <a:r>
                        <a:rPr lang="de-DE" dirty="0">
                          <a:solidFill>
                            <a:schemeClr val="tx1"/>
                          </a:solidFill>
                        </a:rPr>
                        <a:t>0</a:t>
                      </a:r>
                    </a:p>
                  </a:txBody>
                  <a:tcPr anchor="ctr">
                    <a:noFill/>
                  </a:tcPr>
                </a:tc>
                <a:tc>
                  <a:txBody>
                    <a:bodyPr/>
                    <a:lstStyle/>
                    <a:p>
                      <a:pPr algn="ctr"/>
                      <a:r>
                        <a:rPr lang="de-DE" dirty="0">
                          <a:solidFill>
                            <a:schemeClr val="tx1"/>
                          </a:solidFill>
                        </a:rPr>
                        <a:t>0</a:t>
                      </a:r>
                    </a:p>
                  </a:txBody>
                  <a:tcPr anchor="ctr">
                    <a:noFill/>
                  </a:tcPr>
                </a:tc>
                <a:tc>
                  <a:txBody>
                    <a:bodyPr/>
                    <a:lstStyle/>
                    <a:p>
                      <a:pPr algn="ctr"/>
                      <a:r>
                        <a:rPr lang="de-DE" dirty="0">
                          <a:solidFill>
                            <a:schemeClr val="tx1"/>
                          </a:solidFill>
                        </a:rPr>
                        <a:t>0</a:t>
                      </a:r>
                    </a:p>
                  </a:txBody>
                  <a:tcPr anchor="ctr">
                    <a:noFill/>
                  </a:tcPr>
                </a:tc>
                <a:extLst>
                  <a:ext uri="{0D108BD9-81ED-4DB2-BD59-A6C34878D82A}">
                    <a16:rowId xmlns:a16="http://schemas.microsoft.com/office/drawing/2014/main" val="734458850"/>
                  </a:ext>
                </a:extLst>
              </a:tr>
              <a:tr h="370840">
                <a:tc>
                  <a:txBody>
                    <a:bodyPr/>
                    <a:lstStyle/>
                    <a:p>
                      <a:r>
                        <a:rPr lang="de-DE" dirty="0">
                          <a:solidFill>
                            <a:schemeClr val="tx1"/>
                          </a:solidFill>
                        </a:rPr>
                        <a:t>2.2.2 – Pausieren, beenden, ausblenden</a:t>
                      </a:r>
                    </a:p>
                  </a:txBody>
                  <a:tcPr anchor="ctr">
                    <a:noFill/>
                  </a:tcPr>
                </a:tc>
                <a:tc>
                  <a:txBody>
                    <a:bodyPr/>
                    <a:lstStyle/>
                    <a:p>
                      <a:pPr algn="ctr"/>
                      <a:r>
                        <a:rPr lang="de-DE" dirty="0">
                          <a:solidFill>
                            <a:schemeClr val="tx1"/>
                          </a:solidFill>
                        </a:rPr>
                        <a:t>0</a:t>
                      </a:r>
                    </a:p>
                  </a:txBody>
                  <a:tcPr anchor="ctr">
                    <a:noFill/>
                  </a:tcPr>
                </a:tc>
                <a:tc>
                  <a:txBody>
                    <a:bodyPr/>
                    <a:lstStyle/>
                    <a:p>
                      <a:pPr algn="ctr"/>
                      <a:r>
                        <a:rPr lang="de-DE" dirty="0">
                          <a:solidFill>
                            <a:schemeClr val="tx1"/>
                          </a:solidFill>
                        </a:rPr>
                        <a:t>0</a:t>
                      </a:r>
                    </a:p>
                  </a:txBody>
                  <a:tcPr anchor="ctr">
                    <a:noFill/>
                  </a:tcPr>
                </a:tc>
                <a:tc>
                  <a:txBody>
                    <a:bodyPr/>
                    <a:lstStyle/>
                    <a:p>
                      <a:pPr algn="ctr"/>
                      <a:r>
                        <a:rPr lang="de-DE" dirty="0">
                          <a:solidFill>
                            <a:schemeClr val="tx1"/>
                          </a:solidFill>
                        </a:rPr>
                        <a:t>0</a:t>
                      </a:r>
                    </a:p>
                  </a:txBody>
                  <a:tcPr anchor="ctr">
                    <a:noFill/>
                  </a:tcPr>
                </a:tc>
                <a:tc>
                  <a:txBody>
                    <a:bodyPr/>
                    <a:lstStyle/>
                    <a:p>
                      <a:pPr algn="ctr"/>
                      <a:r>
                        <a:rPr lang="de-DE" dirty="0">
                          <a:solidFill>
                            <a:schemeClr val="tx1"/>
                          </a:solidFill>
                        </a:rPr>
                        <a:t>0</a:t>
                      </a:r>
                    </a:p>
                  </a:txBody>
                  <a:tcPr anchor="ctr">
                    <a:noFill/>
                  </a:tcPr>
                </a:tc>
                <a:extLst>
                  <a:ext uri="{0D108BD9-81ED-4DB2-BD59-A6C34878D82A}">
                    <a16:rowId xmlns:a16="http://schemas.microsoft.com/office/drawing/2014/main" val="2741587898"/>
                  </a:ext>
                </a:extLst>
              </a:tr>
              <a:tr h="370840">
                <a:tc>
                  <a:txBody>
                    <a:bodyPr/>
                    <a:lstStyle/>
                    <a:p>
                      <a:r>
                        <a:rPr lang="de-DE" b="1" dirty="0">
                          <a:solidFill>
                            <a:schemeClr val="tx1"/>
                          </a:solidFill>
                        </a:rPr>
                        <a:t>Ergebnis</a:t>
                      </a:r>
                    </a:p>
                  </a:txBody>
                  <a:tcPr anchor="ctr">
                    <a:noFill/>
                  </a:tcPr>
                </a:tc>
                <a:tc>
                  <a:txBody>
                    <a:bodyPr/>
                    <a:lstStyle/>
                    <a:p>
                      <a:pPr algn="ctr"/>
                      <a:r>
                        <a:rPr lang="de-DE" b="1" dirty="0">
                          <a:solidFill>
                            <a:schemeClr val="tx1"/>
                          </a:solidFill>
                        </a:rPr>
                        <a:t>0</a:t>
                      </a:r>
                    </a:p>
                  </a:txBody>
                  <a:tcPr anchor="ctr">
                    <a:noFill/>
                  </a:tcPr>
                </a:tc>
                <a:tc>
                  <a:txBody>
                    <a:bodyPr/>
                    <a:lstStyle/>
                    <a:p>
                      <a:pPr algn="ctr"/>
                      <a:r>
                        <a:rPr lang="de-DE" b="1" dirty="0">
                          <a:solidFill>
                            <a:schemeClr val="tx1"/>
                          </a:solidFill>
                        </a:rPr>
                        <a:t>≈ 0,31</a:t>
                      </a:r>
                    </a:p>
                  </a:txBody>
                  <a:tcPr anchor="ctr">
                    <a:noFill/>
                  </a:tcPr>
                </a:tc>
                <a:tc>
                  <a:txBody>
                    <a:bodyPr/>
                    <a:lstStyle/>
                    <a:p>
                      <a:pPr algn="ctr"/>
                      <a:r>
                        <a:rPr lang="de-DE" b="1" dirty="0">
                          <a:solidFill>
                            <a:schemeClr val="tx1"/>
                          </a:solidFill>
                        </a:rPr>
                        <a:t>= 0</a:t>
                      </a:r>
                    </a:p>
                  </a:txBody>
                  <a:tcPr anchor="ctr">
                    <a:noFill/>
                  </a:tcPr>
                </a:tc>
                <a:tc>
                  <a:txBody>
                    <a:bodyPr/>
                    <a:lstStyle/>
                    <a:p>
                      <a:pPr algn="ctr"/>
                      <a:r>
                        <a:rPr lang="de-DE" b="1" dirty="0">
                          <a:solidFill>
                            <a:schemeClr val="tx1"/>
                          </a:solidFill>
                        </a:rPr>
                        <a:t>≈ 0,19</a:t>
                      </a:r>
                    </a:p>
                  </a:txBody>
                  <a:tcPr anchor="ctr">
                    <a:noFill/>
                  </a:tcPr>
                </a:tc>
                <a:extLst>
                  <a:ext uri="{0D108BD9-81ED-4DB2-BD59-A6C34878D82A}">
                    <a16:rowId xmlns:a16="http://schemas.microsoft.com/office/drawing/2014/main" val="391569654"/>
                  </a:ext>
                </a:extLst>
              </a:tr>
            </a:tbl>
          </a:graphicData>
        </a:graphic>
      </p:graphicFrame>
    </p:spTree>
    <p:extLst>
      <p:ext uri="{BB962C8B-B14F-4D97-AF65-F5344CB8AC3E}">
        <p14:creationId xmlns:p14="http://schemas.microsoft.com/office/powerpoint/2010/main" val="3606151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EA71583-00A5-4B3B-8465-356B0928EFEF}"/>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DD885E66-4EC9-43D8-BB43-0F2AF6C57498}"/>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itel 19">
            <a:extLst>
              <a:ext uri="{FF2B5EF4-FFF2-40B4-BE49-F238E27FC236}">
                <a16:creationId xmlns:a16="http://schemas.microsoft.com/office/drawing/2014/main" id="{3FCECE69-3808-4FB4-9D79-7449B18234B9}"/>
              </a:ext>
            </a:extLst>
          </p:cNvPr>
          <p:cNvSpPr>
            <a:spLocks noGrp="1"/>
          </p:cNvSpPr>
          <p:nvPr>
            <p:ph type="title" idx="4294967295"/>
          </p:nvPr>
        </p:nvSpPr>
        <p:spPr>
          <a:xfrm>
            <a:off x="156656" y="-115436"/>
            <a:ext cx="10515600" cy="1325563"/>
          </a:xfrm>
        </p:spPr>
        <p:txBody>
          <a:bodyPr/>
          <a:lstStyle/>
          <a:p>
            <a:r>
              <a:rPr lang="de-DE" sz="3200" b="1" kern="1200" dirty="0">
                <a:solidFill>
                  <a:srgbClr val="FFFFFF"/>
                </a:solidFill>
                <a:effectLst/>
                <a:latin typeface="Bahnschrift Light SemiCondensed" panose="020B0502040204020203" pitchFamily="34" charset="0"/>
                <a:ea typeface="+mj-ea"/>
                <a:cs typeface="+mj-cs"/>
              </a:rPr>
              <a:t>1. Einleitung – Unterstützungen und Herausforderungen</a:t>
            </a:r>
            <a:endParaRPr lang="de-DE" dirty="0"/>
          </a:p>
        </p:txBody>
      </p:sp>
      <p:sp>
        <p:nvSpPr>
          <p:cNvPr id="10" name="Textfeld 9">
            <a:extLst>
              <a:ext uri="{FF2B5EF4-FFF2-40B4-BE49-F238E27FC236}">
                <a16:creationId xmlns:a16="http://schemas.microsoft.com/office/drawing/2014/main" id="{5463D2AD-C146-42EB-953C-FB51DE39E2F6}"/>
              </a:ext>
            </a:extLst>
          </p:cNvPr>
          <p:cNvSpPr txBox="1"/>
          <p:nvPr/>
        </p:nvSpPr>
        <p:spPr>
          <a:xfrm>
            <a:off x="665017" y="3754665"/>
            <a:ext cx="4880067" cy="2677656"/>
          </a:xfrm>
          <a:prstGeom prst="rect">
            <a:avLst/>
          </a:prstGeom>
          <a:noFill/>
        </p:spPr>
        <p:txBody>
          <a:bodyPr wrap="square" rtlCol="0">
            <a:spAutoFit/>
          </a:bodyPr>
          <a:lstStyle/>
          <a:p>
            <a:pPr algn="ctr"/>
            <a:r>
              <a:rPr lang="de-DE" sz="2400" dirty="0"/>
              <a:t>Americans </a:t>
            </a:r>
            <a:r>
              <a:rPr lang="de-DE" sz="2400" dirty="0" err="1"/>
              <a:t>with</a:t>
            </a:r>
            <a:r>
              <a:rPr lang="de-DE" sz="2400" dirty="0"/>
              <a:t> </a:t>
            </a:r>
            <a:r>
              <a:rPr lang="de-DE" sz="2400" dirty="0" err="1"/>
              <a:t>Disabilities</a:t>
            </a:r>
            <a:r>
              <a:rPr lang="de-DE" sz="2400" dirty="0"/>
              <a:t> Act (ADA).</a:t>
            </a:r>
          </a:p>
          <a:p>
            <a:pPr algn="ctr"/>
            <a:r>
              <a:rPr lang="de-DE" sz="2400" dirty="0"/>
              <a:t>Richtlinie 2016/2102 und European </a:t>
            </a:r>
            <a:r>
              <a:rPr lang="de-DE" sz="2400" dirty="0" err="1"/>
              <a:t>Accessibility</a:t>
            </a:r>
            <a:r>
              <a:rPr lang="de-DE" sz="2400" dirty="0"/>
              <a:t> Act der Europäischen Union </a:t>
            </a:r>
          </a:p>
          <a:p>
            <a:pPr algn="ctr"/>
            <a:endParaRPr lang="de-DE" sz="2400" dirty="0"/>
          </a:p>
          <a:p>
            <a:pPr algn="ctr"/>
            <a:r>
              <a:rPr lang="de-DE" sz="2400" dirty="0"/>
              <a:t>Unterstützung für Menschen mit Behinderung</a:t>
            </a:r>
          </a:p>
        </p:txBody>
      </p:sp>
      <p:sp>
        <p:nvSpPr>
          <p:cNvPr id="12" name="Textfeld 11">
            <a:extLst>
              <a:ext uri="{FF2B5EF4-FFF2-40B4-BE49-F238E27FC236}">
                <a16:creationId xmlns:a16="http://schemas.microsoft.com/office/drawing/2014/main" id="{51B5F779-7D67-45AC-AE47-14838A18C006}"/>
              </a:ext>
            </a:extLst>
          </p:cNvPr>
          <p:cNvSpPr txBox="1"/>
          <p:nvPr/>
        </p:nvSpPr>
        <p:spPr>
          <a:xfrm>
            <a:off x="6761826" y="3718391"/>
            <a:ext cx="4880067" cy="1200329"/>
          </a:xfrm>
          <a:prstGeom prst="rect">
            <a:avLst/>
          </a:prstGeom>
          <a:noFill/>
        </p:spPr>
        <p:txBody>
          <a:bodyPr wrap="square" rtlCol="0">
            <a:spAutoFit/>
          </a:bodyPr>
          <a:lstStyle/>
          <a:p>
            <a:pPr algn="ctr"/>
            <a:r>
              <a:rPr lang="de-DE" sz="2400" dirty="0"/>
              <a:t>Herausforderung für Website-Inhaber, die diese Vorgaben erfüllen müssen</a:t>
            </a:r>
          </a:p>
        </p:txBody>
      </p:sp>
      <p:pic>
        <p:nvPicPr>
          <p:cNvPr id="5" name="Grafik 4">
            <a:extLst>
              <a:ext uri="{FF2B5EF4-FFF2-40B4-BE49-F238E27FC236}">
                <a16:creationId xmlns:a16="http://schemas.microsoft.com/office/drawing/2014/main" id="{274B1A4A-AE0E-4F39-BAED-50AAFE8642F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9306" y="2154220"/>
            <a:ext cx="1209296" cy="1209296"/>
          </a:xfrm>
          <a:prstGeom prst="rect">
            <a:avLst/>
          </a:prstGeom>
        </p:spPr>
      </p:pic>
      <p:pic>
        <p:nvPicPr>
          <p:cNvPr id="6" name="Grafik 5">
            <a:extLst>
              <a:ext uri="{FF2B5EF4-FFF2-40B4-BE49-F238E27FC236}">
                <a16:creationId xmlns:a16="http://schemas.microsoft.com/office/drawing/2014/main" id="{9B60A9AA-52A9-4C4C-B9A9-54F4CDC1ED7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19914" y="2154220"/>
            <a:ext cx="1209296" cy="1209296"/>
          </a:xfrm>
          <a:prstGeom prst="rect">
            <a:avLst/>
          </a:prstGeom>
        </p:spPr>
      </p:pic>
      <p:pic>
        <p:nvPicPr>
          <p:cNvPr id="7" name="Grafik 6">
            <a:extLst>
              <a:ext uri="{FF2B5EF4-FFF2-40B4-BE49-F238E27FC236}">
                <a16:creationId xmlns:a16="http://schemas.microsoft.com/office/drawing/2014/main" id="{255AA52A-EDB1-42A2-ABA2-688408E22A2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12436" y="2226794"/>
            <a:ext cx="427337" cy="427337"/>
          </a:xfrm>
          <a:prstGeom prst="rect">
            <a:avLst/>
          </a:prstGeom>
        </p:spPr>
      </p:pic>
      <p:pic>
        <p:nvPicPr>
          <p:cNvPr id="8" name="Grafik 7">
            <a:extLst>
              <a:ext uri="{FF2B5EF4-FFF2-40B4-BE49-F238E27FC236}">
                <a16:creationId xmlns:a16="http://schemas.microsoft.com/office/drawing/2014/main" id="{9D42300F-9D48-4E3A-8C0F-C2C2242C5BA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12436" y="2726705"/>
            <a:ext cx="493103" cy="493103"/>
          </a:xfrm>
          <a:prstGeom prst="rect">
            <a:avLst/>
          </a:prstGeom>
        </p:spPr>
      </p:pic>
      <p:pic>
        <p:nvPicPr>
          <p:cNvPr id="9" name="Grafik 8">
            <a:extLst>
              <a:ext uri="{FF2B5EF4-FFF2-40B4-BE49-F238E27FC236}">
                <a16:creationId xmlns:a16="http://schemas.microsoft.com/office/drawing/2014/main" id="{891CADDA-BFC5-4C2A-90FD-0338098B5F8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88158" y="2608990"/>
            <a:ext cx="346333" cy="346333"/>
          </a:xfrm>
          <a:prstGeom prst="rect">
            <a:avLst/>
          </a:prstGeom>
        </p:spPr>
      </p:pic>
      <p:pic>
        <p:nvPicPr>
          <p:cNvPr id="11" name="Grafik 10">
            <a:extLst>
              <a:ext uri="{FF2B5EF4-FFF2-40B4-BE49-F238E27FC236}">
                <a16:creationId xmlns:a16="http://schemas.microsoft.com/office/drawing/2014/main" id="{CA255751-9AA4-46B3-ACBA-DB6B2B01AFB7}"/>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31199" y="1931766"/>
            <a:ext cx="1589877" cy="1589877"/>
          </a:xfrm>
          <a:prstGeom prst="rect">
            <a:avLst/>
          </a:prstGeom>
        </p:spPr>
      </p:pic>
      <p:cxnSp>
        <p:nvCxnSpPr>
          <p:cNvPr id="13" name="Gerader Verbinder 12">
            <a:extLst>
              <a:ext uri="{FF2B5EF4-FFF2-40B4-BE49-F238E27FC236}">
                <a16:creationId xmlns:a16="http://schemas.microsoft.com/office/drawing/2014/main" id="{03EF389A-E3EA-4BB6-9676-62649BCFE1DA}"/>
              </a:ext>
              <a:ext uri="{C183D7F6-B498-43B3-948B-1728B52AA6E4}">
                <adec:decorative xmlns:adec="http://schemas.microsoft.com/office/drawing/2017/decorative" val="1"/>
              </a:ext>
            </a:extLst>
          </p:cNvPr>
          <p:cNvCxnSpPr>
            <a:cxnSpLocks/>
          </p:cNvCxnSpPr>
          <p:nvPr/>
        </p:nvCxnSpPr>
        <p:spPr>
          <a:xfrm>
            <a:off x="6265950" y="2654131"/>
            <a:ext cx="0" cy="3238669"/>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7890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08F81D5-0984-4CCF-A020-F1378CD8B7CA}"/>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B8DE7AB9-EF33-4617-83E1-3CE9CE84517F}"/>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176A92B2-0778-4937-B2C2-1C6D515A995C}"/>
              </a:ext>
            </a:extLst>
          </p:cNvPr>
          <p:cNvSpPr>
            <a:spLocks noGrp="1"/>
          </p:cNvSpPr>
          <p:nvPr>
            <p:ph type="title" idx="4294967295"/>
          </p:nvPr>
        </p:nvSpPr>
        <p:spPr>
          <a:xfrm>
            <a:off x="137556"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Implementation</a:t>
            </a:r>
            <a:endParaRPr lang="de-DE" dirty="0">
              <a:effectLst/>
            </a:endParaRPr>
          </a:p>
        </p:txBody>
      </p:sp>
      <p:graphicFrame>
        <p:nvGraphicFramePr>
          <p:cNvPr id="5" name="Tabelle 4">
            <a:extLst>
              <a:ext uri="{FF2B5EF4-FFF2-40B4-BE49-F238E27FC236}">
                <a16:creationId xmlns:a16="http://schemas.microsoft.com/office/drawing/2014/main" id="{A69327FC-520B-440F-AE96-86F43D434F13}"/>
              </a:ext>
            </a:extLst>
          </p:cNvPr>
          <p:cNvGraphicFramePr>
            <a:graphicFrameLocks noGrp="1"/>
          </p:cNvGraphicFramePr>
          <p:nvPr>
            <p:extLst>
              <p:ext uri="{D42A27DB-BD31-4B8C-83A1-F6EECF244321}">
                <p14:modId xmlns:p14="http://schemas.microsoft.com/office/powerpoint/2010/main" val="316909454"/>
              </p:ext>
            </p:extLst>
          </p:nvPr>
        </p:nvGraphicFramePr>
        <p:xfrm>
          <a:off x="1772920" y="1849120"/>
          <a:ext cx="8646159" cy="3952261"/>
        </p:xfrm>
        <a:graphic>
          <a:graphicData uri="http://schemas.openxmlformats.org/drawingml/2006/table">
            <a:tbl>
              <a:tblPr firstRow="1" firstCol="1" bandRow="1"/>
              <a:tblGrid>
                <a:gridCol w="2160777">
                  <a:extLst>
                    <a:ext uri="{9D8B030D-6E8A-4147-A177-3AD203B41FA5}">
                      <a16:colId xmlns:a16="http://schemas.microsoft.com/office/drawing/2014/main" val="2158267248"/>
                    </a:ext>
                  </a:extLst>
                </a:gridCol>
                <a:gridCol w="2161794">
                  <a:extLst>
                    <a:ext uri="{9D8B030D-6E8A-4147-A177-3AD203B41FA5}">
                      <a16:colId xmlns:a16="http://schemas.microsoft.com/office/drawing/2014/main" val="2108868433"/>
                    </a:ext>
                  </a:extLst>
                </a:gridCol>
                <a:gridCol w="2161794">
                  <a:extLst>
                    <a:ext uri="{9D8B030D-6E8A-4147-A177-3AD203B41FA5}">
                      <a16:colId xmlns:a16="http://schemas.microsoft.com/office/drawing/2014/main" val="3262207118"/>
                    </a:ext>
                  </a:extLst>
                </a:gridCol>
                <a:gridCol w="2161794">
                  <a:extLst>
                    <a:ext uri="{9D8B030D-6E8A-4147-A177-3AD203B41FA5}">
                      <a16:colId xmlns:a16="http://schemas.microsoft.com/office/drawing/2014/main" val="1055777226"/>
                    </a:ext>
                  </a:extLst>
                </a:gridCol>
              </a:tblGrid>
              <a:tr h="381714">
                <a:tc>
                  <a:txBody>
                    <a:bodyPr/>
                    <a:lstStyle/>
                    <a:p>
                      <a:pPr algn="ctr">
                        <a:lnSpc>
                          <a:spcPct val="150000"/>
                        </a:lnSpc>
                        <a:spcBef>
                          <a:spcPts val="600"/>
                        </a:spcBef>
                      </a:pPr>
                      <a:r>
                        <a:rPr lang="de-DE" sz="1800" b="1">
                          <a:effectLst/>
                          <a:latin typeface="+mn-lt"/>
                          <a:ea typeface="Times New Roman" panose="02020603050405020304" pitchFamily="18" charset="0"/>
                        </a:rPr>
                        <a:t>Aspekt</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accessiBe</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EqualWeb</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UserWay</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3324350"/>
                  </a:ext>
                </a:extLst>
              </a:tr>
              <a:tr h="800403">
                <a:tc>
                  <a:txBody>
                    <a:bodyPr/>
                    <a:lstStyle/>
                    <a:p>
                      <a:pPr algn="ctr">
                        <a:lnSpc>
                          <a:spcPct val="150000"/>
                        </a:lnSpc>
                        <a:spcBef>
                          <a:spcPts val="600"/>
                        </a:spcBef>
                      </a:pPr>
                      <a:r>
                        <a:rPr lang="de-DE" sz="1800" dirty="0">
                          <a:effectLst/>
                          <a:latin typeface="+mn-lt"/>
                          <a:ea typeface="Times New Roman" panose="02020603050405020304" pitchFamily="18" charset="0"/>
                        </a:rPr>
                        <a:t>Eine-Code-Zeile-Implementation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028778"/>
                  </a:ext>
                </a:extLst>
              </a:tr>
              <a:tr h="800403">
                <a:tc>
                  <a:txBody>
                    <a:bodyPr/>
                    <a:lstStyle/>
                    <a:p>
                      <a:pPr algn="ctr">
                        <a:lnSpc>
                          <a:spcPct val="150000"/>
                        </a:lnSpc>
                        <a:spcBef>
                          <a:spcPts val="600"/>
                        </a:spcBef>
                      </a:pPr>
                      <a:r>
                        <a:rPr lang="de-DE" sz="1800">
                          <a:effectLst/>
                          <a:latin typeface="+mn-lt"/>
                          <a:ea typeface="Times New Roman" panose="02020603050405020304" pitchFamily="18" charset="0"/>
                        </a:rPr>
                        <a:t>Installations-Anleitungen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0,75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043155"/>
                  </a:ext>
                </a:extLst>
              </a:tr>
              <a:tr h="800403">
                <a:tc>
                  <a:txBody>
                    <a:bodyPr/>
                    <a:lstStyle/>
                    <a:p>
                      <a:pPr algn="ctr">
                        <a:lnSpc>
                          <a:spcPct val="150000"/>
                        </a:lnSpc>
                        <a:spcBef>
                          <a:spcPts val="600"/>
                        </a:spcBef>
                      </a:pPr>
                      <a:r>
                        <a:rPr lang="de-DE" sz="1800">
                          <a:effectLst/>
                          <a:latin typeface="+mn-lt"/>
                          <a:ea typeface="Times New Roman" panose="02020603050405020304" pitchFamily="18" charset="0"/>
                        </a:rPr>
                        <a:t>Automatische Updates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101359"/>
                  </a:ext>
                </a:extLst>
              </a:tr>
              <a:tr h="800403">
                <a:tc>
                  <a:txBody>
                    <a:bodyPr/>
                    <a:lstStyle/>
                    <a:p>
                      <a:pPr algn="ctr">
                        <a:lnSpc>
                          <a:spcPct val="150000"/>
                        </a:lnSpc>
                        <a:spcBef>
                          <a:spcPts val="600"/>
                        </a:spcBef>
                      </a:pPr>
                      <a:r>
                        <a:rPr lang="de-DE" sz="1800">
                          <a:effectLst/>
                          <a:latin typeface="+mn-lt"/>
                          <a:ea typeface="Times New Roman" panose="02020603050405020304" pitchFamily="18" charset="0"/>
                        </a:rPr>
                        <a:t>Support Kontaktmöglichkeit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effectLst/>
                          <a:latin typeface="+mn-lt"/>
                          <a:ea typeface="Times New Roman" panose="02020603050405020304" pitchFamily="18" charset="0"/>
                        </a:rPr>
                        <a:t>0,75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971214"/>
                  </a:ext>
                </a:extLst>
              </a:tr>
              <a:tr h="318112">
                <a:tc>
                  <a:txBody>
                    <a:bodyPr/>
                    <a:lstStyle/>
                    <a:p>
                      <a:pPr algn="ctr">
                        <a:lnSpc>
                          <a:spcPct val="150000"/>
                        </a:lnSpc>
                        <a:spcBef>
                          <a:spcPts val="600"/>
                        </a:spcBef>
                      </a:pPr>
                      <a:r>
                        <a:rPr lang="de-DE" sz="1800" b="1">
                          <a:effectLst/>
                          <a:latin typeface="+mn-lt"/>
                          <a:ea typeface="Times New Roman" panose="02020603050405020304" pitchFamily="18" charset="0"/>
                        </a:rPr>
                        <a:t>Ergebnis</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1" dirty="0">
                          <a:effectLst/>
                          <a:latin typeface="+mn-lt"/>
                          <a:ea typeface="Times New Roman" panose="02020603050405020304" pitchFamily="18" charset="0"/>
                        </a:rPr>
                        <a:t>= 1</a:t>
                      </a:r>
                      <a:endParaRPr lang="de-DE"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1" dirty="0">
                          <a:effectLst/>
                          <a:latin typeface="+mn-lt"/>
                          <a:ea typeface="Times New Roman" panose="02020603050405020304" pitchFamily="18" charset="0"/>
                        </a:rPr>
                        <a:t>= 0,75</a:t>
                      </a:r>
                      <a:endParaRPr lang="de-DE"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dirty="0">
                          <a:effectLst/>
                          <a:latin typeface="+mn-lt"/>
                          <a:ea typeface="Times New Roman" panose="02020603050405020304" pitchFamily="18" charset="0"/>
                        </a:rPr>
                        <a:t>≈ </a:t>
                      </a:r>
                      <a:r>
                        <a:rPr lang="de-DE" sz="1800" b="1" dirty="0">
                          <a:effectLst/>
                          <a:latin typeface="+mn-lt"/>
                          <a:ea typeface="Times New Roman" panose="02020603050405020304" pitchFamily="18" charset="0"/>
                        </a:rPr>
                        <a:t>0,86</a:t>
                      </a:r>
                      <a:endParaRPr lang="de-DE"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920115"/>
                  </a:ext>
                </a:extLst>
              </a:tr>
            </a:tbl>
          </a:graphicData>
        </a:graphic>
      </p:graphicFrame>
    </p:spTree>
    <p:extLst>
      <p:ext uri="{BB962C8B-B14F-4D97-AF65-F5344CB8AC3E}">
        <p14:creationId xmlns:p14="http://schemas.microsoft.com/office/powerpoint/2010/main" val="3696627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1322-50D6-4B24-8ED7-ABD50A3A9723}"/>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a:extLst>
              <a:ext uri="{FF2B5EF4-FFF2-40B4-BE49-F238E27FC236}">
                <a16:creationId xmlns:a16="http://schemas.microsoft.com/office/drawing/2014/main" id="{BB339BB5-059F-4D91-B38D-AC6750355344}"/>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087FBFA-DEAD-4557-8018-29ABACD2861D}"/>
              </a:ext>
            </a:extLst>
          </p:cNvPr>
          <p:cNvSpPr>
            <a:spLocks noGrp="1"/>
          </p:cNvSpPr>
          <p:nvPr>
            <p:ph type="title" idx="4294967295"/>
          </p:nvPr>
        </p:nvSpPr>
        <p:spPr>
          <a:xfrm>
            <a:off x="149431"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Feedback</a:t>
            </a:r>
            <a:endParaRPr lang="de-DE" dirty="0">
              <a:effectLst/>
            </a:endParaRPr>
          </a:p>
        </p:txBody>
      </p:sp>
      <p:graphicFrame>
        <p:nvGraphicFramePr>
          <p:cNvPr id="6" name="Tabelle 5">
            <a:extLst>
              <a:ext uri="{FF2B5EF4-FFF2-40B4-BE49-F238E27FC236}">
                <a16:creationId xmlns:a16="http://schemas.microsoft.com/office/drawing/2014/main" id="{43643764-7FF3-4443-A938-B4018CCB7AA9}"/>
              </a:ext>
            </a:extLst>
          </p:cNvPr>
          <p:cNvGraphicFramePr>
            <a:graphicFrameLocks noGrp="1"/>
          </p:cNvGraphicFramePr>
          <p:nvPr>
            <p:extLst>
              <p:ext uri="{D42A27DB-BD31-4B8C-83A1-F6EECF244321}">
                <p14:modId xmlns:p14="http://schemas.microsoft.com/office/powerpoint/2010/main" val="3723344831"/>
              </p:ext>
            </p:extLst>
          </p:nvPr>
        </p:nvGraphicFramePr>
        <p:xfrm>
          <a:off x="1803401" y="2021840"/>
          <a:ext cx="8585198" cy="3962401"/>
        </p:xfrm>
        <a:graphic>
          <a:graphicData uri="http://schemas.openxmlformats.org/drawingml/2006/table">
            <a:tbl>
              <a:tblPr firstRow="1" firstCol="1" bandRow="1"/>
              <a:tblGrid>
                <a:gridCol w="2145542">
                  <a:extLst>
                    <a:ext uri="{9D8B030D-6E8A-4147-A177-3AD203B41FA5}">
                      <a16:colId xmlns:a16="http://schemas.microsoft.com/office/drawing/2014/main" val="2346667333"/>
                    </a:ext>
                  </a:extLst>
                </a:gridCol>
                <a:gridCol w="2146552">
                  <a:extLst>
                    <a:ext uri="{9D8B030D-6E8A-4147-A177-3AD203B41FA5}">
                      <a16:colId xmlns:a16="http://schemas.microsoft.com/office/drawing/2014/main" val="2625366322"/>
                    </a:ext>
                  </a:extLst>
                </a:gridCol>
                <a:gridCol w="2146552">
                  <a:extLst>
                    <a:ext uri="{9D8B030D-6E8A-4147-A177-3AD203B41FA5}">
                      <a16:colId xmlns:a16="http://schemas.microsoft.com/office/drawing/2014/main" val="2285703430"/>
                    </a:ext>
                  </a:extLst>
                </a:gridCol>
                <a:gridCol w="2146552">
                  <a:extLst>
                    <a:ext uri="{9D8B030D-6E8A-4147-A177-3AD203B41FA5}">
                      <a16:colId xmlns:a16="http://schemas.microsoft.com/office/drawing/2014/main" val="4281907334"/>
                    </a:ext>
                  </a:extLst>
                </a:gridCol>
              </a:tblGrid>
              <a:tr h="543495">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Aspekt</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accessiBe</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EqualWeb</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UserWay</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30255"/>
                  </a:ext>
                </a:extLst>
              </a:tr>
              <a:tr h="1482985">
                <a:tc>
                  <a:txBody>
                    <a:bodyPr/>
                    <a:lstStyle/>
                    <a:p>
                      <a:pPr algn="ctr">
                        <a:lnSpc>
                          <a:spcPct val="150000"/>
                        </a:lnSpc>
                        <a:spcBef>
                          <a:spcPts val="600"/>
                        </a:spcBef>
                      </a:pPr>
                      <a:r>
                        <a:rPr lang="de-DE" sz="1800">
                          <a:solidFill>
                            <a:srgbClr val="000000"/>
                          </a:solidFill>
                          <a:effectLst/>
                          <a:latin typeface="+mn-lt"/>
                          <a:ea typeface="Times New Roman" panose="02020603050405020304" pitchFamily="18" charset="0"/>
                        </a:rPr>
                        <a:t>Informationen über automatische Änderungen</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0</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0</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0,5</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833136"/>
                  </a:ext>
                </a:extLst>
              </a:tr>
              <a:tr h="1482985">
                <a:tc>
                  <a:txBody>
                    <a:bodyPr/>
                    <a:lstStyle/>
                    <a:p>
                      <a:pPr algn="ctr">
                        <a:lnSpc>
                          <a:spcPct val="150000"/>
                        </a:lnSpc>
                        <a:spcBef>
                          <a:spcPts val="600"/>
                        </a:spcBef>
                      </a:pPr>
                      <a:r>
                        <a:rPr lang="de-DE" sz="1800">
                          <a:solidFill>
                            <a:srgbClr val="000000"/>
                          </a:solidFill>
                          <a:effectLst/>
                          <a:latin typeface="+mn-lt"/>
                          <a:ea typeface="Times New Roman" panose="02020603050405020304" pitchFamily="18" charset="0"/>
                        </a:rPr>
                        <a:t>Informationen über Aktivierungsanzahl der Toolbar Optionen</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0</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0,75</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0</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80690"/>
                  </a:ext>
                </a:extLst>
              </a:tr>
              <a:tr h="452936">
                <a:tc>
                  <a:txBody>
                    <a:bodyPr/>
                    <a:lstStyle/>
                    <a:p>
                      <a:pPr algn="ctr">
                        <a:lnSpc>
                          <a:spcPct val="150000"/>
                        </a:lnSpc>
                        <a:spcBef>
                          <a:spcPts val="600"/>
                        </a:spcBef>
                      </a:pPr>
                      <a:r>
                        <a:rPr lang="de-DE" sz="1800" b="1" dirty="0">
                          <a:solidFill>
                            <a:srgbClr val="000000"/>
                          </a:solidFill>
                          <a:effectLst/>
                          <a:latin typeface="+mn-lt"/>
                          <a:ea typeface="Times New Roman" panose="02020603050405020304" pitchFamily="18" charset="0"/>
                        </a:rPr>
                        <a:t>Ergebnis</a:t>
                      </a:r>
                      <a:endParaRPr lang="de-DE"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0</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1">
                          <a:effectLst/>
                          <a:latin typeface="+mn-lt"/>
                          <a:ea typeface="Times New Roman" panose="02020603050405020304" pitchFamily="18" charset="0"/>
                        </a:rPr>
                        <a:t>≈ 0,38</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1" dirty="0">
                          <a:solidFill>
                            <a:srgbClr val="000000"/>
                          </a:solidFill>
                          <a:effectLst/>
                          <a:latin typeface="+mn-lt"/>
                          <a:ea typeface="Times New Roman" panose="02020603050405020304" pitchFamily="18" charset="0"/>
                        </a:rPr>
                        <a:t>0,25</a:t>
                      </a:r>
                      <a:endParaRPr lang="de-DE"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371455"/>
                  </a:ext>
                </a:extLst>
              </a:tr>
            </a:tbl>
          </a:graphicData>
        </a:graphic>
      </p:graphicFrame>
    </p:spTree>
    <p:extLst>
      <p:ext uri="{BB962C8B-B14F-4D97-AF65-F5344CB8AC3E}">
        <p14:creationId xmlns:p14="http://schemas.microsoft.com/office/powerpoint/2010/main" val="2147719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C085119-386A-4DB4-9E83-940F7B39639B}"/>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25C792C1-D773-4F52-9B5A-9FDCF08654BD}"/>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32186DCB-9137-4434-8369-ACF6CE0186AE}"/>
              </a:ext>
            </a:extLst>
          </p:cNvPr>
          <p:cNvSpPr>
            <a:spLocks noGrp="1"/>
          </p:cNvSpPr>
          <p:nvPr>
            <p:ph type="title" idx="4294967295"/>
          </p:nvPr>
        </p:nvSpPr>
        <p:spPr>
          <a:xfrm>
            <a:off x="185057"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Konfigurierbarkeit der Toolbar</a:t>
            </a:r>
            <a:endParaRPr lang="de-DE" dirty="0">
              <a:effectLst/>
            </a:endParaRPr>
          </a:p>
        </p:txBody>
      </p:sp>
      <p:graphicFrame>
        <p:nvGraphicFramePr>
          <p:cNvPr id="5" name="Tabelle 4">
            <a:extLst>
              <a:ext uri="{FF2B5EF4-FFF2-40B4-BE49-F238E27FC236}">
                <a16:creationId xmlns:a16="http://schemas.microsoft.com/office/drawing/2014/main" id="{61D53A79-E9B9-4DD7-8BCA-AAAF2566E944}"/>
              </a:ext>
            </a:extLst>
          </p:cNvPr>
          <p:cNvGraphicFramePr>
            <a:graphicFrameLocks noGrp="1"/>
          </p:cNvGraphicFramePr>
          <p:nvPr>
            <p:extLst>
              <p:ext uri="{D42A27DB-BD31-4B8C-83A1-F6EECF244321}">
                <p14:modId xmlns:p14="http://schemas.microsoft.com/office/powerpoint/2010/main" val="2803266009"/>
              </p:ext>
            </p:extLst>
          </p:nvPr>
        </p:nvGraphicFramePr>
        <p:xfrm>
          <a:off x="894080" y="1325563"/>
          <a:ext cx="10038081" cy="5185774"/>
        </p:xfrm>
        <a:graphic>
          <a:graphicData uri="http://schemas.openxmlformats.org/drawingml/2006/table">
            <a:tbl>
              <a:tblPr firstRow="1" firstCol="1" bandRow="1"/>
              <a:tblGrid>
                <a:gridCol w="2508633">
                  <a:extLst>
                    <a:ext uri="{9D8B030D-6E8A-4147-A177-3AD203B41FA5}">
                      <a16:colId xmlns:a16="http://schemas.microsoft.com/office/drawing/2014/main" val="101070678"/>
                    </a:ext>
                  </a:extLst>
                </a:gridCol>
                <a:gridCol w="2509816">
                  <a:extLst>
                    <a:ext uri="{9D8B030D-6E8A-4147-A177-3AD203B41FA5}">
                      <a16:colId xmlns:a16="http://schemas.microsoft.com/office/drawing/2014/main" val="3768607388"/>
                    </a:ext>
                  </a:extLst>
                </a:gridCol>
                <a:gridCol w="2509816">
                  <a:extLst>
                    <a:ext uri="{9D8B030D-6E8A-4147-A177-3AD203B41FA5}">
                      <a16:colId xmlns:a16="http://schemas.microsoft.com/office/drawing/2014/main" val="2615670384"/>
                    </a:ext>
                  </a:extLst>
                </a:gridCol>
                <a:gridCol w="2509816">
                  <a:extLst>
                    <a:ext uri="{9D8B030D-6E8A-4147-A177-3AD203B41FA5}">
                      <a16:colId xmlns:a16="http://schemas.microsoft.com/office/drawing/2014/main" val="865654731"/>
                    </a:ext>
                  </a:extLst>
                </a:gridCol>
              </a:tblGrid>
              <a:tr h="336633">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Aspekt</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accessiBe</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EqualWeb</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UserWay</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59161856"/>
                  </a:ext>
                </a:extLst>
              </a:tr>
              <a:tr h="705873">
                <a:tc>
                  <a:txBody>
                    <a:bodyPr/>
                    <a:lstStyle/>
                    <a:p>
                      <a:pPr algn="ctr">
                        <a:lnSpc>
                          <a:spcPct val="150000"/>
                        </a:lnSpc>
                        <a:spcBef>
                          <a:spcPts val="600"/>
                        </a:spcBef>
                      </a:pPr>
                      <a:r>
                        <a:rPr lang="de-DE" sz="1800">
                          <a:solidFill>
                            <a:srgbClr val="000000"/>
                          </a:solidFill>
                          <a:effectLst/>
                          <a:latin typeface="+mn-lt"/>
                          <a:ea typeface="Times New Roman" panose="02020603050405020304" pitchFamily="18" charset="0"/>
                        </a:rPr>
                        <a:t>Farbe anpassbar</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519145"/>
                  </a:ext>
                </a:extLst>
              </a:tr>
              <a:tr h="705873">
                <a:tc>
                  <a:txBody>
                    <a:bodyPr/>
                    <a:lstStyle/>
                    <a:p>
                      <a:pPr algn="ctr">
                        <a:lnSpc>
                          <a:spcPct val="150000"/>
                        </a:lnSpc>
                        <a:spcBef>
                          <a:spcPts val="600"/>
                        </a:spcBef>
                      </a:pPr>
                      <a:r>
                        <a:rPr lang="de-DE" sz="1800">
                          <a:solidFill>
                            <a:srgbClr val="000000"/>
                          </a:solidFill>
                          <a:effectLst/>
                          <a:latin typeface="+mn-lt"/>
                          <a:ea typeface="Times New Roman" panose="02020603050405020304" pitchFamily="18" charset="0"/>
                        </a:rPr>
                        <a:t>Sprache einstellbar</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763392"/>
                  </a:ext>
                </a:extLst>
              </a:tr>
              <a:tr h="918539">
                <a:tc>
                  <a:txBody>
                    <a:bodyPr/>
                    <a:lstStyle/>
                    <a:p>
                      <a:pPr algn="ctr">
                        <a:lnSpc>
                          <a:spcPct val="150000"/>
                        </a:lnSpc>
                        <a:spcBef>
                          <a:spcPts val="600"/>
                        </a:spcBef>
                      </a:pPr>
                      <a:r>
                        <a:rPr lang="de-DE" sz="1800">
                          <a:solidFill>
                            <a:srgbClr val="000000"/>
                          </a:solidFill>
                          <a:effectLst/>
                          <a:latin typeface="+mn-lt"/>
                          <a:ea typeface="Times New Roman" panose="02020603050405020304" pitchFamily="18" charset="0"/>
                        </a:rPr>
                        <a:t>Änderungen automatisch übernommen</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0</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0</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523839"/>
                  </a:ext>
                </a:extLst>
              </a:tr>
              <a:tr h="705873">
                <a:tc>
                  <a:txBody>
                    <a:bodyPr/>
                    <a:lstStyle/>
                    <a:p>
                      <a:pPr algn="ctr">
                        <a:lnSpc>
                          <a:spcPct val="150000"/>
                        </a:lnSpc>
                        <a:spcBef>
                          <a:spcPts val="600"/>
                        </a:spcBef>
                      </a:pPr>
                      <a:r>
                        <a:rPr lang="de-DE" sz="1800">
                          <a:solidFill>
                            <a:srgbClr val="000000"/>
                          </a:solidFill>
                          <a:effectLst/>
                          <a:latin typeface="+mn-lt"/>
                          <a:ea typeface="Times New Roman" panose="02020603050405020304" pitchFamily="18" charset="0"/>
                        </a:rPr>
                        <a:t>Anzahl Buttonicons</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(10) </a:t>
                      </a:r>
                      <a:r>
                        <a:rPr lang="de-DE" sz="1800" b="0" dirty="0">
                          <a:effectLst/>
                          <a:latin typeface="+mn-lt"/>
                          <a:ea typeface="Times New Roman" panose="02020603050405020304" pitchFamily="18" charset="0"/>
                        </a:rPr>
                        <a:t>≈ </a:t>
                      </a:r>
                      <a:r>
                        <a:rPr lang="de-DE" sz="1800" b="0" dirty="0">
                          <a:solidFill>
                            <a:srgbClr val="000000"/>
                          </a:solidFill>
                          <a:effectLst/>
                          <a:latin typeface="+mn-lt"/>
                          <a:ea typeface="Times New Roman" panose="02020603050405020304" pitchFamily="18" charset="0"/>
                        </a:rPr>
                        <a:t>0,71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(14)</a:t>
                      </a:r>
                      <a:r>
                        <a:rPr lang="de-DE" sz="1800" b="0" dirty="0">
                          <a:solidFill>
                            <a:schemeClr val="tx1"/>
                          </a:solidFill>
                          <a:effectLst/>
                          <a:latin typeface="+mn-lt"/>
                          <a:ea typeface="Times New Roman" panose="02020603050405020304" pitchFamily="18" charset="0"/>
                        </a:rPr>
                        <a:t> </a:t>
                      </a:r>
                      <a:r>
                        <a:rPr lang="de-DE" sz="1800" b="0" dirty="0">
                          <a:solidFill>
                            <a:srgbClr val="000000"/>
                          </a:solidFill>
                          <a:effectLst/>
                          <a:latin typeface="+mn-lt"/>
                          <a:ea typeface="Times New Roman" panose="02020603050405020304" pitchFamily="18" charset="0"/>
                        </a:rPr>
                        <a:t>= 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(4) </a:t>
                      </a:r>
                      <a:r>
                        <a:rPr lang="de-DE" sz="1800" b="0" dirty="0">
                          <a:effectLst/>
                          <a:latin typeface="+mn-lt"/>
                          <a:ea typeface="Times New Roman" panose="02020603050405020304" pitchFamily="18" charset="0"/>
                        </a:rPr>
                        <a:t>≈ </a:t>
                      </a:r>
                      <a:r>
                        <a:rPr lang="de-DE" sz="1800" b="0" dirty="0">
                          <a:solidFill>
                            <a:srgbClr val="000000"/>
                          </a:solidFill>
                          <a:effectLst/>
                          <a:latin typeface="+mn-lt"/>
                          <a:ea typeface="Times New Roman" panose="02020603050405020304" pitchFamily="18" charset="0"/>
                        </a:rPr>
                        <a:t>0,29</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059290"/>
                  </a:ext>
                </a:extLst>
              </a:tr>
              <a:tr h="705873">
                <a:tc>
                  <a:txBody>
                    <a:bodyPr/>
                    <a:lstStyle/>
                    <a:p>
                      <a:pPr algn="ctr">
                        <a:lnSpc>
                          <a:spcPct val="150000"/>
                        </a:lnSpc>
                        <a:spcBef>
                          <a:spcPts val="600"/>
                        </a:spcBef>
                      </a:pPr>
                      <a:r>
                        <a:rPr lang="de-DE" sz="1800">
                          <a:solidFill>
                            <a:srgbClr val="000000"/>
                          </a:solidFill>
                          <a:effectLst/>
                          <a:latin typeface="+mn-lt"/>
                          <a:ea typeface="Times New Roman" panose="02020603050405020304" pitchFamily="18" charset="0"/>
                        </a:rPr>
                        <a:t>Anzahl Buttongrößen</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(3)</a:t>
                      </a:r>
                      <a:r>
                        <a:rPr lang="de-DE" sz="1800" b="0" dirty="0">
                          <a:solidFill>
                            <a:schemeClr val="tx1"/>
                          </a:solidFill>
                          <a:effectLst/>
                          <a:latin typeface="+mn-lt"/>
                          <a:ea typeface="Times New Roman" panose="02020603050405020304" pitchFamily="18" charset="0"/>
                        </a:rPr>
                        <a:t> </a:t>
                      </a:r>
                      <a:r>
                        <a:rPr lang="de-DE" sz="1800" b="0" dirty="0">
                          <a:solidFill>
                            <a:srgbClr val="000000"/>
                          </a:solidFill>
                          <a:effectLst/>
                          <a:latin typeface="+mn-lt"/>
                          <a:ea typeface="Times New Roman" panose="02020603050405020304" pitchFamily="18" charset="0"/>
                        </a:rPr>
                        <a:t>= 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(3)</a:t>
                      </a:r>
                      <a:r>
                        <a:rPr lang="de-DE" sz="1800" b="0" dirty="0">
                          <a:solidFill>
                            <a:schemeClr val="tx1"/>
                          </a:solidFill>
                          <a:effectLst/>
                          <a:latin typeface="+mn-lt"/>
                          <a:ea typeface="Times New Roman" panose="02020603050405020304" pitchFamily="18" charset="0"/>
                        </a:rPr>
                        <a:t> </a:t>
                      </a:r>
                      <a:r>
                        <a:rPr lang="de-DE" sz="1800" b="0" dirty="0">
                          <a:solidFill>
                            <a:srgbClr val="000000"/>
                          </a:solidFill>
                          <a:effectLst/>
                          <a:latin typeface="+mn-lt"/>
                          <a:ea typeface="Times New Roman" panose="02020603050405020304" pitchFamily="18" charset="0"/>
                        </a:rPr>
                        <a:t>= 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(2) </a:t>
                      </a:r>
                      <a:r>
                        <a:rPr lang="de-DE" sz="1800" b="0" dirty="0">
                          <a:effectLst/>
                          <a:latin typeface="+mn-lt"/>
                          <a:ea typeface="Times New Roman" panose="02020603050405020304" pitchFamily="18" charset="0"/>
                        </a:rPr>
                        <a:t>≈ </a:t>
                      </a:r>
                      <a:r>
                        <a:rPr lang="de-DE" sz="1800" b="0" dirty="0">
                          <a:solidFill>
                            <a:srgbClr val="000000"/>
                          </a:solidFill>
                          <a:effectLst/>
                          <a:latin typeface="+mn-lt"/>
                          <a:ea typeface="Times New Roman" panose="02020603050405020304" pitchFamily="18" charset="0"/>
                        </a:rPr>
                        <a:t>0,67</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697267"/>
                  </a:ext>
                </a:extLst>
              </a:tr>
              <a:tr h="705873">
                <a:tc>
                  <a:txBody>
                    <a:bodyPr/>
                    <a:lstStyle/>
                    <a:p>
                      <a:pPr algn="ctr">
                        <a:lnSpc>
                          <a:spcPct val="150000"/>
                        </a:lnSpc>
                        <a:spcBef>
                          <a:spcPts val="600"/>
                        </a:spcBef>
                      </a:pPr>
                      <a:r>
                        <a:rPr lang="de-DE" sz="1800">
                          <a:solidFill>
                            <a:srgbClr val="000000"/>
                          </a:solidFill>
                          <a:effectLst/>
                          <a:latin typeface="+mn-lt"/>
                          <a:ea typeface="Times New Roman" panose="02020603050405020304" pitchFamily="18" charset="0"/>
                        </a:rPr>
                        <a:t>Anzahl Buttonpositionen</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(6)</a:t>
                      </a:r>
                      <a:r>
                        <a:rPr lang="de-DE" sz="1800" b="0" dirty="0">
                          <a:solidFill>
                            <a:schemeClr val="tx1"/>
                          </a:solidFill>
                          <a:effectLst/>
                          <a:latin typeface="+mn-lt"/>
                          <a:ea typeface="Times New Roman" panose="02020603050405020304" pitchFamily="18" charset="0"/>
                        </a:rPr>
                        <a:t> </a:t>
                      </a:r>
                      <a:r>
                        <a:rPr lang="de-DE" sz="1800" b="0" dirty="0">
                          <a:solidFill>
                            <a:srgbClr val="000000"/>
                          </a:solidFill>
                          <a:effectLst/>
                          <a:latin typeface="+mn-lt"/>
                          <a:ea typeface="Times New Roman" panose="02020603050405020304" pitchFamily="18" charset="0"/>
                        </a:rPr>
                        <a:t>= 0,75</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(6)</a:t>
                      </a:r>
                      <a:r>
                        <a:rPr lang="de-DE" sz="1800" b="0" dirty="0">
                          <a:solidFill>
                            <a:schemeClr val="tx1"/>
                          </a:solidFill>
                          <a:effectLst/>
                          <a:latin typeface="+mn-lt"/>
                          <a:ea typeface="Times New Roman" panose="02020603050405020304" pitchFamily="18" charset="0"/>
                        </a:rPr>
                        <a:t> </a:t>
                      </a:r>
                      <a:r>
                        <a:rPr lang="de-DE" sz="1800" b="0" dirty="0">
                          <a:solidFill>
                            <a:srgbClr val="000000"/>
                          </a:solidFill>
                          <a:effectLst/>
                          <a:latin typeface="+mn-lt"/>
                          <a:ea typeface="Times New Roman" panose="02020603050405020304" pitchFamily="18" charset="0"/>
                        </a:rPr>
                        <a:t>= 0,75</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0" dirty="0">
                          <a:solidFill>
                            <a:srgbClr val="000000"/>
                          </a:solidFill>
                          <a:effectLst/>
                          <a:latin typeface="+mn-lt"/>
                          <a:ea typeface="Times New Roman" panose="02020603050405020304" pitchFamily="18" charset="0"/>
                        </a:rPr>
                        <a:t>(8)</a:t>
                      </a:r>
                      <a:r>
                        <a:rPr lang="de-DE" sz="1800" b="0" dirty="0">
                          <a:solidFill>
                            <a:schemeClr val="tx1"/>
                          </a:solidFill>
                          <a:effectLst/>
                          <a:latin typeface="+mn-lt"/>
                          <a:ea typeface="Times New Roman" panose="02020603050405020304" pitchFamily="18" charset="0"/>
                        </a:rPr>
                        <a:t> </a:t>
                      </a:r>
                      <a:r>
                        <a:rPr lang="de-DE" sz="1800" b="0" dirty="0">
                          <a:solidFill>
                            <a:srgbClr val="000000"/>
                          </a:solidFill>
                          <a:effectLst/>
                          <a:latin typeface="+mn-lt"/>
                          <a:ea typeface="Times New Roman" panose="02020603050405020304" pitchFamily="18" charset="0"/>
                        </a:rPr>
                        <a:t>= 1</a:t>
                      </a:r>
                      <a:endParaRPr lang="de-DE" sz="1800" b="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735040"/>
                  </a:ext>
                </a:extLst>
              </a:tr>
              <a:tr h="280541">
                <a:tc>
                  <a:txBody>
                    <a:bodyPr/>
                    <a:lstStyle/>
                    <a:p>
                      <a:pPr algn="ctr">
                        <a:lnSpc>
                          <a:spcPct val="150000"/>
                        </a:lnSpc>
                        <a:spcBef>
                          <a:spcPts val="600"/>
                        </a:spcBef>
                      </a:pPr>
                      <a:r>
                        <a:rPr lang="de-DE" sz="1800" b="1">
                          <a:solidFill>
                            <a:srgbClr val="000000"/>
                          </a:solidFill>
                          <a:effectLst/>
                          <a:latin typeface="+mn-lt"/>
                          <a:ea typeface="Times New Roman" panose="02020603050405020304" pitchFamily="18" charset="0"/>
                        </a:rPr>
                        <a:t>Ergebnis</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1" dirty="0">
                          <a:effectLst/>
                          <a:latin typeface="+mn-lt"/>
                          <a:ea typeface="Times New Roman" panose="02020603050405020304" pitchFamily="18" charset="0"/>
                        </a:rPr>
                        <a:t>≈ </a:t>
                      </a:r>
                      <a:r>
                        <a:rPr lang="de-DE" sz="1800" b="1" dirty="0">
                          <a:solidFill>
                            <a:srgbClr val="000000"/>
                          </a:solidFill>
                          <a:effectLst/>
                          <a:latin typeface="+mn-lt"/>
                          <a:ea typeface="Times New Roman" panose="02020603050405020304" pitchFamily="18" charset="0"/>
                        </a:rPr>
                        <a:t>0,74</a:t>
                      </a:r>
                      <a:endParaRPr lang="de-DE"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1">
                          <a:effectLst/>
                          <a:latin typeface="+mn-lt"/>
                          <a:ea typeface="Times New Roman" panose="02020603050405020304" pitchFamily="18" charset="0"/>
                        </a:rPr>
                        <a:t>≈ </a:t>
                      </a:r>
                      <a:r>
                        <a:rPr lang="de-DE" sz="1800" b="1">
                          <a:solidFill>
                            <a:srgbClr val="000000"/>
                          </a:solidFill>
                          <a:effectLst/>
                          <a:latin typeface="+mn-lt"/>
                          <a:ea typeface="Times New Roman" panose="02020603050405020304" pitchFamily="18" charset="0"/>
                        </a:rPr>
                        <a:t>0,79</a:t>
                      </a:r>
                      <a:endParaRPr lang="de-DE"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de-DE" sz="1800" b="1" dirty="0">
                          <a:effectLst/>
                          <a:latin typeface="+mn-lt"/>
                          <a:ea typeface="Times New Roman" panose="02020603050405020304" pitchFamily="18" charset="0"/>
                        </a:rPr>
                        <a:t>≈ </a:t>
                      </a:r>
                      <a:r>
                        <a:rPr lang="de-DE" sz="1800" b="1" dirty="0">
                          <a:solidFill>
                            <a:srgbClr val="000000"/>
                          </a:solidFill>
                          <a:effectLst/>
                          <a:latin typeface="+mn-lt"/>
                          <a:ea typeface="Times New Roman" panose="02020603050405020304" pitchFamily="18" charset="0"/>
                        </a:rPr>
                        <a:t>0,83</a:t>
                      </a:r>
                      <a:endParaRPr lang="de-DE"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046099"/>
                  </a:ext>
                </a:extLst>
              </a:tr>
            </a:tbl>
          </a:graphicData>
        </a:graphic>
      </p:graphicFrame>
    </p:spTree>
    <p:extLst>
      <p:ext uri="{BB962C8B-B14F-4D97-AF65-F5344CB8AC3E}">
        <p14:creationId xmlns:p14="http://schemas.microsoft.com/office/powerpoint/2010/main" val="2842394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7200A7D-6994-432A-866E-37AFC4EB2C75}"/>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19D31836-1AC7-4B58-A981-B4A4D17DE23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itel 9">
            <a:extLst>
              <a:ext uri="{FF2B5EF4-FFF2-40B4-BE49-F238E27FC236}">
                <a16:creationId xmlns:a16="http://schemas.microsoft.com/office/drawing/2014/main" id="{9A24B26D-F200-4284-BD04-8CC02D846514}"/>
              </a:ext>
            </a:extLst>
          </p:cNvPr>
          <p:cNvSpPr>
            <a:spLocks noGrp="1"/>
          </p:cNvSpPr>
          <p:nvPr>
            <p:ph type="title" idx="4294967295"/>
          </p:nvPr>
        </p:nvSpPr>
        <p:spPr>
          <a:xfrm>
            <a:off x="195943"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Training</a:t>
            </a:r>
            <a:endParaRPr lang="de-DE" dirty="0">
              <a:effectLst/>
            </a:endParaRPr>
          </a:p>
        </p:txBody>
      </p:sp>
      <p:graphicFrame>
        <p:nvGraphicFramePr>
          <p:cNvPr id="5" name="Tabelle 5">
            <a:extLst>
              <a:ext uri="{FF2B5EF4-FFF2-40B4-BE49-F238E27FC236}">
                <a16:creationId xmlns:a16="http://schemas.microsoft.com/office/drawing/2014/main" id="{54F7E818-D059-4B76-9D9B-0D63C8B40ED6}"/>
              </a:ext>
            </a:extLst>
          </p:cNvPr>
          <p:cNvGraphicFramePr>
            <a:graphicFrameLocks noGrp="1"/>
          </p:cNvGraphicFramePr>
          <p:nvPr>
            <p:extLst>
              <p:ext uri="{D42A27DB-BD31-4B8C-83A1-F6EECF244321}">
                <p14:modId xmlns:p14="http://schemas.microsoft.com/office/powerpoint/2010/main" val="2750433055"/>
              </p:ext>
            </p:extLst>
          </p:nvPr>
        </p:nvGraphicFramePr>
        <p:xfrm>
          <a:off x="2032000" y="1695026"/>
          <a:ext cx="8128000" cy="741680"/>
        </p:xfrm>
        <a:graphic>
          <a:graphicData uri="http://schemas.openxmlformats.org/drawingml/2006/table">
            <a:tbl>
              <a:tblPr firstRow="1" bandRow="1">
                <a:tableStyleId>{D7AC3CCA-C797-4891-BE02-D94E43425B78}</a:tableStyleId>
              </a:tblPr>
              <a:tblGrid>
                <a:gridCol w="2032000">
                  <a:extLst>
                    <a:ext uri="{9D8B030D-6E8A-4147-A177-3AD203B41FA5}">
                      <a16:colId xmlns:a16="http://schemas.microsoft.com/office/drawing/2014/main" val="3221934293"/>
                    </a:ext>
                  </a:extLst>
                </a:gridCol>
                <a:gridCol w="2032000">
                  <a:extLst>
                    <a:ext uri="{9D8B030D-6E8A-4147-A177-3AD203B41FA5}">
                      <a16:colId xmlns:a16="http://schemas.microsoft.com/office/drawing/2014/main" val="1697121415"/>
                    </a:ext>
                  </a:extLst>
                </a:gridCol>
                <a:gridCol w="2032000">
                  <a:extLst>
                    <a:ext uri="{9D8B030D-6E8A-4147-A177-3AD203B41FA5}">
                      <a16:colId xmlns:a16="http://schemas.microsoft.com/office/drawing/2014/main" val="1623040487"/>
                    </a:ext>
                  </a:extLst>
                </a:gridCol>
                <a:gridCol w="2032000">
                  <a:extLst>
                    <a:ext uri="{9D8B030D-6E8A-4147-A177-3AD203B41FA5}">
                      <a16:colId xmlns:a16="http://schemas.microsoft.com/office/drawing/2014/main" val="2353531529"/>
                    </a:ext>
                  </a:extLst>
                </a:gridCol>
              </a:tblGrid>
              <a:tr h="370840">
                <a:tc>
                  <a:txBody>
                    <a:bodyPr/>
                    <a:lstStyle/>
                    <a:p>
                      <a:pPr algn="ctr"/>
                      <a:r>
                        <a:rPr lang="de-DE" dirty="0"/>
                        <a:t>Metrik</a:t>
                      </a:r>
                    </a:p>
                  </a:txBody>
                  <a:tcPr anchor="ctr"/>
                </a:tc>
                <a:tc>
                  <a:txBody>
                    <a:bodyPr/>
                    <a:lstStyle/>
                    <a:p>
                      <a:pPr algn="ctr"/>
                      <a:r>
                        <a:rPr lang="de-DE" dirty="0" err="1"/>
                        <a:t>accessiBe</a:t>
                      </a:r>
                      <a:endParaRPr lang="de-DE" dirty="0"/>
                    </a:p>
                  </a:txBody>
                  <a:tcPr anchor="ctr"/>
                </a:tc>
                <a:tc>
                  <a:txBody>
                    <a:bodyPr/>
                    <a:lstStyle/>
                    <a:p>
                      <a:pPr algn="ctr"/>
                      <a:r>
                        <a:rPr lang="de-DE" dirty="0" err="1"/>
                        <a:t>EqaulWeb</a:t>
                      </a:r>
                      <a:endParaRPr lang="de-DE" dirty="0"/>
                    </a:p>
                  </a:txBody>
                  <a:tcPr anchor="ctr"/>
                </a:tc>
                <a:tc>
                  <a:txBody>
                    <a:bodyPr/>
                    <a:lstStyle/>
                    <a:p>
                      <a:pPr algn="ctr"/>
                      <a:r>
                        <a:rPr lang="de-DE" dirty="0" err="1"/>
                        <a:t>UserWay</a:t>
                      </a:r>
                      <a:endParaRPr lang="de-DE" dirty="0"/>
                    </a:p>
                  </a:txBody>
                  <a:tcPr anchor="ctr"/>
                </a:tc>
                <a:extLst>
                  <a:ext uri="{0D108BD9-81ED-4DB2-BD59-A6C34878D82A}">
                    <a16:rowId xmlns:a16="http://schemas.microsoft.com/office/drawing/2014/main" val="3276793393"/>
                  </a:ext>
                </a:extLst>
              </a:tr>
              <a:tr h="370840">
                <a:tc>
                  <a:txBody>
                    <a:bodyPr/>
                    <a:lstStyle/>
                    <a:p>
                      <a:pPr algn="ctr"/>
                      <a:r>
                        <a:rPr lang="de-DE" dirty="0"/>
                        <a:t>Training</a:t>
                      </a:r>
                    </a:p>
                  </a:txBody>
                  <a:tcPr anchor="ctr">
                    <a:noFill/>
                  </a:tcPr>
                </a:tc>
                <a:tc>
                  <a:txBody>
                    <a:bodyPr/>
                    <a:lstStyle/>
                    <a:p>
                      <a:pPr algn="ctr"/>
                      <a:r>
                        <a:rPr lang="de-DE" dirty="0"/>
                        <a:t>0</a:t>
                      </a:r>
                    </a:p>
                  </a:txBody>
                  <a:tcPr anchor="ctr">
                    <a:noFill/>
                  </a:tcPr>
                </a:tc>
                <a:tc>
                  <a:txBody>
                    <a:bodyPr/>
                    <a:lstStyle/>
                    <a:p>
                      <a:pPr algn="ctr"/>
                      <a:r>
                        <a:rPr lang="de-DE" dirty="0"/>
                        <a:t>0,25</a:t>
                      </a:r>
                    </a:p>
                  </a:txBody>
                  <a:tcPr anchor="ctr">
                    <a:noFill/>
                  </a:tcPr>
                </a:tc>
                <a:tc>
                  <a:txBody>
                    <a:bodyPr/>
                    <a:lstStyle/>
                    <a:p>
                      <a:pPr algn="ctr"/>
                      <a:r>
                        <a:rPr lang="de-DE" dirty="0"/>
                        <a:t>0</a:t>
                      </a:r>
                    </a:p>
                  </a:txBody>
                  <a:tcPr anchor="ctr">
                    <a:noFill/>
                  </a:tcPr>
                </a:tc>
                <a:extLst>
                  <a:ext uri="{0D108BD9-81ED-4DB2-BD59-A6C34878D82A}">
                    <a16:rowId xmlns:a16="http://schemas.microsoft.com/office/drawing/2014/main" val="1202479908"/>
                  </a:ext>
                </a:extLst>
              </a:tr>
            </a:tbl>
          </a:graphicData>
        </a:graphic>
      </p:graphicFrame>
      <p:pic>
        <p:nvPicPr>
          <p:cNvPr id="6" name="Grafik 5">
            <a:extLst>
              <a:ext uri="{FF2B5EF4-FFF2-40B4-BE49-F238E27FC236}">
                <a16:creationId xmlns:a16="http://schemas.microsoft.com/office/drawing/2014/main" id="{7EA0D474-DBC0-46C5-A91C-003307D7BC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5734" y="4998719"/>
            <a:ext cx="8760532" cy="886777"/>
          </a:xfrm>
          <a:prstGeom prst="rect">
            <a:avLst/>
          </a:prstGeom>
          <a:noFill/>
          <a:ln>
            <a:noFill/>
          </a:ln>
        </p:spPr>
      </p:pic>
      <p:sp>
        <p:nvSpPr>
          <p:cNvPr id="7" name="Rechteck 6">
            <a:extLst>
              <a:ext uri="{FF2B5EF4-FFF2-40B4-BE49-F238E27FC236}">
                <a16:creationId xmlns:a16="http://schemas.microsoft.com/office/drawing/2014/main" id="{1612A62A-9758-4A47-B370-C346EBBCA6F3}"/>
              </a:ext>
              <a:ext uri="{C183D7F6-B498-43B3-948B-1728B52AA6E4}">
                <adec:decorative xmlns:adec="http://schemas.microsoft.com/office/drawing/2017/decorative" val="1"/>
              </a:ext>
            </a:extLst>
          </p:cNvPr>
          <p:cNvSpPr/>
          <p:nvPr/>
        </p:nvSpPr>
        <p:spPr>
          <a:xfrm>
            <a:off x="1582348" y="4805680"/>
            <a:ext cx="9207572" cy="132556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4BFCE378-1879-478C-89D5-045425ECCEC6}"/>
              </a:ext>
            </a:extLst>
          </p:cNvPr>
          <p:cNvSpPr txBox="1"/>
          <p:nvPr/>
        </p:nvSpPr>
        <p:spPr>
          <a:xfrm>
            <a:off x="412353" y="2798717"/>
            <a:ext cx="10299190" cy="1569660"/>
          </a:xfrm>
          <a:prstGeom prst="rect">
            <a:avLst/>
          </a:prstGeom>
          <a:noFill/>
        </p:spPr>
        <p:txBody>
          <a:bodyPr wrap="square" rtlCol="0">
            <a:spAutoFit/>
          </a:bodyPr>
          <a:lstStyle/>
          <a:p>
            <a:r>
              <a:rPr lang="de-DE" sz="2400" dirty="0" err="1"/>
              <a:t>EqualWeb</a:t>
            </a:r>
            <a:r>
              <a:rPr lang="de-DE" sz="2400" dirty="0"/>
              <a:t> bietet ein Dokument an:</a:t>
            </a:r>
          </a:p>
          <a:p>
            <a:pPr marL="800100" lvl="1" indent="-342900">
              <a:buFont typeface="Arial" panose="020B0604020202020204" pitchFamily="34" charset="0"/>
              <a:buChar char="•"/>
            </a:pPr>
            <a:r>
              <a:rPr lang="de-DE" sz="2400" dirty="0"/>
              <a:t>20 Seiten mit Stichpunkten zu mehreren Themenbereichen</a:t>
            </a:r>
          </a:p>
          <a:p>
            <a:pPr marL="800100" lvl="1" indent="-342900">
              <a:buFont typeface="Arial" panose="020B0604020202020204" pitchFamily="34" charset="0"/>
              <a:buChar char="•"/>
            </a:pPr>
            <a:r>
              <a:rPr lang="de-DE" sz="2400" dirty="0"/>
              <a:t>Barrierefreie Word- und PDF-Dateien sowie zugängliche Videos</a:t>
            </a:r>
          </a:p>
          <a:p>
            <a:pPr marL="800100" lvl="1" indent="-342900">
              <a:buFont typeface="Arial" panose="020B0604020202020204" pitchFamily="34" charset="0"/>
              <a:buChar char="•"/>
            </a:pPr>
            <a:r>
              <a:rPr lang="de-DE" sz="2400" dirty="0"/>
              <a:t>Keine umfassenden/ genauen Informationen zu WCAG-Erfolgskriterien</a:t>
            </a:r>
          </a:p>
        </p:txBody>
      </p:sp>
      <p:sp>
        <p:nvSpPr>
          <p:cNvPr id="8" name="Textfeld 7">
            <a:extLst>
              <a:ext uri="{FF2B5EF4-FFF2-40B4-BE49-F238E27FC236}">
                <a16:creationId xmlns:a16="http://schemas.microsoft.com/office/drawing/2014/main" id="{26A717C1-C154-4874-A403-2BD2F6A80718}"/>
              </a:ext>
            </a:extLst>
          </p:cNvPr>
          <p:cNvSpPr txBox="1"/>
          <p:nvPr/>
        </p:nvSpPr>
        <p:spPr>
          <a:xfrm>
            <a:off x="1488766" y="6170393"/>
            <a:ext cx="7731434" cy="523220"/>
          </a:xfrm>
          <a:prstGeom prst="rect">
            <a:avLst/>
          </a:prstGeom>
          <a:noFill/>
        </p:spPr>
        <p:txBody>
          <a:bodyPr wrap="square" rtlCol="0">
            <a:spAutoFit/>
          </a:bodyPr>
          <a:lstStyle/>
          <a:p>
            <a:r>
              <a:rPr lang="de-DE" sz="1400" dirty="0"/>
              <a:t>Bildquelle: Eigener Screenshot</a:t>
            </a:r>
          </a:p>
          <a:p>
            <a:r>
              <a:rPr lang="de-DE" sz="1400" dirty="0"/>
              <a:t>Inhaltsquelle: Ausschnitt des „</a:t>
            </a:r>
            <a:r>
              <a:rPr lang="de-DE" sz="1400" dirty="0" err="1"/>
              <a:t>Document</a:t>
            </a:r>
            <a:r>
              <a:rPr lang="de-DE" sz="1400" dirty="0"/>
              <a:t> </a:t>
            </a:r>
            <a:r>
              <a:rPr lang="de-DE" sz="1400" dirty="0" err="1"/>
              <a:t>accessibility</a:t>
            </a:r>
            <a:r>
              <a:rPr lang="de-DE" sz="1400" dirty="0"/>
              <a:t> </a:t>
            </a:r>
            <a:r>
              <a:rPr lang="de-DE" sz="1400" dirty="0" err="1"/>
              <a:t>guide</a:t>
            </a:r>
            <a:r>
              <a:rPr lang="de-DE" sz="1400" dirty="0"/>
              <a:t>“ von </a:t>
            </a:r>
            <a:r>
              <a:rPr lang="de-DE" sz="1400" dirty="0" err="1"/>
              <a:t>EqualWeb</a:t>
            </a:r>
            <a:r>
              <a:rPr lang="de-DE" sz="1400" dirty="0"/>
              <a:t> (Internes Dokument)</a:t>
            </a:r>
          </a:p>
        </p:txBody>
      </p:sp>
    </p:spTree>
    <p:extLst>
      <p:ext uri="{BB962C8B-B14F-4D97-AF65-F5344CB8AC3E}">
        <p14:creationId xmlns:p14="http://schemas.microsoft.com/office/powerpoint/2010/main" val="2451400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7200A7D-6994-432A-866E-37AFC4EB2C75}"/>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19D31836-1AC7-4B58-A981-B4A4D17DE23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4">
            <a:extLst>
              <a:ext uri="{FF2B5EF4-FFF2-40B4-BE49-F238E27FC236}">
                <a16:creationId xmlns:a16="http://schemas.microsoft.com/office/drawing/2014/main" id="{07C6A944-67B0-4BAA-89F3-A27A81736222}"/>
              </a:ext>
            </a:extLst>
          </p:cNvPr>
          <p:cNvSpPr>
            <a:spLocks noGrp="1"/>
          </p:cNvSpPr>
          <p:nvPr>
            <p:ph type="title" idx="4294967295"/>
          </p:nvPr>
        </p:nvSpPr>
        <p:spPr>
          <a:xfrm>
            <a:off x="173181"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5. Ergebnisse – Finales Gesamtergebnis</a:t>
            </a:r>
            <a:endParaRPr lang="de-DE" dirty="0">
              <a:effectLst/>
            </a:endParaRPr>
          </a:p>
        </p:txBody>
      </p:sp>
      <p:graphicFrame>
        <p:nvGraphicFramePr>
          <p:cNvPr id="10" name="Tabelle 5">
            <a:extLst>
              <a:ext uri="{FF2B5EF4-FFF2-40B4-BE49-F238E27FC236}">
                <a16:creationId xmlns:a16="http://schemas.microsoft.com/office/drawing/2014/main" id="{D7C9AE36-474B-4ED4-BDFA-71D61315814D}"/>
              </a:ext>
            </a:extLst>
          </p:cNvPr>
          <p:cNvGraphicFramePr>
            <a:graphicFrameLocks noGrp="1"/>
          </p:cNvGraphicFramePr>
          <p:nvPr>
            <p:extLst>
              <p:ext uri="{D42A27DB-BD31-4B8C-83A1-F6EECF244321}">
                <p14:modId xmlns:p14="http://schemas.microsoft.com/office/powerpoint/2010/main" val="722916533"/>
              </p:ext>
            </p:extLst>
          </p:nvPr>
        </p:nvGraphicFramePr>
        <p:xfrm>
          <a:off x="1733628" y="1910894"/>
          <a:ext cx="8724735" cy="4140200"/>
        </p:xfrm>
        <a:graphic>
          <a:graphicData uri="http://schemas.openxmlformats.org/drawingml/2006/table">
            <a:tbl>
              <a:tblPr firstRow="1" bandRow="1">
                <a:tableStyleId>{D7AC3CCA-C797-4891-BE02-D94E43425B78}</a:tableStyleId>
              </a:tblPr>
              <a:tblGrid>
                <a:gridCol w="1744947">
                  <a:extLst>
                    <a:ext uri="{9D8B030D-6E8A-4147-A177-3AD203B41FA5}">
                      <a16:colId xmlns:a16="http://schemas.microsoft.com/office/drawing/2014/main" val="2083042068"/>
                    </a:ext>
                  </a:extLst>
                </a:gridCol>
                <a:gridCol w="1744947">
                  <a:extLst>
                    <a:ext uri="{9D8B030D-6E8A-4147-A177-3AD203B41FA5}">
                      <a16:colId xmlns:a16="http://schemas.microsoft.com/office/drawing/2014/main" val="2266058904"/>
                    </a:ext>
                  </a:extLst>
                </a:gridCol>
                <a:gridCol w="1744947">
                  <a:extLst>
                    <a:ext uri="{9D8B030D-6E8A-4147-A177-3AD203B41FA5}">
                      <a16:colId xmlns:a16="http://schemas.microsoft.com/office/drawing/2014/main" val="1444550822"/>
                    </a:ext>
                  </a:extLst>
                </a:gridCol>
                <a:gridCol w="1744947">
                  <a:extLst>
                    <a:ext uri="{9D8B030D-6E8A-4147-A177-3AD203B41FA5}">
                      <a16:colId xmlns:a16="http://schemas.microsoft.com/office/drawing/2014/main" val="1261857043"/>
                    </a:ext>
                  </a:extLst>
                </a:gridCol>
                <a:gridCol w="1744947">
                  <a:extLst>
                    <a:ext uri="{9D8B030D-6E8A-4147-A177-3AD203B41FA5}">
                      <a16:colId xmlns:a16="http://schemas.microsoft.com/office/drawing/2014/main" val="3889490995"/>
                    </a:ext>
                  </a:extLst>
                </a:gridCol>
              </a:tblGrid>
              <a:tr h="370840">
                <a:tc>
                  <a:txBody>
                    <a:bodyPr/>
                    <a:lstStyle/>
                    <a:p>
                      <a:r>
                        <a:rPr lang="de-DE" dirty="0"/>
                        <a:t>Metrik</a:t>
                      </a:r>
                    </a:p>
                  </a:txBody>
                  <a:tcPr/>
                </a:tc>
                <a:tc>
                  <a:txBody>
                    <a:bodyPr/>
                    <a:lstStyle/>
                    <a:p>
                      <a:pPr algn="ctr"/>
                      <a:r>
                        <a:rPr lang="de-DE" dirty="0"/>
                        <a:t>Gewichtung</a:t>
                      </a:r>
                    </a:p>
                  </a:txBody>
                  <a:tcPr/>
                </a:tc>
                <a:tc>
                  <a:txBody>
                    <a:bodyPr/>
                    <a:lstStyle/>
                    <a:p>
                      <a:pPr algn="ctr"/>
                      <a:r>
                        <a:rPr lang="de-DE" dirty="0" err="1"/>
                        <a:t>accessiBe</a:t>
                      </a:r>
                      <a:endParaRPr lang="de-DE" dirty="0"/>
                    </a:p>
                  </a:txBody>
                  <a:tcPr/>
                </a:tc>
                <a:tc>
                  <a:txBody>
                    <a:bodyPr/>
                    <a:lstStyle/>
                    <a:p>
                      <a:pPr algn="ctr"/>
                      <a:r>
                        <a:rPr lang="de-DE" dirty="0" err="1"/>
                        <a:t>EqualWeb</a:t>
                      </a:r>
                      <a:endParaRPr lang="de-DE" dirty="0"/>
                    </a:p>
                  </a:txBody>
                  <a:tcPr/>
                </a:tc>
                <a:tc>
                  <a:txBody>
                    <a:bodyPr/>
                    <a:lstStyle/>
                    <a:p>
                      <a:pPr algn="ctr"/>
                      <a:r>
                        <a:rPr lang="de-DE" dirty="0" err="1"/>
                        <a:t>UserWay</a:t>
                      </a:r>
                      <a:endParaRPr lang="de-DE" dirty="0"/>
                    </a:p>
                  </a:txBody>
                  <a:tcPr/>
                </a:tc>
                <a:extLst>
                  <a:ext uri="{0D108BD9-81ED-4DB2-BD59-A6C34878D82A}">
                    <a16:rowId xmlns:a16="http://schemas.microsoft.com/office/drawing/2014/main" val="3475884470"/>
                  </a:ext>
                </a:extLst>
              </a:tr>
              <a:tr h="370840">
                <a:tc>
                  <a:txBody>
                    <a:bodyPr/>
                    <a:lstStyle/>
                    <a:p>
                      <a:r>
                        <a:rPr lang="de-DE" dirty="0"/>
                        <a:t>Konformität (kumulativ)</a:t>
                      </a:r>
                    </a:p>
                  </a:txBody>
                  <a:tcPr>
                    <a:noFill/>
                  </a:tcPr>
                </a:tc>
                <a:tc>
                  <a:txBody>
                    <a:bodyPr/>
                    <a:lstStyle/>
                    <a:p>
                      <a:pPr algn="ctr"/>
                      <a:r>
                        <a:rPr lang="de-DE" dirty="0"/>
                        <a:t>15,78 %</a:t>
                      </a:r>
                    </a:p>
                  </a:txBody>
                  <a:tcPr anchor="ctr">
                    <a:noFill/>
                  </a:tcPr>
                </a:tc>
                <a:tc>
                  <a:txBody>
                    <a:bodyPr/>
                    <a:lstStyle/>
                    <a:p>
                      <a:pPr algn="ctr"/>
                      <a:r>
                        <a:rPr lang="de-DE" dirty="0"/>
                        <a:t>0,45</a:t>
                      </a:r>
                    </a:p>
                  </a:txBody>
                  <a:tcPr anchor="ctr">
                    <a:noFill/>
                  </a:tcPr>
                </a:tc>
                <a:tc>
                  <a:txBody>
                    <a:bodyPr/>
                    <a:lstStyle/>
                    <a:p>
                      <a:pPr algn="ctr"/>
                      <a:r>
                        <a:rPr lang="de-DE" dirty="0"/>
                        <a:t>0,33</a:t>
                      </a:r>
                    </a:p>
                  </a:txBody>
                  <a:tcPr anchor="ctr">
                    <a:noFill/>
                  </a:tcPr>
                </a:tc>
                <a:tc>
                  <a:txBody>
                    <a:bodyPr/>
                    <a:lstStyle/>
                    <a:p>
                      <a:pPr algn="ctr"/>
                      <a:r>
                        <a:rPr lang="de-DE" dirty="0"/>
                        <a:t>0,27</a:t>
                      </a:r>
                    </a:p>
                  </a:txBody>
                  <a:tcPr anchor="ctr">
                    <a:noFill/>
                  </a:tcPr>
                </a:tc>
                <a:extLst>
                  <a:ext uri="{0D108BD9-81ED-4DB2-BD59-A6C34878D82A}">
                    <a16:rowId xmlns:a16="http://schemas.microsoft.com/office/drawing/2014/main" val="2571730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Konformität (holistisch)</a:t>
                      </a:r>
                    </a:p>
                  </a:txBody>
                  <a:tcPr>
                    <a:noFill/>
                  </a:tcPr>
                </a:tc>
                <a:tc>
                  <a:txBody>
                    <a:bodyPr/>
                    <a:lstStyle/>
                    <a:p>
                      <a:pPr algn="ctr"/>
                      <a:r>
                        <a:rPr lang="de-DE" dirty="0"/>
                        <a:t>19,22 %</a:t>
                      </a:r>
                    </a:p>
                  </a:txBody>
                  <a:tcPr anchor="ctr">
                    <a:noFill/>
                  </a:tcPr>
                </a:tc>
                <a:tc>
                  <a:txBody>
                    <a:bodyPr/>
                    <a:lstStyle/>
                    <a:p>
                      <a:pPr algn="ctr"/>
                      <a:r>
                        <a:rPr lang="de-DE" dirty="0"/>
                        <a:t>0,45</a:t>
                      </a:r>
                    </a:p>
                  </a:txBody>
                  <a:tcPr anchor="ctr">
                    <a:noFill/>
                  </a:tcPr>
                </a:tc>
                <a:tc>
                  <a:txBody>
                    <a:bodyPr/>
                    <a:lstStyle/>
                    <a:p>
                      <a:pPr algn="ctr"/>
                      <a:r>
                        <a:rPr lang="de-DE" dirty="0"/>
                        <a:t>0,30</a:t>
                      </a:r>
                    </a:p>
                  </a:txBody>
                  <a:tcPr anchor="ctr">
                    <a:noFill/>
                  </a:tcPr>
                </a:tc>
                <a:tc>
                  <a:txBody>
                    <a:bodyPr/>
                    <a:lstStyle/>
                    <a:p>
                      <a:pPr algn="ctr"/>
                      <a:r>
                        <a:rPr lang="de-DE" dirty="0"/>
                        <a:t>0,27</a:t>
                      </a:r>
                    </a:p>
                  </a:txBody>
                  <a:tcPr anchor="ctr">
                    <a:noFill/>
                  </a:tcPr>
                </a:tc>
                <a:extLst>
                  <a:ext uri="{0D108BD9-81ED-4DB2-BD59-A6C34878D82A}">
                    <a16:rowId xmlns:a16="http://schemas.microsoft.com/office/drawing/2014/main" val="1654097468"/>
                  </a:ext>
                </a:extLst>
              </a:tr>
              <a:tr h="370840">
                <a:tc>
                  <a:txBody>
                    <a:bodyPr/>
                    <a:lstStyle/>
                    <a:p>
                      <a:r>
                        <a:rPr lang="de-DE" dirty="0"/>
                        <a:t>Showstopper</a:t>
                      </a:r>
                    </a:p>
                  </a:txBody>
                  <a:tcPr>
                    <a:noFill/>
                  </a:tcPr>
                </a:tc>
                <a:tc>
                  <a:txBody>
                    <a:bodyPr/>
                    <a:lstStyle/>
                    <a:p>
                      <a:pPr algn="ctr"/>
                      <a:r>
                        <a:rPr lang="de-DE" dirty="0"/>
                        <a:t>17,94 %</a:t>
                      </a:r>
                    </a:p>
                  </a:txBody>
                  <a:tcPr anchor="ctr">
                    <a:noFill/>
                  </a:tcPr>
                </a:tc>
                <a:tc>
                  <a:txBody>
                    <a:bodyPr/>
                    <a:lstStyle/>
                    <a:p>
                      <a:pPr algn="ctr"/>
                      <a:r>
                        <a:rPr lang="de-DE" dirty="0"/>
                        <a:t>0,31</a:t>
                      </a:r>
                    </a:p>
                  </a:txBody>
                  <a:tcPr anchor="ctr">
                    <a:noFill/>
                  </a:tcPr>
                </a:tc>
                <a:tc>
                  <a:txBody>
                    <a:bodyPr/>
                    <a:lstStyle/>
                    <a:p>
                      <a:pPr algn="ctr"/>
                      <a:r>
                        <a:rPr lang="de-DE" dirty="0"/>
                        <a:t>0</a:t>
                      </a:r>
                    </a:p>
                  </a:txBody>
                  <a:tcPr anchor="ctr">
                    <a:noFill/>
                  </a:tcPr>
                </a:tc>
                <a:tc>
                  <a:txBody>
                    <a:bodyPr/>
                    <a:lstStyle/>
                    <a:p>
                      <a:pPr algn="ctr"/>
                      <a:r>
                        <a:rPr lang="de-DE" dirty="0"/>
                        <a:t>0,19</a:t>
                      </a:r>
                    </a:p>
                  </a:txBody>
                  <a:tcPr anchor="ctr">
                    <a:noFill/>
                  </a:tcPr>
                </a:tc>
                <a:extLst>
                  <a:ext uri="{0D108BD9-81ED-4DB2-BD59-A6C34878D82A}">
                    <a16:rowId xmlns:a16="http://schemas.microsoft.com/office/drawing/2014/main" val="2289665658"/>
                  </a:ext>
                </a:extLst>
              </a:tr>
              <a:tr h="370840">
                <a:tc>
                  <a:txBody>
                    <a:bodyPr/>
                    <a:lstStyle/>
                    <a:p>
                      <a:r>
                        <a:rPr lang="de-DE" dirty="0"/>
                        <a:t>Implementation</a:t>
                      </a:r>
                    </a:p>
                  </a:txBody>
                  <a:tcPr>
                    <a:noFill/>
                  </a:tcPr>
                </a:tc>
                <a:tc>
                  <a:txBody>
                    <a:bodyPr/>
                    <a:lstStyle/>
                    <a:p>
                      <a:pPr algn="ctr"/>
                      <a:r>
                        <a:rPr lang="de-DE" dirty="0"/>
                        <a:t>12,28 %</a:t>
                      </a:r>
                    </a:p>
                  </a:txBody>
                  <a:tcPr anchor="ctr">
                    <a:noFill/>
                  </a:tcPr>
                </a:tc>
                <a:tc>
                  <a:txBody>
                    <a:bodyPr/>
                    <a:lstStyle/>
                    <a:p>
                      <a:pPr algn="ctr"/>
                      <a:r>
                        <a:rPr lang="de-DE" dirty="0"/>
                        <a:t>1</a:t>
                      </a:r>
                    </a:p>
                  </a:txBody>
                  <a:tcPr anchor="ctr">
                    <a:noFill/>
                  </a:tcPr>
                </a:tc>
                <a:tc>
                  <a:txBody>
                    <a:bodyPr/>
                    <a:lstStyle/>
                    <a:p>
                      <a:pPr algn="ctr"/>
                      <a:r>
                        <a:rPr lang="de-DE" dirty="0"/>
                        <a:t>0,75</a:t>
                      </a:r>
                    </a:p>
                  </a:txBody>
                  <a:tcPr anchor="ctr">
                    <a:noFill/>
                  </a:tcPr>
                </a:tc>
                <a:tc>
                  <a:txBody>
                    <a:bodyPr/>
                    <a:lstStyle/>
                    <a:p>
                      <a:pPr algn="ctr"/>
                      <a:r>
                        <a:rPr lang="de-DE" dirty="0"/>
                        <a:t>0,86</a:t>
                      </a:r>
                    </a:p>
                  </a:txBody>
                  <a:tcPr anchor="ctr">
                    <a:noFill/>
                  </a:tcPr>
                </a:tc>
                <a:extLst>
                  <a:ext uri="{0D108BD9-81ED-4DB2-BD59-A6C34878D82A}">
                    <a16:rowId xmlns:a16="http://schemas.microsoft.com/office/drawing/2014/main" val="2523784563"/>
                  </a:ext>
                </a:extLst>
              </a:tr>
              <a:tr h="370840">
                <a:tc>
                  <a:txBody>
                    <a:bodyPr/>
                    <a:lstStyle/>
                    <a:p>
                      <a:r>
                        <a:rPr lang="de-DE" dirty="0"/>
                        <a:t>Feedback</a:t>
                      </a:r>
                    </a:p>
                  </a:txBody>
                  <a:tcPr>
                    <a:noFill/>
                  </a:tcPr>
                </a:tc>
                <a:tc>
                  <a:txBody>
                    <a:bodyPr/>
                    <a:lstStyle/>
                    <a:p>
                      <a:pPr algn="ctr"/>
                      <a:r>
                        <a:rPr lang="de-DE" dirty="0"/>
                        <a:t>10,05 %</a:t>
                      </a:r>
                    </a:p>
                  </a:txBody>
                  <a:tcPr anchor="ctr">
                    <a:noFill/>
                  </a:tcPr>
                </a:tc>
                <a:tc>
                  <a:txBody>
                    <a:bodyPr/>
                    <a:lstStyle/>
                    <a:p>
                      <a:pPr algn="ctr"/>
                      <a:r>
                        <a:rPr lang="de-DE" dirty="0"/>
                        <a:t>0</a:t>
                      </a:r>
                    </a:p>
                  </a:txBody>
                  <a:tcPr anchor="ctr">
                    <a:noFill/>
                  </a:tcPr>
                </a:tc>
                <a:tc>
                  <a:txBody>
                    <a:bodyPr/>
                    <a:lstStyle/>
                    <a:p>
                      <a:pPr algn="ctr"/>
                      <a:r>
                        <a:rPr lang="de-DE" dirty="0"/>
                        <a:t>0,38</a:t>
                      </a:r>
                    </a:p>
                  </a:txBody>
                  <a:tcPr anchor="ctr">
                    <a:noFill/>
                  </a:tcPr>
                </a:tc>
                <a:tc>
                  <a:txBody>
                    <a:bodyPr/>
                    <a:lstStyle/>
                    <a:p>
                      <a:pPr algn="ctr"/>
                      <a:r>
                        <a:rPr lang="de-DE" dirty="0"/>
                        <a:t>0,25</a:t>
                      </a:r>
                    </a:p>
                  </a:txBody>
                  <a:tcPr anchor="ctr">
                    <a:noFill/>
                  </a:tcPr>
                </a:tc>
                <a:extLst>
                  <a:ext uri="{0D108BD9-81ED-4DB2-BD59-A6C34878D82A}">
                    <a16:rowId xmlns:a16="http://schemas.microsoft.com/office/drawing/2014/main" val="1310334996"/>
                  </a:ext>
                </a:extLst>
              </a:tr>
              <a:tr h="370840">
                <a:tc>
                  <a:txBody>
                    <a:bodyPr/>
                    <a:lstStyle/>
                    <a:p>
                      <a:r>
                        <a:rPr lang="de-DE" dirty="0"/>
                        <a:t>Konfigurierbar-</a:t>
                      </a:r>
                      <a:r>
                        <a:rPr lang="de-DE" dirty="0" err="1"/>
                        <a:t>keit</a:t>
                      </a:r>
                      <a:r>
                        <a:rPr lang="de-DE" dirty="0"/>
                        <a:t> der Toolbar</a:t>
                      </a:r>
                    </a:p>
                  </a:txBody>
                  <a:tcPr>
                    <a:noFill/>
                  </a:tcPr>
                </a:tc>
                <a:tc>
                  <a:txBody>
                    <a:bodyPr/>
                    <a:lstStyle/>
                    <a:p>
                      <a:pPr algn="ctr"/>
                      <a:r>
                        <a:rPr lang="de-DE" dirty="0"/>
                        <a:t>12,78 %</a:t>
                      </a:r>
                    </a:p>
                  </a:txBody>
                  <a:tcPr anchor="ctr">
                    <a:noFill/>
                  </a:tcPr>
                </a:tc>
                <a:tc>
                  <a:txBody>
                    <a:bodyPr/>
                    <a:lstStyle/>
                    <a:p>
                      <a:pPr algn="ctr"/>
                      <a:r>
                        <a:rPr lang="de-DE" dirty="0"/>
                        <a:t>0,74</a:t>
                      </a:r>
                    </a:p>
                  </a:txBody>
                  <a:tcPr anchor="ctr">
                    <a:noFill/>
                  </a:tcPr>
                </a:tc>
                <a:tc>
                  <a:txBody>
                    <a:bodyPr/>
                    <a:lstStyle/>
                    <a:p>
                      <a:pPr algn="ctr"/>
                      <a:r>
                        <a:rPr lang="de-DE" dirty="0"/>
                        <a:t>0,79</a:t>
                      </a:r>
                    </a:p>
                  </a:txBody>
                  <a:tcPr anchor="ctr">
                    <a:noFill/>
                  </a:tcPr>
                </a:tc>
                <a:tc>
                  <a:txBody>
                    <a:bodyPr/>
                    <a:lstStyle/>
                    <a:p>
                      <a:pPr algn="ctr"/>
                      <a:r>
                        <a:rPr lang="de-DE" dirty="0"/>
                        <a:t>0,83</a:t>
                      </a:r>
                    </a:p>
                  </a:txBody>
                  <a:tcPr anchor="ctr">
                    <a:noFill/>
                  </a:tcPr>
                </a:tc>
                <a:extLst>
                  <a:ext uri="{0D108BD9-81ED-4DB2-BD59-A6C34878D82A}">
                    <a16:rowId xmlns:a16="http://schemas.microsoft.com/office/drawing/2014/main" val="1432868619"/>
                  </a:ext>
                </a:extLst>
              </a:tr>
              <a:tr h="370840">
                <a:tc>
                  <a:txBody>
                    <a:bodyPr/>
                    <a:lstStyle/>
                    <a:p>
                      <a:r>
                        <a:rPr lang="de-DE" dirty="0"/>
                        <a:t>Training</a:t>
                      </a:r>
                    </a:p>
                  </a:txBody>
                  <a:tcPr>
                    <a:noFill/>
                  </a:tcPr>
                </a:tc>
                <a:tc>
                  <a:txBody>
                    <a:bodyPr/>
                    <a:lstStyle/>
                    <a:p>
                      <a:pPr algn="ctr"/>
                      <a:r>
                        <a:rPr lang="de-DE" dirty="0"/>
                        <a:t>11,91 %</a:t>
                      </a:r>
                    </a:p>
                  </a:txBody>
                  <a:tcPr anchor="ctr">
                    <a:noFill/>
                  </a:tcPr>
                </a:tc>
                <a:tc>
                  <a:txBody>
                    <a:bodyPr/>
                    <a:lstStyle/>
                    <a:p>
                      <a:pPr algn="ctr"/>
                      <a:r>
                        <a:rPr lang="de-DE" dirty="0"/>
                        <a:t>0</a:t>
                      </a:r>
                    </a:p>
                  </a:txBody>
                  <a:tcPr anchor="ctr">
                    <a:noFill/>
                  </a:tcPr>
                </a:tc>
                <a:tc>
                  <a:txBody>
                    <a:bodyPr/>
                    <a:lstStyle/>
                    <a:p>
                      <a:pPr algn="ctr"/>
                      <a:r>
                        <a:rPr lang="de-DE" dirty="0"/>
                        <a:t>0,25</a:t>
                      </a:r>
                    </a:p>
                  </a:txBody>
                  <a:tcPr anchor="ctr">
                    <a:noFill/>
                  </a:tcPr>
                </a:tc>
                <a:tc>
                  <a:txBody>
                    <a:bodyPr/>
                    <a:lstStyle/>
                    <a:p>
                      <a:pPr algn="ctr"/>
                      <a:r>
                        <a:rPr lang="de-DE" dirty="0"/>
                        <a:t>0</a:t>
                      </a:r>
                    </a:p>
                  </a:txBody>
                  <a:tcPr anchor="ctr">
                    <a:noFill/>
                  </a:tcPr>
                </a:tc>
                <a:extLst>
                  <a:ext uri="{0D108BD9-81ED-4DB2-BD59-A6C34878D82A}">
                    <a16:rowId xmlns:a16="http://schemas.microsoft.com/office/drawing/2014/main" val="1374483513"/>
                  </a:ext>
                </a:extLst>
              </a:tr>
              <a:tr h="283731">
                <a:tc>
                  <a:txBody>
                    <a:bodyPr/>
                    <a:lstStyle/>
                    <a:p>
                      <a:pPr algn="ctr"/>
                      <a:r>
                        <a:rPr lang="de-DE" b="1" dirty="0"/>
                        <a:t>Ergebnis</a:t>
                      </a:r>
                    </a:p>
                  </a:txBody>
                  <a:tcPr>
                    <a:noFill/>
                  </a:tcPr>
                </a:tc>
                <a:tc>
                  <a:txBody>
                    <a:bodyPr/>
                    <a:lstStyle/>
                    <a:p>
                      <a:pPr algn="ctr"/>
                      <a:endParaRPr lang="de-DE" b="1"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a:solidFill>
                            <a:schemeClr val="dk1"/>
                          </a:solidFill>
                          <a:latin typeface="+mn-lt"/>
                          <a:ea typeface="+mn-ea"/>
                          <a:cs typeface="+mn-cs"/>
                        </a:rPr>
                        <a:t>   ≈ 0,43 </a:t>
                      </a:r>
                      <a:r>
                        <a:rPr lang="de-DE" sz="1800" b="0" i="0" u="none" strike="noStrike" kern="1200" baseline="0" dirty="0">
                          <a:solidFill>
                            <a:schemeClr val="dk1"/>
                          </a:solidFill>
                          <a:latin typeface="+mn-lt"/>
                          <a:ea typeface="+mn-ea"/>
                          <a:cs typeface="+mn-cs"/>
                        </a:rPr>
                        <a:t>	</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a:solidFill>
                            <a:schemeClr val="dk1"/>
                          </a:solidFill>
                          <a:latin typeface="+mn-lt"/>
                          <a:ea typeface="+mn-ea"/>
                          <a:cs typeface="+mn-cs"/>
                        </a:rPr>
                        <a:t>   ≈ 0,37 </a:t>
                      </a:r>
                      <a:r>
                        <a:rPr lang="de-DE" sz="1800" b="0" i="0" u="none" strike="noStrike" kern="1200" baseline="0" dirty="0">
                          <a:solidFill>
                            <a:schemeClr val="dk1"/>
                          </a:solidFill>
                          <a:latin typeface="+mn-lt"/>
                          <a:ea typeface="+mn-ea"/>
                          <a:cs typeface="+mn-cs"/>
                        </a:rPr>
                        <a:t>	</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a:solidFill>
                            <a:schemeClr val="dk1"/>
                          </a:solidFill>
                          <a:latin typeface="+mn-lt"/>
                          <a:ea typeface="+mn-ea"/>
                          <a:cs typeface="+mn-cs"/>
                        </a:rPr>
                        <a:t>   ≈ 0,37 </a:t>
                      </a:r>
                      <a:r>
                        <a:rPr lang="de-DE" sz="1800" b="0" i="0" u="none" strike="noStrike" kern="1200" baseline="0" dirty="0">
                          <a:solidFill>
                            <a:schemeClr val="dk1"/>
                          </a:solidFill>
                          <a:latin typeface="+mn-lt"/>
                          <a:ea typeface="+mn-ea"/>
                          <a:cs typeface="+mn-cs"/>
                        </a:rPr>
                        <a:t>	</a:t>
                      </a:r>
                    </a:p>
                  </a:txBody>
                  <a:tcPr anchor="ctr">
                    <a:noFill/>
                  </a:tcPr>
                </a:tc>
                <a:extLst>
                  <a:ext uri="{0D108BD9-81ED-4DB2-BD59-A6C34878D82A}">
                    <a16:rowId xmlns:a16="http://schemas.microsoft.com/office/drawing/2014/main" val="3834394189"/>
                  </a:ext>
                </a:extLst>
              </a:tr>
            </a:tbl>
          </a:graphicData>
        </a:graphic>
      </p:graphicFrame>
    </p:spTree>
    <p:extLst>
      <p:ext uri="{BB962C8B-B14F-4D97-AF65-F5344CB8AC3E}">
        <p14:creationId xmlns:p14="http://schemas.microsoft.com/office/powerpoint/2010/main" val="144583774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5ACB0C-755D-405B-BC7F-4AE32078ED24}"/>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CFF2C41F-3B31-415B-BEBB-964EDE34B5D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55409B0D-DB06-40DD-8258-E3305912B082}"/>
              </a:ext>
            </a:extLst>
          </p:cNvPr>
          <p:cNvSpPr>
            <a:spLocks noGrp="1"/>
          </p:cNvSpPr>
          <p:nvPr>
            <p:ph type="title" idx="4294967295"/>
          </p:nvPr>
        </p:nvSpPr>
        <p:spPr>
          <a:xfrm>
            <a:off x="130675" y="-112367"/>
            <a:ext cx="10515600" cy="1325563"/>
          </a:xfrm>
        </p:spPr>
        <p:txBody>
          <a:bodyPr/>
          <a:lstStyle/>
          <a:p>
            <a:r>
              <a:rPr lang="de-DE" sz="3200" b="1" kern="1200" dirty="0">
                <a:solidFill>
                  <a:srgbClr val="FFFFFF"/>
                </a:solidFill>
                <a:effectLst/>
                <a:latin typeface="Bahnschrift Light SemiCondensed" panose="020B0502040204020203" pitchFamily="34" charset="0"/>
                <a:ea typeface="+mn-ea"/>
                <a:cs typeface="+mn-cs"/>
              </a:rPr>
              <a:t>Inhaltsverzeichnis (4)</a:t>
            </a:r>
            <a:endParaRPr lang="de-DE" dirty="0"/>
          </a:p>
        </p:txBody>
      </p:sp>
      <p:sp>
        <p:nvSpPr>
          <p:cNvPr id="5" name="Textfeld 4">
            <a:extLst>
              <a:ext uri="{FF2B5EF4-FFF2-40B4-BE49-F238E27FC236}">
                <a16:creationId xmlns:a16="http://schemas.microsoft.com/office/drawing/2014/main" id="{F5BE165B-15FC-402E-964E-672CC6995787}"/>
              </a:ext>
            </a:extLst>
          </p:cNvPr>
          <p:cNvSpPr txBox="1"/>
          <p:nvPr/>
        </p:nvSpPr>
        <p:spPr>
          <a:xfrm>
            <a:off x="934003" y="1515567"/>
            <a:ext cx="9217703" cy="4093428"/>
          </a:xfrm>
          <a:prstGeom prst="rect">
            <a:avLst/>
          </a:prstGeom>
          <a:noFill/>
        </p:spPr>
        <p:txBody>
          <a:bodyPr wrap="square" rtlCol="0">
            <a:spAutoFit/>
          </a:bodyPr>
          <a:lstStyle/>
          <a:p>
            <a:pPr marL="342900" indent="-342900">
              <a:buFont typeface="+mj-lt"/>
              <a:buAutoNum type="arabicPeriod"/>
            </a:pPr>
            <a:r>
              <a:rPr lang="de-DE" sz="2000" dirty="0">
                <a:solidFill>
                  <a:schemeClr val="bg1">
                    <a:lumMod val="50000"/>
                  </a:schemeClr>
                </a:solidFill>
              </a:rPr>
              <a:t>Einleitung</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000" dirty="0">
                <a:solidFill>
                  <a:schemeClr val="bg1">
                    <a:lumMod val="50000"/>
                  </a:schemeClr>
                </a:solidFill>
              </a:rPr>
              <a:t>Grundlagen</a:t>
            </a:r>
          </a:p>
          <a:p>
            <a:pPr marL="342900" indent="-342900">
              <a:buFont typeface="+mj-lt"/>
              <a:buAutoNum type="arabicPeriod"/>
            </a:pPr>
            <a:endParaRPr lang="de-DE" sz="2400" dirty="0"/>
          </a:p>
          <a:p>
            <a:pPr marL="342900" indent="-342900">
              <a:buFont typeface="+mj-lt"/>
              <a:buAutoNum type="arabicPeriod"/>
            </a:pPr>
            <a:r>
              <a:rPr lang="de-DE" sz="2000" dirty="0">
                <a:solidFill>
                  <a:schemeClr val="bg1">
                    <a:lumMod val="50000"/>
                  </a:schemeClr>
                </a:solidFill>
              </a:rPr>
              <a:t>Overlay-Tools im Allgemeinen</a:t>
            </a:r>
          </a:p>
          <a:p>
            <a:pPr marL="342900" indent="-342900">
              <a:buFont typeface="+mj-lt"/>
              <a:buAutoNum type="arabicPeriod"/>
            </a:pPr>
            <a:endParaRPr lang="de-DE" sz="2400" dirty="0"/>
          </a:p>
          <a:p>
            <a:pPr marL="342900" indent="-342900">
              <a:buFont typeface="+mj-lt"/>
              <a:buAutoNum type="arabicPeriod"/>
            </a:pPr>
            <a:r>
              <a:rPr lang="de-DE" sz="2000" dirty="0">
                <a:solidFill>
                  <a:schemeClr val="bg1">
                    <a:lumMod val="50000"/>
                  </a:schemeClr>
                </a:solidFill>
              </a:rPr>
              <a:t>Parameter für die Untersuchung</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000" dirty="0">
                <a:solidFill>
                  <a:schemeClr val="bg1">
                    <a:lumMod val="50000"/>
                  </a:schemeClr>
                </a:solidFill>
              </a:rPr>
              <a:t>Ergebnisse</a:t>
            </a:r>
          </a:p>
          <a:p>
            <a:pPr marL="342900" indent="-342900">
              <a:buFont typeface="+mj-lt"/>
              <a:buAutoNum type="arabicPeriod"/>
            </a:pPr>
            <a:endParaRPr lang="de-DE" sz="2000" dirty="0">
              <a:solidFill>
                <a:schemeClr val="bg1">
                  <a:lumMod val="50000"/>
                </a:schemeClr>
              </a:solidFill>
            </a:endParaRPr>
          </a:p>
          <a:p>
            <a:pPr marL="342900" indent="-342900">
              <a:buFont typeface="+mj-lt"/>
              <a:buAutoNum type="arabicPeriod"/>
            </a:pPr>
            <a:r>
              <a:rPr lang="de-DE" sz="2400" dirty="0"/>
              <a:t>Ausblick, Limitationen und Fazit</a:t>
            </a:r>
          </a:p>
          <a:p>
            <a:endParaRPr lang="de-DE" sz="2400" dirty="0"/>
          </a:p>
        </p:txBody>
      </p:sp>
    </p:spTree>
    <p:extLst>
      <p:ext uri="{BB962C8B-B14F-4D97-AF65-F5344CB8AC3E}">
        <p14:creationId xmlns:p14="http://schemas.microsoft.com/office/powerpoint/2010/main" val="403445738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89D090A-A193-4C71-843C-C533BCB6024E}"/>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A0B3290E-9BD4-4AF3-B009-80D286715D08}"/>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07C6D84B-97EB-4B94-8A61-0F2EA483D8BB}"/>
              </a:ext>
            </a:extLst>
          </p:cNvPr>
          <p:cNvSpPr>
            <a:spLocks noGrp="1"/>
          </p:cNvSpPr>
          <p:nvPr>
            <p:ph type="title" idx="4294967295"/>
          </p:nvPr>
        </p:nvSpPr>
        <p:spPr>
          <a:xfrm>
            <a:off x="149431"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7. Ausblick, Limitationen und Fazit – 1 von 5</a:t>
            </a:r>
            <a:endParaRPr lang="de-DE" dirty="0">
              <a:effectLst/>
            </a:endParaRPr>
          </a:p>
        </p:txBody>
      </p:sp>
      <p:sp>
        <p:nvSpPr>
          <p:cNvPr id="5" name="Textfeld 4">
            <a:extLst>
              <a:ext uri="{FF2B5EF4-FFF2-40B4-BE49-F238E27FC236}">
                <a16:creationId xmlns:a16="http://schemas.microsoft.com/office/drawing/2014/main" id="{CD9494EF-7414-40C7-8A39-B3A7B286A124}"/>
              </a:ext>
            </a:extLst>
          </p:cNvPr>
          <p:cNvSpPr txBox="1"/>
          <p:nvPr/>
        </p:nvSpPr>
        <p:spPr>
          <a:xfrm>
            <a:off x="3023526" y="1325563"/>
            <a:ext cx="6144943" cy="4154984"/>
          </a:xfrm>
          <a:prstGeom prst="rect">
            <a:avLst/>
          </a:prstGeom>
          <a:noFill/>
        </p:spPr>
        <p:txBody>
          <a:bodyPr wrap="square" rtlCol="0">
            <a:spAutoFit/>
          </a:bodyPr>
          <a:lstStyle/>
          <a:p>
            <a:pPr algn="ctr"/>
            <a:r>
              <a:rPr lang="de-DE" sz="2400" b="1" dirty="0"/>
              <a:t>Verbesserungsmöglichkeiten für die Overlay-Tools:</a:t>
            </a:r>
          </a:p>
          <a:p>
            <a:pPr algn="ctr"/>
            <a:endParaRPr lang="de-DE" sz="2400" dirty="0"/>
          </a:p>
          <a:p>
            <a:pPr algn="ctr"/>
            <a:r>
              <a:rPr lang="de-DE" sz="2400" dirty="0"/>
              <a:t>Features zum Überarbeiten der Alternativtexte.</a:t>
            </a:r>
          </a:p>
          <a:p>
            <a:pPr algn="ctr"/>
            <a:r>
              <a:rPr lang="de-DE" sz="2400" dirty="0"/>
              <a:t>Voraussetzung: Alle wesentliche Informationen werden dem Seiteninhaber bereitgestellt </a:t>
            </a:r>
          </a:p>
          <a:p>
            <a:pPr algn="ctr"/>
            <a:endParaRPr lang="de-DE" sz="2400" dirty="0"/>
          </a:p>
          <a:p>
            <a:pPr algn="ctr"/>
            <a:endParaRPr lang="de-DE" sz="2400" dirty="0"/>
          </a:p>
          <a:p>
            <a:pPr algn="ctr"/>
            <a:r>
              <a:rPr lang="de-DE" sz="2400" dirty="0"/>
              <a:t>Hinweise, auf welche Fehler der Seiteninhaber achten muss. Zusätzliche unterstützende Tools wären hierbei ebenso denkbar</a:t>
            </a:r>
          </a:p>
        </p:txBody>
      </p:sp>
    </p:spTree>
    <p:extLst>
      <p:ext uri="{BB962C8B-B14F-4D97-AF65-F5344CB8AC3E}">
        <p14:creationId xmlns:p14="http://schemas.microsoft.com/office/powerpoint/2010/main" val="1057614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3F0D9EB-F44A-4AA6-B053-1CFF1D216592}"/>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A5BCBFF6-BC32-44D7-B497-4EE4202C1DA7}"/>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2853FF2C-7541-44BE-B0DB-52D6E1AD5A17}"/>
              </a:ext>
            </a:extLst>
          </p:cNvPr>
          <p:cNvSpPr>
            <a:spLocks noGrp="1"/>
          </p:cNvSpPr>
          <p:nvPr>
            <p:ph type="title" idx="4294967295"/>
          </p:nvPr>
        </p:nvSpPr>
        <p:spPr>
          <a:xfrm>
            <a:off x="137556"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7. Ausblick, Limitationen und Fazit – 2 von 5</a:t>
            </a:r>
            <a:endParaRPr lang="de-DE" dirty="0">
              <a:effectLst/>
            </a:endParaRPr>
          </a:p>
        </p:txBody>
      </p:sp>
      <p:sp>
        <p:nvSpPr>
          <p:cNvPr id="5" name="Textfeld 4">
            <a:extLst>
              <a:ext uri="{FF2B5EF4-FFF2-40B4-BE49-F238E27FC236}">
                <a16:creationId xmlns:a16="http://schemas.microsoft.com/office/drawing/2014/main" id="{3EB7E56B-DCEE-4B4F-A8D7-3F64A1141C9E}"/>
              </a:ext>
            </a:extLst>
          </p:cNvPr>
          <p:cNvSpPr txBox="1"/>
          <p:nvPr/>
        </p:nvSpPr>
        <p:spPr>
          <a:xfrm>
            <a:off x="3023526" y="1325563"/>
            <a:ext cx="6144943" cy="5262979"/>
          </a:xfrm>
          <a:prstGeom prst="rect">
            <a:avLst/>
          </a:prstGeom>
          <a:noFill/>
        </p:spPr>
        <p:txBody>
          <a:bodyPr wrap="square" rtlCol="0">
            <a:spAutoFit/>
          </a:bodyPr>
          <a:lstStyle/>
          <a:p>
            <a:pPr algn="ctr"/>
            <a:r>
              <a:rPr lang="de-DE" sz="2400" b="1" dirty="0"/>
              <a:t>Verbesserungsmöglichkeiten für die Overlay-Tools:</a:t>
            </a:r>
          </a:p>
          <a:p>
            <a:pPr algn="ctr"/>
            <a:endParaRPr lang="de-DE" sz="2400" dirty="0"/>
          </a:p>
          <a:p>
            <a:pPr algn="ctr"/>
            <a:r>
              <a:rPr lang="de-DE" sz="2400" dirty="0"/>
              <a:t>Flackernde Inhalte automatisch nach dem Laden der Seite stoppen</a:t>
            </a:r>
          </a:p>
          <a:p>
            <a:pPr algn="ctr"/>
            <a:endParaRPr lang="de-DE" sz="2400" dirty="0"/>
          </a:p>
          <a:p>
            <a:pPr algn="ctr"/>
            <a:r>
              <a:rPr lang="de-DE" sz="2400" dirty="0"/>
              <a:t>Option zum Stoppen von Audio-Dateien zugänglicher machen</a:t>
            </a:r>
          </a:p>
          <a:p>
            <a:pPr algn="ctr"/>
            <a:endParaRPr lang="de-DE" sz="2400" dirty="0"/>
          </a:p>
          <a:p>
            <a:pPr algn="ctr"/>
            <a:r>
              <a:rPr lang="de-DE" sz="2400" dirty="0"/>
              <a:t>Websiteübergreifende Profile</a:t>
            </a:r>
          </a:p>
          <a:p>
            <a:pPr algn="ctr"/>
            <a:endParaRPr lang="de-DE" sz="2400" dirty="0"/>
          </a:p>
          <a:p>
            <a:pPr algn="ctr"/>
            <a:r>
              <a:rPr lang="de-DE" sz="2400" dirty="0"/>
              <a:t>Falsche Übersetzungen beheben und dekorative Grafiken in der Toolbar für Screenreader-Nutzer verstecken</a:t>
            </a:r>
          </a:p>
        </p:txBody>
      </p:sp>
    </p:spTree>
    <p:extLst>
      <p:ext uri="{BB962C8B-B14F-4D97-AF65-F5344CB8AC3E}">
        <p14:creationId xmlns:p14="http://schemas.microsoft.com/office/powerpoint/2010/main" val="4093277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EEFFCB-DA01-427C-94B6-FB75A5BA2CFA}"/>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E5E235DF-4A81-4E88-81AA-8DAFE49F613C}"/>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73828181-6682-4157-BC3A-5BF234BAE4E5}"/>
              </a:ext>
            </a:extLst>
          </p:cNvPr>
          <p:cNvSpPr>
            <a:spLocks noGrp="1"/>
          </p:cNvSpPr>
          <p:nvPr>
            <p:ph type="title" idx="4294967295"/>
          </p:nvPr>
        </p:nvSpPr>
        <p:spPr>
          <a:xfrm>
            <a:off x="149431"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7. Ausblick, Limitationen und Fazit – 3 von 5</a:t>
            </a:r>
            <a:endParaRPr lang="de-DE" dirty="0">
              <a:effectLst/>
            </a:endParaRPr>
          </a:p>
        </p:txBody>
      </p:sp>
      <p:sp>
        <p:nvSpPr>
          <p:cNvPr id="5" name="Textfeld 4">
            <a:extLst>
              <a:ext uri="{FF2B5EF4-FFF2-40B4-BE49-F238E27FC236}">
                <a16:creationId xmlns:a16="http://schemas.microsoft.com/office/drawing/2014/main" id="{DCC4610C-9882-4C7C-806D-78845035C3EB}"/>
              </a:ext>
            </a:extLst>
          </p:cNvPr>
          <p:cNvSpPr txBox="1"/>
          <p:nvPr/>
        </p:nvSpPr>
        <p:spPr>
          <a:xfrm>
            <a:off x="3023526" y="1325563"/>
            <a:ext cx="6144943" cy="4893647"/>
          </a:xfrm>
          <a:prstGeom prst="rect">
            <a:avLst/>
          </a:prstGeom>
          <a:noFill/>
        </p:spPr>
        <p:txBody>
          <a:bodyPr wrap="square" rtlCol="0">
            <a:spAutoFit/>
          </a:bodyPr>
          <a:lstStyle/>
          <a:p>
            <a:pPr algn="ctr"/>
            <a:r>
              <a:rPr lang="de-DE" sz="2400" b="1" dirty="0"/>
              <a:t>Limitationen dieser Arbeit:</a:t>
            </a:r>
          </a:p>
          <a:p>
            <a:pPr algn="ctr"/>
            <a:endParaRPr lang="de-DE" sz="2400" dirty="0"/>
          </a:p>
          <a:p>
            <a:pPr algn="ctr"/>
            <a:r>
              <a:rPr lang="de-DE" sz="2400" dirty="0"/>
              <a:t>Ergebnisse beziehen sich auf einen aktuellen Stand der Technologien</a:t>
            </a:r>
          </a:p>
          <a:p>
            <a:pPr algn="ctr"/>
            <a:endParaRPr lang="de-DE" sz="2400" dirty="0"/>
          </a:p>
          <a:p>
            <a:pPr algn="ctr"/>
            <a:r>
              <a:rPr lang="de-DE" sz="2400" dirty="0"/>
              <a:t>Overlay-Tools wurden nur auf einer Website getestet</a:t>
            </a:r>
          </a:p>
          <a:p>
            <a:pPr algn="ctr"/>
            <a:endParaRPr lang="de-DE" sz="2400" dirty="0"/>
          </a:p>
          <a:p>
            <a:pPr algn="ctr"/>
            <a:r>
              <a:rPr lang="de-DE" sz="2400" dirty="0"/>
              <a:t>Weniger als ein drittel der BIK BITV-Test Prüfschritte wurde abgedeckt</a:t>
            </a:r>
          </a:p>
          <a:p>
            <a:pPr algn="ctr"/>
            <a:endParaRPr lang="de-DE" sz="2400" dirty="0"/>
          </a:p>
          <a:p>
            <a:pPr algn="ctr"/>
            <a:r>
              <a:rPr lang="de-DE" sz="2400" dirty="0"/>
              <a:t>Overlay-Tools wurden an einzelnen speziellen Fehlern getestet</a:t>
            </a:r>
          </a:p>
        </p:txBody>
      </p:sp>
    </p:spTree>
    <p:extLst>
      <p:ext uri="{BB962C8B-B14F-4D97-AF65-F5344CB8AC3E}">
        <p14:creationId xmlns:p14="http://schemas.microsoft.com/office/powerpoint/2010/main" val="4257527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696E950-1540-46F9-8203-3C543FB4BF83}"/>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CBD7D239-B6C0-4975-B3B5-21C385F4EB19}"/>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4A513F56-9BCE-4D89-AA19-86F521942A1A}"/>
              </a:ext>
            </a:extLst>
          </p:cNvPr>
          <p:cNvSpPr>
            <a:spLocks noGrp="1"/>
          </p:cNvSpPr>
          <p:nvPr>
            <p:ph type="title" idx="4294967295"/>
          </p:nvPr>
        </p:nvSpPr>
        <p:spPr>
          <a:xfrm>
            <a:off x="196933"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7. Ausblick, Limitationen und Fazit – 4 von 5</a:t>
            </a:r>
            <a:endParaRPr lang="de-DE" dirty="0">
              <a:effectLst/>
            </a:endParaRPr>
          </a:p>
        </p:txBody>
      </p:sp>
      <p:sp>
        <p:nvSpPr>
          <p:cNvPr id="5" name="Textfeld 4">
            <a:extLst>
              <a:ext uri="{FF2B5EF4-FFF2-40B4-BE49-F238E27FC236}">
                <a16:creationId xmlns:a16="http://schemas.microsoft.com/office/drawing/2014/main" id="{2D08AC72-4610-4440-B8D1-A3A38BEC0432}"/>
              </a:ext>
            </a:extLst>
          </p:cNvPr>
          <p:cNvSpPr txBox="1"/>
          <p:nvPr/>
        </p:nvSpPr>
        <p:spPr>
          <a:xfrm>
            <a:off x="3023526" y="1325563"/>
            <a:ext cx="6144943" cy="5262979"/>
          </a:xfrm>
          <a:prstGeom prst="rect">
            <a:avLst/>
          </a:prstGeom>
          <a:noFill/>
        </p:spPr>
        <p:txBody>
          <a:bodyPr wrap="square" rtlCol="0">
            <a:spAutoFit/>
          </a:bodyPr>
          <a:lstStyle/>
          <a:p>
            <a:pPr algn="ctr"/>
            <a:r>
              <a:rPr lang="de-DE" sz="2400" b="1" dirty="0"/>
              <a:t>Mögliche zukünftige Arbeiten und Forschungen:</a:t>
            </a:r>
          </a:p>
          <a:p>
            <a:pPr algn="ctr"/>
            <a:endParaRPr lang="de-DE" sz="2400" dirty="0"/>
          </a:p>
          <a:p>
            <a:pPr algn="ctr"/>
            <a:r>
              <a:rPr lang="de-DE" sz="2400" dirty="0"/>
              <a:t>Fehlende Prüfschritte testen</a:t>
            </a:r>
          </a:p>
          <a:p>
            <a:pPr algn="ctr"/>
            <a:endParaRPr lang="de-DE" sz="2400" dirty="0"/>
          </a:p>
          <a:p>
            <a:pPr algn="ctr"/>
            <a:r>
              <a:rPr lang="de-DE" sz="2400" dirty="0"/>
              <a:t>Untersuchen, ob und in welchem Maß Overlay-Tools Barrieren selbst verursachen (+ Benutzertests mit </a:t>
            </a:r>
            <a:r>
              <a:rPr lang="de-DE" sz="2400" dirty="0" err="1"/>
              <a:t>assistiven</a:t>
            </a:r>
            <a:r>
              <a:rPr lang="de-DE" sz="2400" dirty="0"/>
              <a:t> Technologien)</a:t>
            </a:r>
          </a:p>
          <a:p>
            <a:pPr algn="ctr"/>
            <a:endParaRPr lang="de-DE" sz="2400" dirty="0"/>
          </a:p>
          <a:p>
            <a:pPr algn="ctr"/>
            <a:r>
              <a:rPr lang="de-DE" sz="2400" dirty="0"/>
              <a:t>Forschung muss nicht auf </a:t>
            </a:r>
            <a:r>
              <a:rPr lang="de-DE" sz="2400" dirty="0" err="1"/>
              <a:t>accessiBe</a:t>
            </a:r>
            <a:r>
              <a:rPr lang="de-DE" sz="2400" dirty="0"/>
              <a:t>, </a:t>
            </a:r>
            <a:r>
              <a:rPr lang="de-DE" sz="2400" dirty="0" err="1"/>
              <a:t>EqualWeb</a:t>
            </a:r>
            <a:r>
              <a:rPr lang="de-DE" sz="2400" dirty="0"/>
              <a:t> und </a:t>
            </a:r>
            <a:r>
              <a:rPr lang="de-DE" sz="2400" dirty="0" err="1"/>
              <a:t>UserWay</a:t>
            </a:r>
            <a:r>
              <a:rPr lang="de-DE" sz="2400" dirty="0"/>
              <a:t> begrenzt werden</a:t>
            </a:r>
          </a:p>
          <a:p>
            <a:pPr algn="ctr"/>
            <a:endParaRPr lang="de-DE" sz="2400" dirty="0"/>
          </a:p>
          <a:p>
            <a:pPr algn="ctr"/>
            <a:r>
              <a:rPr lang="de-DE" sz="2400" dirty="0"/>
              <a:t>Erkenntnisse und Bewertungsmetriken dieser Arbeit können als Basis verwendet werden</a:t>
            </a:r>
          </a:p>
        </p:txBody>
      </p:sp>
    </p:spTree>
    <p:extLst>
      <p:ext uri="{BB962C8B-B14F-4D97-AF65-F5344CB8AC3E}">
        <p14:creationId xmlns:p14="http://schemas.microsoft.com/office/powerpoint/2010/main" val="1034273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71A308E-5995-4089-A9B4-9D975F804124}"/>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A77ADC5C-13B1-4D97-B410-62E28C262D0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itel 8">
            <a:extLst>
              <a:ext uri="{FF2B5EF4-FFF2-40B4-BE49-F238E27FC236}">
                <a16:creationId xmlns:a16="http://schemas.microsoft.com/office/drawing/2014/main" id="{8DBF2C5C-06EC-46CF-AB76-6ADE3019F315}"/>
              </a:ext>
            </a:extLst>
          </p:cNvPr>
          <p:cNvSpPr>
            <a:spLocks noGrp="1"/>
          </p:cNvSpPr>
          <p:nvPr>
            <p:ph type="title" idx="4294967295"/>
          </p:nvPr>
        </p:nvSpPr>
        <p:spPr>
          <a:xfrm>
            <a:off x="125681"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1. Einleitung – Versprechen eines Anbieters</a:t>
            </a:r>
            <a:endParaRPr lang="de-DE" dirty="0">
              <a:effectLst/>
            </a:endParaRPr>
          </a:p>
        </p:txBody>
      </p:sp>
      <p:sp>
        <p:nvSpPr>
          <p:cNvPr id="7" name="Textfeld 6">
            <a:extLst>
              <a:ext uri="{FF2B5EF4-FFF2-40B4-BE49-F238E27FC236}">
                <a16:creationId xmlns:a16="http://schemas.microsoft.com/office/drawing/2014/main" id="{C7737452-4BD8-4969-A7A6-3E1243CD0442}"/>
              </a:ext>
              <a:ext uri="{C183D7F6-B498-43B3-948B-1728B52AA6E4}">
                <adec:decorative xmlns:adec="http://schemas.microsoft.com/office/drawing/2017/decorative" val="0"/>
              </a:ext>
            </a:extLst>
          </p:cNvPr>
          <p:cNvSpPr txBox="1"/>
          <p:nvPr/>
        </p:nvSpPr>
        <p:spPr>
          <a:xfrm>
            <a:off x="2995802" y="5763902"/>
            <a:ext cx="6114670" cy="523220"/>
          </a:xfrm>
          <a:prstGeom prst="rect">
            <a:avLst/>
          </a:prstGeom>
          <a:noFill/>
        </p:spPr>
        <p:txBody>
          <a:bodyPr wrap="square" rtlCol="0">
            <a:spAutoFit/>
          </a:bodyPr>
          <a:lstStyle/>
          <a:p>
            <a:r>
              <a:rPr lang="de-DE" sz="1400" dirty="0"/>
              <a:t>Bildquelle: Eigener Screenshot</a:t>
            </a:r>
          </a:p>
          <a:p>
            <a:r>
              <a:rPr lang="de-DE" sz="1400" dirty="0"/>
              <a:t>Inhaltsquelle: Homepage von </a:t>
            </a:r>
            <a:r>
              <a:rPr lang="de-DE" sz="1400" dirty="0" err="1"/>
              <a:t>accessiBe</a:t>
            </a:r>
            <a:r>
              <a:rPr lang="de-DE" sz="1400" dirty="0"/>
              <a:t> (https://accessibe.com/)</a:t>
            </a:r>
          </a:p>
        </p:txBody>
      </p:sp>
      <p:pic>
        <p:nvPicPr>
          <p:cNvPr id="5" name="Grafik 4">
            <a:extLst>
              <a:ext uri="{FF2B5EF4-FFF2-40B4-BE49-F238E27FC236}">
                <a16:creationId xmlns:a16="http://schemas.microsoft.com/office/drawing/2014/main" id="{18CF3A71-E414-4734-A815-B5565226E3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1815813"/>
            <a:ext cx="5257800" cy="3604514"/>
          </a:xfrm>
          <a:prstGeom prst="rect">
            <a:avLst/>
          </a:prstGeom>
        </p:spPr>
      </p:pic>
      <p:sp>
        <p:nvSpPr>
          <p:cNvPr id="6" name="Rechteck 5">
            <a:extLst>
              <a:ext uri="{FF2B5EF4-FFF2-40B4-BE49-F238E27FC236}">
                <a16:creationId xmlns:a16="http://schemas.microsoft.com/office/drawing/2014/main" id="{A312472C-6AB4-4BE7-B6B2-653B2C823501}"/>
              </a:ext>
              <a:ext uri="{C183D7F6-B498-43B3-948B-1728B52AA6E4}">
                <adec:decorative xmlns:adec="http://schemas.microsoft.com/office/drawing/2017/decorative" val="1"/>
              </a:ext>
            </a:extLst>
          </p:cNvPr>
          <p:cNvSpPr/>
          <p:nvPr/>
        </p:nvSpPr>
        <p:spPr>
          <a:xfrm>
            <a:off x="3081528" y="1568796"/>
            <a:ext cx="6028944" cy="412080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5906709"/>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76D79BA-5C4C-4292-902B-13AA8F349FBF}"/>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55F83B26-39A9-4EE2-891B-60784ED2E9FD}"/>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el 6">
            <a:extLst>
              <a:ext uri="{FF2B5EF4-FFF2-40B4-BE49-F238E27FC236}">
                <a16:creationId xmlns:a16="http://schemas.microsoft.com/office/drawing/2014/main" id="{4CCC5B9E-F86D-473F-BD5D-8AB93BF0111E}"/>
              </a:ext>
            </a:extLst>
          </p:cNvPr>
          <p:cNvSpPr>
            <a:spLocks noGrp="1"/>
          </p:cNvSpPr>
          <p:nvPr>
            <p:ph type="title" idx="4294967295"/>
          </p:nvPr>
        </p:nvSpPr>
        <p:spPr>
          <a:xfrm>
            <a:off x="185057"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7. Ausblick, Limitationen und Fazit – 5 von 5</a:t>
            </a:r>
            <a:endParaRPr lang="de-DE" dirty="0">
              <a:effectLst/>
            </a:endParaRPr>
          </a:p>
        </p:txBody>
      </p:sp>
      <p:sp>
        <p:nvSpPr>
          <p:cNvPr id="5" name="Textfeld 4">
            <a:extLst>
              <a:ext uri="{FF2B5EF4-FFF2-40B4-BE49-F238E27FC236}">
                <a16:creationId xmlns:a16="http://schemas.microsoft.com/office/drawing/2014/main" id="{193EED9A-CCC2-4CB8-A595-C9D36B4A5AC4}"/>
              </a:ext>
            </a:extLst>
          </p:cNvPr>
          <p:cNvSpPr txBox="1"/>
          <p:nvPr/>
        </p:nvSpPr>
        <p:spPr>
          <a:xfrm>
            <a:off x="3650200" y="1877219"/>
            <a:ext cx="4891596" cy="2677656"/>
          </a:xfrm>
          <a:prstGeom prst="rect">
            <a:avLst/>
          </a:prstGeom>
          <a:noFill/>
        </p:spPr>
        <p:txBody>
          <a:bodyPr wrap="square" rtlCol="0">
            <a:spAutoFit/>
          </a:bodyPr>
          <a:lstStyle/>
          <a:p>
            <a:pPr algn="ctr"/>
            <a:r>
              <a:rPr lang="de-DE" sz="2400" dirty="0" err="1"/>
              <a:t>accessiBe</a:t>
            </a:r>
            <a:r>
              <a:rPr lang="de-DE" sz="2400" dirty="0"/>
              <a:t> erzielt im Rahmen dieser Arbeit das beste Ergebnis und behebt die meisten Fehler</a:t>
            </a:r>
          </a:p>
          <a:p>
            <a:pPr algn="ctr"/>
            <a:endParaRPr lang="de-DE" sz="2400" dirty="0"/>
          </a:p>
          <a:p>
            <a:pPr algn="ctr"/>
            <a:endParaRPr lang="de-DE" sz="2400" dirty="0"/>
          </a:p>
          <a:p>
            <a:pPr algn="ctr"/>
            <a:r>
              <a:rPr lang="de-DE" sz="2400" dirty="0"/>
              <a:t>Eine vollständige Konformität konnte aber definitiv nicht erreicht werden</a:t>
            </a:r>
          </a:p>
        </p:txBody>
      </p:sp>
      <p:sp>
        <p:nvSpPr>
          <p:cNvPr id="6" name="Textfeld 5">
            <a:extLst>
              <a:ext uri="{FF2B5EF4-FFF2-40B4-BE49-F238E27FC236}">
                <a16:creationId xmlns:a16="http://schemas.microsoft.com/office/drawing/2014/main" id="{7033535E-F19F-4105-867C-B6BE3BAE6512}"/>
              </a:ext>
            </a:extLst>
          </p:cNvPr>
          <p:cNvSpPr txBox="1"/>
          <p:nvPr/>
        </p:nvSpPr>
        <p:spPr>
          <a:xfrm>
            <a:off x="3023526" y="1325563"/>
            <a:ext cx="6144943" cy="4893647"/>
          </a:xfrm>
          <a:prstGeom prst="rect">
            <a:avLst/>
          </a:prstGeom>
          <a:noFill/>
        </p:spPr>
        <p:txBody>
          <a:bodyPr wrap="square" rtlCol="0">
            <a:spAutoFit/>
          </a:bodyPr>
          <a:lstStyle/>
          <a:p>
            <a:pPr algn="ctr"/>
            <a:r>
              <a:rPr lang="de-DE" sz="2400" b="1" dirty="0"/>
              <a:t>Anbieter von Overlay-Tools sollten:</a:t>
            </a:r>
          </a:p>
          <a:p>
            <a:pPr algn="ctr"/>
            <a:endParaRPr lang="de-DE" sz="2400" dirty="0"/>
          </a:p>
          <a:p>
            <a:pPr algn="ctr"/>
            <a:r>
              <a:rPr lang="de-DE" sz="2400" dirty="0"/>
              <a:t>Ihre Technologien unter Berücksichtigung der WCAG Anforderungen und gesetzlichen Vorgaben weiter entwickeln</a:t>
            </a:r>
          </a:p>
          <a:p>
            <a:pPr algn="ctr"/>
            <a:endParaRPr lang="de-DE" sz="2400" dirty="0"/>
          </a:p>
          <a:p>
            <a:pPr algn="ctr"/>
            <a:r>
              <a:rPr lang="de-DE" sz="2400" dirty="0"/>
              <a:t>Den Seiteninhaber zum Beheben von Fehlern, welche durch die automatischen Lösungen nicht erfasst werden, miteinbeziehen und entsprechend lehren</a:t>
            </a:r>
          </a:p>
          <a:p>
            <a:pPr algn="ctr"/>
            <a:endParaRPr lang="de-DE" sz="2400" dirty="0"/>
          </a:p>
          <a:p>
            <a:pPr algn="ctr"/>
            <a:r>
              <a:rPr lang="de-DE" sz="2400" dirty="0"/>
              <a:t>Die Limitationen ihrer Technologien offener kommunizieren</a:t>
            </a:r>
          </a:p>
        </p:txBody>
      </p:sp>
    </p:spTree>
    <p:extLst>
      <p:ext uri="{BB962C8B-B14F-4D97-AF65-F5344CB8AC3E}">
        <p14:creationId xmlns:p14="http://schemas.microsoft.com/office/powerpoint/2010/main" val="1207994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7A769A-CED8-4EAD-9CEC-69D0B68837C2}"/>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a:extLst>
              <a:ext uri="{FF2B5EF4-FFF2-40B4-BE49-F238E27FC236}">
                <a16:creationId xmlns:a16="http://schemas.microsoft.com/office/drawing/2014/main" id="{7A88F999-0290-4034-BB22-533A9D5353B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7C36A426-740E-4174-B0FE-24BF5F2E03B1}"/>
              </a:ext>
            </a:extLst>
          </p:cNvPr>
          <p:cNvSpPr>
            <a:spLocks noGrp="1"/>
          </p:cNvSpPr>
          <p:nvPr>
            <p:ph type="title" idx="4294967295"/>
          </p:nvPr>
        </p:nvSpPr>
        <p:spPr>
          <a:xfrm>
            <a:off x="304800"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Literaturverzeichnis – 1 von 3</a:t>
            </a:r>
            <a:endParaRPr lang="de-DE" dirty="0">
              <a:effectLst/>
            </a:endParaRPr>
          </a:p>
        </p:txBody>
      </p:sp>
      <p:sp>
        <p:nvSpPr>
          <p:cNvPr id="7" name="Textfeld 6">
            <a:extLst>
              <a:ext uri="{FF2B5EF4-FFF2-40B4-BE49-F238E27FC236}">
                <a16:creationId xmlns:a16="http://schemas.microsoft.com/office/drawing/2014/main" id="{EF813E00-06B2-4D0E-95A1-0A4A4CB53E20}"/>
              </a:ext>
            </a:extLst>
          </p:cNvPr>
          <p:cNvSpPr txBox="1"/>
          <p:nvPr/>
        </p:nvSpPr>
        <p:spPr>
          <a:xfrm>
            <a:off x="304800" y="1385455"/>
            <a:ext cx="11711709" cy="4524315"/>
          </a:xfrm>
          <a:prstGeom prst="rect">
            <a:avLst/>
          </a:prstGeom>
          <a:noFill/>
        </p:spPr>
        <p:txBody>
          <a:bodyPr wrap="square" rtlCol="0">
            <a:spAutoFit/>
          </a:bodyPr>
          <a:lstStyle/>
          <a:p>
            <a:r>
              <a:rPr lang="de-DE" sz="1600" dirty="0"/>
              <a:t>[1] </a:t>
            </a:r>
            <a:r>
              <a:rPr lang="de-DE" sz="1600" b="0" i="0" u="none" strike="noStrike" baseline="0" dirty="0">
                <a:solidFill>
                  <a:srgbClr val="000000"/>
                </a:solidFill>
              </a:rPr>
              <a:t>Statistisches Bundesamt. (2020, 24. Juni). </a:t>
            </a:r>
            <a:r>
              <a:rPr lang="de-DE" sz="1600" b="0" i="1" u="none" strike="noStrike" baseline="0" dirty="0">
                <a:solidFill>
                  <a:srgbClr val="000000"/>
                </a:solidFill>
              </a:rPr>
              <a:t>7,9 Millionen schwerbehinderte Menschen leben in Deutschland</a:t>
            </a:r>
            <a:r>
              <a:rPr lang="de-DE" sz="1600" b="0" i="0" u="none" strike="noStrike" baseline="0" dirty="0">
                <a:solidFill>
                  <a:srgbClr val="000000"/>
                </a:solidFill>
              </a:rPr>
              <a:t>. https://www.destatis.de/DE/Presse/ Pressemitteilungen/2020/06/PD20_230_227.html (zuletzt abgerufen am 30.10.2021) </a:t>
            </a:r>
            <a:endParaRPr lang="de-DE" sz="1600" dirty="0"/>
          </a:p>
          <a:p>
            <a:endParaRPr lang="de-DE" sz="1600" dirty="0"/>
          </a:p>
          <a:p>
            <a:r>
              <a:rPr lang="de-DE" sz="1600" dirty="0"/>
              <a:t>[2] </a:t>
            </a:r>
            <a:r>
              <a:rPr lang="de-DE" sz="1600" b="0" i="0" u="none" strike="noStrike" baseline="0" dirty="0">
                <a:solidFill>
                  <a:srgbClr val="000000"/>
                </a:solidFill>
              </a:rPr>
              <a:t>Statistisches Bundesamt. (2021, 30. September). </a:t>
            </a:r>
            <a:r>
              <a:rPr lang="de-DE" sz="1600" b="0" i="1" u="none" strike="noStrike" baseline="0" dirty="0">
                <a:solidFill>
                  <a:srgbClr val="000000"/>
                </a:solidFill>
              </a:rPr>
              <a:t>Bis 2035 wird die Zahl der Menschen ab 67 Jahre um 22 % steigen</a:t>
            </a:r>
            <a:r>
              <a:rPr lang="de-DE" sz="1600" b="0" i="0" u="none" strike="noStrike" baseline="0" dirty="0">
                <a:solidFill>
                  <a:srgbClr val="000000"/>
                </a:solidFill>
              </a:rPr>
              <a:t>. https://www.destatis.de/DE/Presse/Pressemitteilun-gen/2021/09/PD21_459_12411.html (zuletzt abgerufen am 30.10.2021) </a:t>
            </a:r>
          </a:p>
          <a:p>
            <a:endParaRPr lang="de-DE" sz="1600" dirty="0">
              <a:solidFill>
                <a:srgbClr val="000000"/>
              </a:solidFill>
            </a:endParaRPr>
          </a:p>
          <a:p>
            <a:r>
              <a:rPr lang="de-DE" sz="1600" dirty="0">
                <a:solidFill>
                  <a:srgbClr val="000000"/>
                </a:solidFill>
              </a:rPr>
              <a:t>[3] </a:t>
            </a:r>
            <a:r>
              <a:rPr lang="de-DE" sz="1600" b="0" i="0" u="none" strike="noStrike" baseline="0" dirty="0">
                <a:solidFill>
                  <a:srgbClr val="000000"/>
                </a:solidFill>
              </a:rPr>
              <a:t>Overlay Fact Sheet. (2021). </a:t>
            </a:r>
            <a:r>
              <a:rPr lang="de-DE" sz="1600" b="0" i="1" u="none" strike="noStrike" baseline="0" dirty="0">
                <a:solidFill>
                  <a:srgbClr val="000000"/>
                </a:solidFill>
              </a:rPr>
              <a:t>Overlay Fact Sheet. </a:t>
            </a:r>
            <a:r>
              <a:rPr lang="de-DE" sz="1600" b="0" i="0" u="none" strike="noStrike" baseline="0" dirty="0">
                <a:solidFill>
                  <a:srgbClr val="000000"/>
                </a:solidFill>
              </a:rPr>
              <a:t>https://overlayfactsheet.com (zuletzt ab-gerufen am 30.10.2021) </a:t>
            </a:r>
          </a:p>
          <a:p>
            <a:endParaRPr lang="de-DE" sz="1600" dirty="0">
              <a:solidFill>
                <a:srgbClr val="000000"/>
              </a:solidFill>
            </a:endParaRPr>
          </a:p>
          <a:p>
            <a:r>
              <a:rPr lang="de-DE" sz="1600" dirty="0">
                <a:solidFill>
                  <a:srgbClr val="000000"/>
                </a:solidFill>
              </a:rPr>
              <a:t>[4] </a:t>
            </a:r>
            <a:r>
              <a:rPr lang="en-US" sz="1600" dirty="0">
                <a:solidFill>
                  <a:srgbClr val="000000"/>
                </a:solidFill>
              </a:rPr>
              <a:t>Groves, K. (2020, 1. November). Sole reliance on </a:t>
            </a:r>
            <a:r>
              <a:rPr lang="en-US" sz="1600" dirty="0" err="1">
                <a:solidFill>
                  <a:srgbClr val="000000"/>
                </a:solidFill>
              </a:rPr>
              <a:t>accessiBe</a:t>
            </a:r>
            <a:r>
              <a:rPr lang="en-US" sz="1600" dirty="0">
                <a:solidFill>
                  <a:srgbClr val="000000"/>
                </a:solidFill>
              </a:rPr>
              <a:t> will not be sufficient in </a:t>
            </a:r>
            <a:r>
              <a:rPr lang="en-US" sz="1600" dirty="0" err="1">
                <a:solidFill>
                  <a:srgbClr val="000000"/>
                </a:solidFill>
              </a:rPr>
              <a:t>en-suring</a:t>
            </a:r>
            <a:r>
              <a:rPr lang="en-US" sz="1600" dirty="0">
                <a:solidFill>
                  <a:srgbClr val="000000"/>
                </a:solidFill>
              </a:rPr>
              <a:t> full and equal access to a website. https://de.scribd.com/document/490740167/Ex-hibit-A-for-21-cv-00017 (</a:t>
            </a:r>
            <a:r>
              <a:rPr lang="en-US" sz="1600" dirty="0" err="1">
                <a:solidFill>
                  <a:srgbClr val="000000"/>
                </a:solidFill>
              </a:rPr>
              <a:t>zuletzt</a:t>
            </a:r>
            <a:r>
              <a:rPr lang="en-US" sz="1600" dirty="0">
                <a:solidFill>
                  <a:srgbClr val="000000"/>
                </a:solidFill>
              </a:rPr>
              <a:t> </a:t>
            </a:r>
            <a:r>
              <a:rPr lang="en-US" sz="1600" dirty="0" err="1">
                <a:solidFill>
                  <a:srgbClr val="000000"/>
                </a:solidFill>
              </a:rPr>
              <a:t>abgerufen</a:t>
            </a:r>
            <a:r>
              <a:rPr lang="en-US" sz="1600" dirty="0">
                <a:solidFill>
                  <a:srgbClr val="000000"/>
                </a:solidFill>
              </a:rPr>
              <a:t> am 30.10.2021)</a:t>
            </a:r>
          </a:p>
          <a:p>
            <a:endParaRPr lang="en-US" sz="1600" dirty="0">
              <a:solidFill>
                <a:srgbClr val="000000"/>
              </a:solidFill>
            </a:endParaRPr>
          </a:p>
          <a:p>
            <a:r>
              <a:rPr lang="en-US" sz="1600" dirty="0">
                <a:solidFill>
                  <a:srgbClr val="000000"/>
                </a:solidFill>
              </a:rPr>
              <a:t>[5] </a:t>
            </a:r>
            <a:r>
              <a:rPr lang="de-DE" sz="1600" dirty="0">
                <a:solidFill>
                  <a:srgbClr val="000000"/>
                </a:solidFill>
              </a:rPr>
              <a:t>Faulkner, S. (2020, 13. Mai). Bolt-on </a:t>
            </a:r>
            <a:r>
              <a:rPr lang="de-DE" sz="1600" dirty="0" err="1">
                <a:solidFill>
                  <a:srgbClr val="000000"/>
                </a:solidFill>
              </a:rPr>
              <a:t>Accessibility</a:t>
            </a:r>
            <a:r>
              <a:rPr lang="de-DE" sz="1600" dirty="0">
                <a:solidFill>
                  <a:srgbClr val="000000"/>
                </a:solidFill>
              </a:rPr>
              <a:t> – 5 </a:t>
            </a:r>
            <a:r>
              <a:rPr lang="de-DE" sz="1600" dirty="0" err="1">
                <a:solidFill>
                  <a:srgbClr val="000000"/>
                </a:solidFill>
              </a:rPr>
              <a:t>gears</a:t>
            </a:r>
            <a:r>
              <a:rPr lang="de-DE" sz="1600" dirty="0">
                <a:solidFill>
                  <a:srgbClr val="000000"/>
                </a:solidFill>
              </a:rPr>
              <a:t> in reverse. https://www.tpgi.com/bolt-on-accessibility-5-gears-in-reverse/ (zuletzt abgerufen am 30.10.2021)</a:t>
            </a:r>
          </a:p>
          <a:p>
            <a:endParaRPr lang="de-DE" sz="1600" dirty="0">
              <a:solidFill>
                <a:srgbClr val="000000"/>
              </a:solidFill>
            </a:endParaRPr>
          </a:p>
          <a:p>
            <a:r>
              <a:rPr lang="de-DE" sz="1600" dirty="0">
                <a:solidFill>
                  <a:srgbClr val="000000"/>
                </a:solidFill>
              </a:rPr>
              <a:t>[6] </a:t>
            </a:r>
            <a:r>
              <a:rPr lang="en-US" sz="1600" dirty="0">
                <a:solidFill>
                  <a:srgbClr val="000000"/>
                </a:solidFill>
              </a:rPr>
              <a:t>W3C. Web Content Accessibility Guidelines (WCAG) Overview. https://www.w3.org/WAI/standards-guidelines/wcag/. 2021.</a:t>
            </a:r>
            <a:r>
              <a:rPr lang="de-DE" sz="1600" dirty="0">
                <a:solidFill>
                  <a:srgbClr val="000000"/>
                </a:solidFill>
              </a:rPr>
              <a:t> (zuletzt abgerufen am 30.10.2021)</a:t>
            </a:r>
          </a:p>
          <a:p>
            <a:endParaRPr lang="en-US" sz="1600" dirty="0">
              <a:solidFill>
                <a:srgbClr val="000000"/>
              </a:solidFill>
            </a:endParaRPr>
          </a:p>
          <a:p>
            <a:r>
              <a:rPr lang="en-US" sz="1600" dirty="0">
                <a:solidFill>
                  <a:srgbClr val="000000"/>
                </a:solidFill>
              </a:rPr>
              <a:t>[7] ETSI. EN 301 549 V3.2.1 Accessibility requirements for ICT products and services. 2021. </a:t>
            </a:r>
            <a:endParaRPr lang="de-DE" sz="1600" dirty="0"/>
          </a:p>
        </p:txBody>
      </p:sp>
    </p:spTree>
    <p:extLst>
      <p:ext uri="{BB962C8B-B14F-4D97-AF65-F5344CB8AC3E}">
        <p14:creationId xmlns:p14="http://schemas.microsoft.com/office/powerpoint/2010/main" val="38363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F96A542-CEB6-4DD7-8FE6-552931235314}"/>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68CC8D1C-F7BA-4FB2-A3A7-166C20FCD455}"/>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C376C56B-44D0-45BE-9F0B-DAAC2921D500}"/>
              </a:ext>
            </a:extLst>
          </p:cNvPr>
          <p:cNvSpPr>
            <a:spLocks noGrp="1"/>
          </p:cNvSpPr>
          <p:nvPr>
            <p:ph type="title" idx="4294967295"/>
          </p:nvPr>
        </p:nvSpPr>
        <p:spPr>
          <a:xfrm>
            <a:off x="220684"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Literaturverzeichnis – 2 von 3</a:t>
            </a:r>
            <a:endParaRPr lang="de-DE" dirty="0">
              <a:effectLst/>
            </a:endParaRPr>
          </a:p>
        </p:txBody>
      </p:sp>
      <p:sp>
        <p:nvSpPr>
          <p:cNvPr id="5" name="Textfeld 4">
            <a:extLst>
              <a:ext uri="{FF2B5EF4-FFF2-40B4-BE49-F238E27FC236}">
                <a16:creationId xmlns:a16="http://schemas.microsoft.com/office/drawing/2014/main" id="{7A890E65-BCBB-4254-A976-27EAD8A5E9E3}"/>
              </a:ext>
            </a:extLst>
          </p:cNvPr>
          <p:cNvSpPr txBox="1"/>
          <p:nvPr/>
        </p:nvSpPr>
        <p:spPr>
          <a:xfrm>
            <a:off x="304800" y="1385455"/>
            <a:ext cx="11711709" cy="5509200"/>
          </a:xfrm>
          <a:prstGeom prst="rect">
            <a:avLst/>
          </a:prstGeom>
          <a:noFill/>
        </p:spPr>
        <p:txBody>
          <a:bodyPr wrap="square" rtlCol="0">
            <a:spAutoFit/>
          </a:bodyPr>
          <a:lstStyle/>
          <a:p>
            <a:r>
              <a:rPr lang="de-DE" sz="1600" dirty="0"/>
              <a:t>[8] Europäisches Parlament und Rat der europäischen Union. (2016). Richtlinie (EU) 2016/2102 des europäischen Parlaments und des Rates vom 26. Oktober 2016 über den barrierefreien Zugang zu den Websites und mobilen Anwendungen öffentlicher Stellen</a:t>
            </a:r>
          </a:p>
          <a:p>
            <a:endParaRPr lang="de-DE" sz="1600" dirty="0"/>
          </a:p>
          <a:p>
            <a:r>
              <a:rPr lang="de-DE" sz="1600" dirty="0"/>
              <a:t>[9] Bundesministerium für Arbeit und Soziales. (2019). Verordnung zur Schaffung barrierefreier Informationstechnik nach dem Behindertengleichstellungsgesetz (Barrierefreie-Informationstechnik-Verordnung -BITV 2.0)</a:t>
            </a:r>
          </a:p>
          <a:p>
            <a:endParaRPr lang="de-DE" sz="1600" dirty="0"/>
          </a:p>
          <a:p>
            <a:r>
              <a:rPr lang="de-DE" sz="1600" dirty="0"/>
              <a:t>[10] DIAS GmbH. Überarbeitung von Prüfschritten im Jahr 2021. https://www.bit-vtest.de/bitv_test/das_testverfahren_im_detail/vertiefend/ueberarbeitung/2021.html (zuletzt abgerufen am 30.10.2021)</a:t>
            </a:r>
          </a:p>
          <a:p>
            <a:endParaRPr lang="de-DE" sz="1600" dirty="0"/>
          </a:p>
          <a:p>
            <a:r>
              <a:rPr lang="de-DE" sz="1600" dirty="0"/>
              <a:t>[11] DIAS GmbH. Der BIK BITV-Test. https://www.bitvtest.de/bitv_test.html (zu-letzt abgerufen am 30.10.2021)</a:t>
            </a:r>
          </a:p>
          <a:p>
            <a:endParaRPr lang="de-DE" sz="1600" dirty="0"/>
          </a:p>
          <a:p>
            <a:r>
              <a:rPr lang="de-DE" sz="1600" dirty="0"/>
              <a:t>[12] DIAS GmbH. BITV-Selbstbewertung. https://www.bitv-test.de/bitv_test/bitv_test_selbst_anwenden/selbstbewertung.html (zuletzt abgerufen am 30.10.2021)</a:t>
            </a:r>
          </a:p>
          <a:p>
            <a:endParaRPr lang="de-DE" sz="1600" dirty="0"/>
          </a:p>
          <a:p>
            <a:r>
              <a:rPr lang="de-DE" sz="1600" dirty="0"/>
              <a:t>[13] DIAS GmbH. Beschreibung des Prüfverfahrens. https://www.bitv-test.de/bitv_test/das_testverfahren_im_detail/verfahren.html (zuletzt abgerufen am 30.10.2021)</a:t>
            </a:r>
          </a:p>
          <a:p>
            <a:endParaRPr lang="de-DE" sz="1600" dirty="0"/>
          </a:p>
          <a:p>
            <a:r>
              <a:rPr lang="de-DE" sz="1600" dirty="0"/>
              <a:t>[14] Henry, B. (2020, 13. Mai). </a:t>
            </a:r>
            <a:r>
              <a:rPr lang="de-DE" sz="1600" dirty="0" err="1"/>
              <a:t>Accessibility</a:t>
            </a:r>
            <a:r>
              <a:rPr lang="de-DE" sz="1600" dirty="0"/>
              <a:t> Overlays in Digital Content. https://www.tpgi.com/accessibility-overlays-in-digital-content/ (zuletzt abgerufen am 30.10.2021)</a:t>
            </a:r>
          </a:p>
          <a:p>
            <a:endParaRPr lang="de-DE" sz="1600" dirty="0"/>
          </a:p>
          <a:p>
            <a:r>
              <a:rPr lang="de-DE" sz="1600" dirty="0"/>
              <a:t>[15] </a:t>
            </a:r>
            <a:r>
              <a:rPr lang="en-US" sz="1600" dirty="0" err="1"/>
              <a:t>Kornmeier</a:t>
            </a:r>
            <a:r>
              <a:rPr lang="en-US" sz="1600" dirty="0"/>
              <a:t>, T. (2020, 6. April). Not All Accessibility Overlays Are Created Equal. https://www.deque.com/blog/not-all-accessibility-overlays-are-created-equal/ (</a:t>
            </a:r>
            <a:r>
              <a:rPr lang="en-US" sz="1600" dirty="0" err="1"/>
              <a:t>zuletzt</a:t>
            </a:r>
            <a:r>
              <a:rPr lang="en-US" sz="1600" dirty="0"/>
              <a:t> </a:t>
            </a:r>
            <a:r>
              <a:rPr lang="en-US" sz="1600" dirty="0" err="1"/>
              <a:t>abgerufen</a:t>
            </a:r>
            <a:r>
              <a:rPr lang="en-US" sz="1600" dirty="0"/>
              <a:t> am 30.10.2021)</a:t>
            </a:r>
            <a:endParaRPr lang="de-DE" sz="1600" dirty="0"/>
          </a:p>
        </p:txBody>
      </p:sp>
    </p:spTree>
    <p:extLst>
      <p:ext uri="{BB962C8B-B14F-4D97-AF65-F5344CB8AC3E}">
        <p14:creationId xmlns:p14="http://schemas.microsoft.com/office/powerpoint/2010/main" val="1886791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F96A542-CEB6-4DD7-8FE6-552931235314}"/>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68CC8D1C-F7BA-4FB2-A3A7-166C20FCD455}"/>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1556B22A-1CD5-409F-897F-E40F3DAFD2C2}"/>
              </a:ext>
            </a:extLst>
          </p:cNvPr>
          <p:cNvSpPr>
            <a:spLocks noGrp="1"/>
          </p:cNvSpPr>
          <p:nvPr>
            <p:ph type="title" idx="4294967295"/>
          </p:nvPr>
        </p:nvSpPr>
        <p:spPr>
          <a:xfrm>
            <a:off x="304800"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Literaturverzeichnis – 3 von 3</a:t>
            </a:r>
            <a:endParaRPr lang="de-DE" dirty="0">
              <a:effectLst/>
            </a:endParaRPr>
          </a:p>
        </p:txBody>
      </p:sp>
      <p:sp>
        <p:nvSpPr>
          <p:cNvPr id="5" name="Textfeld 4">
            <a:extLst>
              <a:ext uri="{FF2B5EF4-FFF2-40B4-BE49-F238E27FC236}">
                <a16:creationId xmlns:a16="http://schemas.microsoft.com/office/drawing/2014/main" id="{7A890E65-BCBB-4254-A976-27EAD8A5E9E3}"/>
              </a:ext>
            </a:extLst>
          </p:cNvPr>
          <p:cNvSpPr txBox="1"/>
          <p:nvPr/>
        </p:nvSpPr>
        <p:spPr>
          <a:xfrm>
            <a:off x="304800" y="1385455"/>
            <a:ext cx="11711709" cy="2308324"/>
          </a:xfrm>
          <a:prstGeom prst="rect">
            <a:avLst/>
          </a:prstGeom>
          <a:noFill/>
        </p:spPr>
        <p:txBody>
          <a:bodyPr wrap="square" rtlCol="0">
            <a:spAutoFit/>
          </a:bodyPr>
          <a:lstStyle/>
          <a:p>
            <a:r>
              <a:rPr lang="en-US" sz="1600" dirty="0"/>
              <a:t>[16] </a:t>
            </a:r>
            <a:r>
              <a:rPr lang="de-DE" sz="1600" dirty="0"/>
              <a:t>DIAS GmbH. Werkzeugliste. https://www.bitvtest.de/bitv_test/das_testverfah-ren_im_detail/werkzeugliste.html (zuletzt abgerufen am 30.10.2021)</a:t>
            </a:r>
          </a:p>
          <a:p>
            <a:endParaRPr lang="de-DE" sz="1600" dirty="0"/>
          </a:p>
          <a:p>
            <a:r>
              <a:rPr lang="en-US" sz="1600" dirty="0">
                <a:solidFill>
                  <a:srgbClr val="000000"/>
                </a:solidFill>
              </a:rPr>
              <a:t>[17] W3C. Web Content Accessibility Guidelines (WCAG) 2.1. https://www.w3.org/TR/WCAG21/. 2018. </a:t>
            </a:r>
            <a:r>
              <a:rPr lang="de-DE" sz="1600" dirty="0">
                <a:solidFill>
                  <a:srgbClr val="000000"/>
                </a:solidFill>
              </a:rPr>
              <a:t>(zuletzt abgerufen am 30.10.2021)</a:t>
            </a:r>
          </a:p>
          <a:p>
            <a:endParaRPr lang="de-DE" sz="1600" dirty="0">
              <a:solidFill>
                <a:srgbClr val="000000"/>
              </a:solidFill>
            </a:endParaRPr>
          </a:p>
          <a:p>
            <a:r>
              <a:rPr lang="de-DE" sz="1600" dirty="0"/>
              <a:t>[18] </a:t>
            </a:r>
            <a:r>
              <a:rPr lang="en-US" sz="1600" dirty="0"/>
              <a:t>W3C. Understanding Success Criterion 2.3.1: Three Flashes or Below Thresh-old. https://www.w3.org/WAI/WCAG21/Understanding/three-flashes-or-below-threshold.html (</a:t>
            </a:r>
            <a:r>
              <a:rPr lang="en-US" sz="1600" dirty="0" err="1"/>
              <a:t>zuletzt</a:t>
            </a:r>
            <a:r>
              <a:rPr lang="en-US" sz="1600" dirty="0"/>
              <a:t> </a:t>
            </a:r>
            <a:r>
              <a:rPr lang="en-US" sz="1600" dirty="0" err="1"/>
              <a:t>abgerufen</a:t>
            </a:r>
            <a:r>
              <a:rPr lang="en-US" sz="1600" dirty="0"/>
              <a:t> am 30.10.2021)</a:t>
            </a:r>
          </a:p>
          <a:p>
            <a:endParaRPr lang="en-US" sz="1600" dirty="0">
              <a:solidFill>
                <a:srgbClr val="000000"/>
              </a:solidFill>
            </a:endParaRPr>
          </a:p>
          <a:p>
            <a:endParaRPr lang="de-DE" sz="1600" dirty="0"/>
          </a:p>
        </p:txBody>
      </p:sp>
    </p:spTree>
    <p:extLst>
      <p:ext uri="{BB962C8B-B14F-4D97-AF65-F5344CB8AC3E}">
        <p14:creationId xmlns:p14="http://schemas.microsoft.com/office/powerpoint/2010/main" val="129197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FC0F5A0-C92F-4C5F-A0AF-F12BF7F7980E}"/>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0CB224D5-6CBF-40F0-8A9E-0F56E3E3A1EB}"/>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9AF11CF0-3A40-4999-84D9-614B8D22BAFF}"/>
              </a:ext>
            </a:extLst>
          </p:cNvPr>
          <p:cNvSpPr>
            <a:spLocks noGrp="1"/>
          </p:cNvSpPr>
          <p:nvPr>
            <p:ph type="title" idx="4294967295"/>
          </p:nvPr>
        </p:nvSpPr>
        <p:spPr>
          <a:xfrm>
            <a:off x="137555"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1. Einleitung – Kritische Betrachtung </a:t>
            </a:r>
            <a:endParaRPr lang="de-DE" dirty="0">
              <a:effectLst/>
            </a:endParaRPr>
          </a:p>
        </p:txBody>
      </p:sp>
      <p:sp>
        <p:nvSpPr>
          <p:cNvPr id="5" name="Textfeld 4">
            <a:extLst>
              <a:ext uri="{FF2B5EF4-FFF2-40B4-BE49-F238E27FC236}">
                <a16:creationId xmlns:a16="http://schemas.microsoft.com/office/drawing/2014/main" id="{F91C452E-559C-4DAC-8079-BDA2426E5AD0}"/>
              </a:ext>
            </a:extLst>
          </p:cNvPr>
          <p:cNvSpPr txBox="1"/>
          <p:nvPr/>
        </p:nvSpPr>
        <p:spPr>
          <a:xfrm>
            <a:off x="2914253" y="1674767"/>
            <a:ext cx="6363493" cy="4524315"/>
          </a:xfrm>
          <a:prstGeom prst="rect">
            <a:avLst/>
          </a:prstGeom>
          <a:noFill/>
        </p:spPr>
        <p:txBody>
          <a:bodyPr wrap="square" rtlCol="0">
            <a:spAutoFit/>
          </a:bodyPr>
          <a:lstStyle/>
          <a:p>
            <a:pPr algn="ctr"/>
            <a:r>
              <a:rPr lang="de-DE" sz="2400" dirty="0"/>
              <a:t>Overlay-Tools werden innerhalb der Barrierefreiheits-Community kritisch betrachtet</a:t>
            </a:r>
          </a:p>
          <a:p>
            <a:pPr algn="ctr"/>
            <a:endParaRPr lang="de-DE" sz="2400" dirty="0"/>
          </a:p>
          <a:p>
            <a:pPr algn="ctr"/>
            <a:r>
              <a:rPr lang="de-DE" sz="2400" dirty="0"/>
              <a:t>Stellungnahme, dass Overlay-Tools abgeschafft werden sollen hat über 600 Unterschriften [3]</a:t>
            </a:r>
          </a:p>
          <a:p>
            <a:pPr algn="ctr"/>
            <a:endParaRPr lang="de-DE" sz="2400" dirty="0"/>
          </a:p>
          <a:p>
            <a:pPr algn="ctr"/>
            <a:r>
              <a:rPr lang="de-DE" sz="2400" dirty="0"/>
              <a:t>Untersuchungen von Groves [4] und Faulkner [5] zeigen bereits Limitationen der Technologien</a:t>
            </a:r>
          </a:p>
          <a:p>
            <a:pPr algn="ctr"/>
            <a:endParaRPr lang="de-DE" sz="2400" dirty="0"/>
          </a:p>
          <a:p>
            <a:pPr algn="ctr"/>
            <a:endParaRPr lang="de-DE" sz="2400" dirty="0"/>
          </a:p>
          <a:p>
            <a:pPr algn="ctr"/>
            <a:r>
              <a:rPr lang="de-DE" sz="2400" dirty="0"/>
              <a:t>Allerdings keine Studien in einem wissenschaftlichen Rahmen zu diesem Thema</a:t>
            </a:r>
          </a:p>
        </p:txBody>
      </p:sp>
    </p:spTree>
    <p:extLst>
      <p:ext uri="{BB962C8B-B14F-4D97-AF65-F5344CB8AC3E}">
        <p14:creationId xmlns:p14="http://schemas.microsoft.com/office/powerpoint/2010/main" val="203751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35679-5D4D-4B39-B918-5E922655A5EA}"/>
              </a:ext>
            </a:extLst>
          </p:cNvPr>
          <p:cNvSpPr>
            <a:spLocks noGrp="1"/>
          </p:cNvSpPr>
          <p:nvPr>
            <p:ph type="ctrTitle"/>
          </p:nvPr>
        </p:nvSpPr>
        <p:spPr>
          <a:xfrm>
            <a:off x="1524000" y="1662544"/>
            <a:ext cx="9144000" cy="1766455"/>
          </a:xfrm>
        </p:spPr>
        <p:txBody>
          <a:bodyPr/>
          <a:lstStyle/>
          <a:p>
            <a:pPr rtl="0" eaLnBrk="1" latinLnBrk="0" hangingPunct="1"/>
            <a:r>
              <a:rPr lang="de-DE" sz="4000" kern="1200" dirty="0">
                <a:solidFill>
                  <a:srgbClr val="000000"/>
                </a:solidFill>
                <a:effectLst/>
                <a:latin typeface="Bahnschrift Light SemiCondensed" panose="020B0502040204020203" pitchFamily="34" charset="0"/>
                <a:ea typeface="+mj-ea"/>
                <a:cs typeface="+mj-cs"/>
              </a:rPr>
              <a:t>Overlay-Tools als Unterstützung für barrierefreie Websites - Potenziale und Grenzen</a:t>
            </a:r>
            <a:endParaRPr lang="de-DE" dirty="0">
              <a:effectLst/>
            </a:endParaRPr>
          </a:p>
        </p:txBody>
      </p:sp>
      <p:sp>
        <p:nvSpPr>
          <p:cNvPr id="6" name="Untertitel 2">
            <a:extLst>
              <a:ext uri="{FF2B5EF4-FFF2-40B4-BE49-F238E27FC236}">
                <a16:creationId xmlns:a16="http://schemas.microsoft.com/office/drawing/2014/main" id="{E5CF1BCD-8421-4BF1-AF68-B843D94E3A34}"/>
              </a:ext>
            </a:extLst>
          </p:cNvPr>
          <p:cNvSpPr txBox="1">
            <a:spLocks/>
          </p:cNvSpPr>
          <p:nvPr/>
        </p:nvSpPr>
        <p:spPr>
          <a:xfrm>
            <a:off x="3612502" y="1318602"/>
            <a:ext cx="4966996" cy="6681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latin typeface="Bahnschrift Light SemiCondensed" panose="020B0502040204020203" pitchFamily="34" charset="0"/>
              </a:rPr>
              <a:t>Webinar</a:t>
            </a:r>
          </a:p>
        </p:txBody>
      </p:sp>
      <p:sp>
        <p:nvSpPr>
          <p:cNvPr id="5" name="Untertitel 2">
            <a:extLst>
              <a:ext uri="{FF2B5EF4-FFF2-40B4-BE49-F238E27FC236}">
                <a16:creationId xmlns:a16="http://schemas.microsoft.com/office/drawing/2014/main" id="{CABA0522-B337-4FF2-BC1A-1E85B7D16DD9}"/>
              </a:ext>
            </a:extLst>
          </p:cNvPr>
          <p:cNvSpPr txBox="1">
            <a:spLocks/>
          </p:cNvSpPr>
          <p:nvPr/>
        </p:nvSpPr>
        <p:spPr>
          <a:xfrm>
            <a:off x="3612502" y="3776879"/>
            <a:ext cx="4966996" cy="6681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latin typeface="Bahnschrift Light SemiCondensed" panose="020B0502040204020203" pitchFamily="34" charset="0"/>
              </a:rPr>
              <a:t>Masterarbeit von Niklas Egger</a:t>
            </a:r>
          </a:p>
        </p:txBody>
      </p:sp>
      <p:sp>
        <p:nvSpPr>
          <p:cNvPr id="7" name="Textfeld 6">
            <a:extLst>
              <a:ext uri="{FF2B5EF4-FFF2-40B4-BE49-F238E27FC236}">
                <a16:creationId xmlns:a16="http://schemas.microsoft.com/office/drawing/2014/main" id="{0D7E33D9-184C-457F-8A77-41B17B9E7D8C}"/>
              </a:ext>
            </a:extLst>
          </p:cNvPr>
          <p:cNvSpPr txBox="1"/>
          <p:nvPr/>
        </p:nvSpPr>
        <p:spPr>
          <a:xfrm>
            <a:off x="343948" y="5400890"/>
            <a:ext cx="3707934" cy="1200329"/>
          </a:xfrm>
          <a:prstGeom prst="rect">
            <a:avLst/>
          </a:prstGeom>
          <a:noFill/>
        </p:spPr>
        <p:txBody>
          <a:bodyPr wrap="square" rtlCol="0">
            <a:spAutoFit/>
          </a:bodyPr>
          <a:lstStyle/>
          <a:p>
            <a:r>
              <a:rPr lang="de-DE" dirty="0"/>
              <a:t>Betreuer</a:t>
            </a:r>
          </a:p>
          <a:p>
            <a:endParaRPr lang="de-DE" dirty="0"/>
          </a:p>
          <a:p>
            <a:r>
              <a:rPr lang="de-DE" dirty="0"/>
              <a:t>Prof. Dr. Gottfried Zimmermann</a:t>
            </a:r>
          </a:p>
          <a:p>
            <a:r>
              <a:rPr lang="de-DE" dirty="0"/>
              <a:t>Christophe </a:t>
            </a:r>
            <a:r>
              <a:rPr lang="de-DE" dirty="0" err="1"/>
              <a:t>Strobbe</a:t>
            </a:r>
            <a:endParaRPr lang="de-DE" dirty="0"/>
          </a:p>
        </p:txBody>
      </p:sp>
      <p:pic>
        <p:nvPicPr>
          <p:cNvPr id="8" name="Grafik 7" descr="Logo der Hochschule der Medien&#10;">
            <a:extLst>
              <a:ext uri="{FF2B5EF4-FFF2-40B4-BE49-F238E27FC236}">
                <a16:creationId xmlns:a16="http://schemas.microsoft.com/office/drawing/2014/main" id="{095DF40A-802C-453B-B6EF-02794F91C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075" y="256782"/>
            <a:ext cx="1084979" cy="990043"/>
          </a:xfrm>
          <a:prstGeom prst="rect">
            <a:avLst/>
          </a:prstGeom>
        </p:spPr>
      </p:pic>
    </p:spTree>
    <p:extLst>
      <p:ext uri="{BB962C8B-B14F-4D97-AF65-F5344CB8AC3E}">
        <p14:creationId xmlns:p14="http://schemas.microsoft.com/office/powerpoint/2010/main" val="21872501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5ACB0C-755D-405B-BC7F-4AE32078ED24}"/>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CFF2C41F-3B31-415B-BEBB-964EDE34B5D3}"/>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el 6">
            <a:extLst>
              <a:ext uri="{FF2B5EF4-FFF2-40B4-BE49-F238E27FC236}">
                <a16:creationId xmlns:a16="http://schemas.microsoft.com/office/drawing/2014/main" id="{2FE1F2C3-D3BB-43EE-AF74-6B0934A1B420}"/>
              </a:ext>
            </a:extLst>
          </p:cNvPr>
          <p:cNvSpPr>
            <a:spLocks noGrp="1"/>
          </p:cNvSpPr>
          <p:nvPr>
            <p:ph type="title" idx="4294967295"/>
          </p:nvPr>
        </p:nvSpPr>
        <p:spPr>
          <a:xfrm>
            <a:off x="285054" y="-112367"/>
            <a:ext cx="10515600" cy="1325563"/>
          </a:xfrm>
        </p:spPr>
        <p:txBody>
          <a:bodyPr/>
          <a:lstStyle/>
          <a:p>
            <a:r>
              <a:rPr lang="de-DE" sz="3200" b="1" kern="1200" dirty="0">
                <a:solidFill>
                  <a:srgbClr val="FFFFFF"/>
                </a:solidFill>
                <a:effectLst/>
                <a:latin typeface="Bahnschrift Light SemiCondensed" panose="020B0502040204020203" pitchFamily="34" charset="0"/>
                <a:ea typeface="+mn-ea"/>
                <a:cs typeface="+mn-cs"/>
              </a:rPr>
              <a:t>Inhaltsverzeichnis (1)</a:t>
            </a:r>
            <a:endParaRPr lang="de-DE" dirty="0"/>
          </a:p>
        </p:txBody>
      </p:sp>
      <p:sp>
        <p:nvSpPr>
          <p:cNvPr id="5" name="Textfeld 4">
            <a:extLst>
              <a:ext uri="{FF2B5EF4-FFF2-40B4-BE49-F238E27FC236}">
                <a16:creationId xmlns:a16="http://schemas.microsoft.com/office/drawing/2014/main" id="{F5BE165B-15FC-402E-964E-672CC6995787}"/>
              </a:ext>
            </a:extLst>
          </p:cNvPr>
          <p:cNvSpPr txBox="1"/>
          <p:nvPr/>
        </p:nvSpPr>
        <p:spPr>
          <a:xfrm>
            <a:off x="934003" y="1515567"/>
            <a:ext cx="9217703" cy="4462760"/>
          </a:xfrm>
          <a:prstGeom prst="rect">
            <a:avLst/>
          </a:prstGeom>
          <a:noFill/>
        </p:spPr>
        <p:txBody>
          <a:bodyPr wrap="square" rtlCol="0">
            <a:spAutoFit/>
          </a:bodyPr>
          <a:lstStyle/>
          <a:p>
            <a:pPr marL="342900" indent="-342900">
              <a:buFont typeface="+mj-lt"/>
              <a:buAutoNum type="arabicPeriod"/>
            </a:pPr>
            <a:r>
              <a:rPr lang="de-DE" sz="2000" dirty="0">
                <a:solidFill>
                  <a:schemeClr val="bg1">
                    <a:lumMod val="50000"/>
                  </a:schemeClr>
                </a:solidFill>
              </a:rPr>
              <a:t>Einleitung</a:t>
            </a:r>
          </a:p>
          <a:p>
            <a:pPr marL="342900" indent="-342900">
              <a:buFont typeface="+mj-lt"/>
              <a:buAutoNum type="arabicPeriod"/>
            </a:pPr>
            <a:endParaRPr lang="de-DE" sz="2400" dirty="0"/>
          </a:p>
          <a:p>
            <a:pPr marL="342900" indent="-342900">
              <a:buFont typeface="+mj-lt"/>
              <a:buAutoNum type="arabicPeriod"/>
            </a:pPr>
            <a:r>
              <a:rPr lang="de-DE" sz="2400" dirty="0"/>
              <a:t>Grundlagen</a:t>
            </a:r>
          </a:p>
          <a:p>
            <a:pPr marL="342900" indent="-342900">
              <a:buFont typeface="+mj-lt"/>
              <a:buAutoNum type="arabicPeriod"/>
            </a:pPr>
            <a:endParaRPr lang="de-DE" sz="2400" dirty="0"/>
          </a:p>
          <a:p>
            <a:pPr marL="342900" indent="-342900">
              <a:buFont typeface="+mj-lt"/>
              <a:buAutoNum type="arabicPeriod"/>
            </a:pPr>
            <a:r>
              <a:rPr lang="de-DE" sz="2400" dirty="0"/>
              <a:t>Overlay-Tools im Allgemeinen</a:t>
            </a:r>
          </a:p>
          <a:p>
            <a:pPr marL="342900" indent="-342900">
              <a:buFont typeface="+mj-lt"/>
              <a:buAutoNum type="arabicPeriod"/>
            </a:pPr>
            <a:endParaRPr lang="de-DE" sz="2400" dirty="0"/>
          </a:p>
          <a:p>
            <a:pPr marL="342900" indent="-342900">
              <a:buFont typeface="+mj-lt"/>
              <a:buAutoNum type="arabicPeriod"/>
            </a:pPr>
            <a:r>
              <a:rPr lang="de-DE" sz="2400" dirty="0"/>
              <a:t>Parameter für die Untersuchung</a:t>
            </a:r>
          </a:p>
          <a:p>
            <a:pPr marL="342900" indent="-342900">
              <a:buFont typeface="+mj-lt"/>
              <a:buAutoNum type="arabicPeriod"/>
            </a:pPr>
            <a:endParaRPr lang="de-DE" sz="2400" dirty="0"/>
          </a:p>
          <a:p>
            <a:pPr marL="342900" indent="-342900">
              <a:buFont typeface="+mj-lt"/>
              <a:buAutoNum type="arabicPeriod"/>
            </a:pPr>
            <a:r>
              <a:rPr lang="de-DE" sz="2400" dirty="0"/>
              <a:t>Ergebnisse</a:t>
            </a:r>
          </a:p>
          <a:p>
            <a:pPr marL="342900" indent="-342900">
              <a:buFont typeface="+mj-lt"/>
              <a:buAutoNum type="arabicPeriod"/>
            </a:pPr>
            <a:endParaRPr lang="de-DE" sz="2400" dirty="0"/>
          </a:p>
          <a:p>
            <a:pPr marL="342900" indent="-342900">
              <a:buFont typeface="+mj-lt"/>
              <a:buAutoNum type="arabicPeriod"/>
            </a:pPr>
            <a:r>
              <a:rPr lang="de-DE" sz="2400" dirty="0"/>
              <a:t>Ausblick, Limitationen und Fazit</a:t>
            </a:r>
          </a:p>
          <a:p>
            <a:endParaRPr lang="de-DE" sz="2400" dirty="0"/>
          </a:p>
        </p:txBody>
      </p:sp>
    </p:spTree>
    <p:extLst>
      <p:ext uri="{BB962C8B-B14F-4D97-AF65-F5344CB8AC3E}">
        <p14:creationId xmlns:p14="http://schemas.microsoft.com/office/powerpoint/2010/main" val="36601994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615B61E-07CC-4117-AB02-6DDF44017F33}"/>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B265A7A1-1489-4AD4-B922-230BA16B6DFE}"/>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itel 8">
            <a:extLst>
              <a:ext uri="{FF2B5EF4-FFF2-40B4-BE49-F238E27FC236}">
                <a16:creationId xmlns:a16="http://schemas.microsoft.com/office/drawing/2014/main" id="{6A7B5B91-D183-42EF-9970-999B36BD9E43}"/>
              </a:ext>
            </a:extLst>
          </p:cNvPr>
          <p:cNvSpPr>
            <a:spLocks noGrp="1"/>
          </p:cNvSpPr>
          <p:nvPr>
            <p:ph type="title" idx="4294967295"/>
          </p:nvPr>
        </p:nvSpPr>
        <p:spPr>
          <a:xfrm>
            <a:off x="281724"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2. Grundlagen –WCAG 2.1 und BITV 2.0</a:t>
            </a:r>
            <a:endParaRPr lang="de-DE" dirty="0">
              <a:effectLst/>
            </a:endParaRPr>
          </a:p>
        </p:txBody>
      </p:sp>
      <p:sp>
        <p:nvSpPr>
          <p:cNvPr id="5" name="Textfeld 4">
            <a:extLst>
              <a:ext uri="{FF2B5EF4-FFF2-40B4-BE49-F238E27FC236}">
                <a16:creationId xmlns:a16="http://schemas.microsoft.com/office/drawing/2014/main" id="{C6EC4CB2-8CEC-452E-83A1-F446BCD54793}"/>
              </a:ext>
            </a:extLst>
          </p:cNvPr>
          <p:cNvSpPr txBox="1"/>
          <p:nvPr/>
        </p:nvSpPr>
        <p:spPr>
          <a:xfrm>
            <a:off x="412353" y="1674767"/>
            <a:ext cx="11385947" cy="4524315"/>
          </a:xfrm>
          <a:prstGeom prst="rect">
            <a:avLst/>
          </a:prstGeom>
          <a:noFill/>
        </p:spPr>
        <p:txBody>
          <a:bodyPr wrap="square" rtlCol="0">
            <a:spAutoFit/>
          </a:bodyPr>
          <a:lstStyle/>
          <a:p>
            <a:r>
              <a:rPr lang="de-DE" sz="2400" dirty="0"/>
              <a:t>WCAG 2.1 ist ein internationaler Standard des World Wide Web </a:t>
            </a:r>
            <a:r>
              <a:rPr lang="de-DE" sz="2400" dirty="0" err="1"/>
              <a:t>Consortiums</a:t>
            </a:r>
            <a:r>
              <a:rPr lang="de-DE" sz="2400" dirty="0"/>
              <a:t> (W3C) [6]</a:t>
            </a:r>
          </a:p>
          <a:p>
            <a:endParaRPr lang="de-DE" sz="2400" dirty="0"/>
          </a:p>
          <a:p>
            <a:r>
              <a:rPr lang="de-DE" sz="2400" dirty="0"/>
              <a:t>Grundlegendes Ziel ist ein einheitlicher Standard für die Umsetzung barrierefreier Webinhalte [6]</a:t>
            </a:r>
          </a:p>
          <a:p>
            <a:endParaRPr lang="de-DE" sz="2400" dirty="0"/>
          </a:p>
          <a:p>
            <a:r>
              <a:rPr lang="de-DE" sz="2400" dirty="0"/>
              <a:t>Europäische Norm 301 549 beinhaltet Erfolgskriterien von WCAG sowie selbstdefinierte Anforderungen für Webinhalte [7]</a:t>
            </a:r>
          </a:p>
          <a:p>
            <a:endParaRPr lang="de-DE" sz="2400" dirty="0"/>
          </a:p>
          <a:p>
            <a:r>
              <a:rPr lang="de-DE" sz="2400" dirty="0"/>
              <a:t>Richtlinie 2016/2102 verpflichtet die Mitgliedsstaaten zur Einhaltung der EN 301 549 für öffentliche Einrichtungen [8]</a:t>
            </a:r>
          </a:p>
          <a:p>
            <a:endParaRPr lang="de-DE" sz="2400" dirty="0"/>
          </a:p>
          <a:p>
            <a:r>
              <a:rPr lang="de-DE" sz="2400" dirty="0"/>
              <a:t>Für Deutschland: Barrierefreie-Informationstechnik-Verordnung (BITV) 2.0 [9]</a:t>
            </a:r>
          </a:p>
        </p:txBody>
      </p:sp>
    </p:spTree>
    <p:extLst>
      <p:ext uri="{BB962C8B-B14F-4D97-AF65-F5344CB8AC3E}">
        <p14:creationId xmlns:p14="http://schemas.microsoft.com/office/powerpoint/2010/main" val="2437314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31031F5-DDE0-4CC5-9B1B-22BE3654217F}"/>
              </a:ext>
              <a:ext uri="{C183D7F6-B498-43B3-948B-1728B52AA6E4}">
                <adec:decorative xmlns:adec="http://schemas.microsoft.com/office/drawing/2017/decorative" val="1"/>
              </a:ext>
            </a:extLst>
          </p:cNvPr>
          <p:cNvSpPr/>
          <p:nvPr/>
        </p:nvSpPr>
        <p:spPr>
          <a:xfrm>
            <a:off x="0" y="0"/>
            <a:ext cx="12192000" cy="1100831"/>
          </a:xfrm>
          <a:prstGeom prst="rect">
            <a:avLst/>
          </a:prstGeom>
          <a:pattFill prst="pct90">
            <a:fgClr>
              <a:srgbClr val="2E7D9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935FE97E-CB7B-4B01-B7EE-140670870595}"/>
              </a:ext>
              <a:ext uri="{C183D7F6-B498-43B3-948B-1728B52AA6E4}">
                <adec:decorative xmlns:adec="http://schemas.microsoft.com/office/drawing/2017/decorative" val="1"/>
              </a:ext>
            </a:extLst>
          </p:cNvPr>
          <p:cNvSpPr/>
          <p:nvPr/>
        </p:nvSpPr>
        <p:spPr>
          <a:xfrm>
            <a:off x="0" y="0"/>
            <a:ext cx="12192000" cy="1100831"/>
          </a:xfrm>
          <a:prstGeom prst="rect">
            <a:avLst/>
          </a:prstGeom>
          <a:gradFill flip="none" rotWithShape="1">
            <a:gsLst>
              <a:gs pos="10000">
                <a:srgbClr val="002060"/>
              </a:gs>
              <a:gs pos="100000">
                <a:srgbClr val="002060">
                  <a:alpha val="77000"/>
                </a:srgbClr>
              </a:gs>
              <a:gs pos="65000">
                <a:srgbClr val="17A5C7">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5">
            <a:extLst>
              <a:ext uri="{FF2B5EF4-FFF2-40B4-BE49-F238E27FC236}">
                <a16:creationId xmlns:a16="http://schemas.microsoft.com/office/drawing/2014/main" id="{8C6863C2-C09D-4525-AC54-CDF4CC455DD1}"/>
              </a:ext>
            </a:extLst>
          </p:cNvPr>
          <p:cNvSpPr>
            <a:spLocks noGrp="1"/>
          </p:cNvSpPr>
          <p:nvPr>
            <p:ph type="title" idx="4294967295"/>
          </p:nvPr>
        </p:nvSpPr>
        <p:spPr>
          <a:xfrm>
            <a:off x="196933" y="-112367"/>
            <a:ext cx="10515600" cy="1325563"/>
          </a:xfrm>
        </p:spPr>
        <p:txBody>
          <a:bodyPr/>
          <a:lstStyle/>
          <a:p>
            <a:pPr rtl="0" eaLnBrk="1" latinLnBrk="0" hangingPunct="1"/>
            <a:r>
              <a:rPr lang="de-DE" sz="3200" b="1" kern="1200" dirty="0">
                <a:solidFill>
                  <a:srgbClr val="FFFFFF"/>
                </a:solidFill>
                <a:effectLst/>
                <a:latin typeface="Bahnschrift Light SemiCondensed" panose="020B0502040204020203" pitchFamily="34" charset="0"/>
                <a:ea typeface="+mn-ea"/>
                <a:cs typeface="+mn-cs"/>
              </a:rPr>
              <a:t>2. Grundlagen – BIK BITV Test</a:t>
            </a:r>
            <a:endParaRPr lang="de-DE" dirty="0">
              <a:effectLst/>
            </a:endParaRPr>
          </a:p>
        </p:txBody>
      </p:sp>
      <p:sp>
        <p:nvSpPr>
          <p:cNvPr id="5" name="Textfeld 4">
            <a:extLst>
              <a:ext uri="{FF2B5EF4-FFF2-40B4-BE49-F238E27FC236}">
                <a16:creationId xmlns:a16="http://schemas.microsoft.com/office/drawing/2014/main" id="{C3DD28B7-BC00-4EA6-BF89-556301884430}"/>
              </a:ext>
            </a:extLst>
          </p:cNvPr>
          <p:cNvSpPr txBox="1"/>
          <p:nvPr/>
        </p:nvSpPr>
        <p:spPr>
          <a:xfrm>
            <a:off x="412353" y="1674767"/>
            <a:ext cx="11385947" cy="1938992"/>
          </a:xfrm>
          <a:prstGeom prst="rect">
            <a:avLst/>
          </a:prstGeom>
          <a:noFill/>
        </p:spPr>
        <p:txBody>
          <a:bodyPr wrap="square" rtlCol="0">
            <a:spAutoFit/>
          </a:bodyPr>
          <a:lstStyle/>
          <a:p>
            <a:r>
              <a:rPr lang="de-DE" sz="2400" dirty="0"/>
              <a:t>Der BIK BITV-Test basiert auf der BITV 2.0 und beinhaltet 92 Prüfschritte [10]</a:t>
            </a:r>
          </a:p>
          <a:p>
            <a:endParaRPr lang="de-DE" sz="2400" dirty="0"/>
          </a:p>
          <a:p>
            <a:pPr marL="1257300" lvl="2" indent="-342900">
              <a:buFont typeface="Arial" panose="020B0604020202020204" pitchFamily="34" charset="0"/>
              <a:buChar char="•"/>
            </a:pPr>
            <a:r>
              <a:rPr lang="de-DE" sz="2400" dirty="0"/>
              <a:t>Das etablierte Prüfverfahren in Deutschland [11]</a:t>
            </a:r>
          </a:p>
          <a:p>
            <a:pPr marL="1257300" lvl="2" indent="-342900">
              <a:buFont typeface="Arial" panose="020B0604020202020204" pitchFamily="34" charset="0"/>
              <a:buChar char="•"/>
            </a:pPr>
            <a:r>
              <a:rPr lang="de-DE" sz="2400" dirty="0"/>
              <a:t>BITV-Selbstbewertung ist öffentlich und kostenlos zugänglich [12]</a:t>
            </a:r>
          </a:p>
          <a:p>
            <a:pPr marL="1257300" lvl="2" indent="-342900">
              <a:buFont typeface="Arial" panose="020B0604020202020204" pitchFamily="34" charset="0"/>
              <a:buChar char="•"/>
            </a:pPr>
            <a:r>
              <a:rPr lang="de-DE" sz="2400" dirty="0"/>
              <a:t>Wendet ein fünfstufiges Bewertungsschema an [13]</a:t>
            </a:r>
          </a:p>
        </p:txBody>
      </p:sp>
    </p:spTree>
    <p:extLst>
      <p:ext uri="{BB962C8B-B14F-4D97-AF65-F5344CB8AC3E}">
        <p14:creationId xmlns:p14="http://schemas.microsoft.com/office/powerpoint/2010/main" val="4227142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3101</Words>
  <Application>Microsoft Office PowerPoint</Application>
  <PresentationFormat>Breitbild</PresentationFormat>
  <Paragraphs>597</Paragraphs>
  <Slides>43</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43</vt:i4>
      </vt:variant>
    </vt:vector>
  </HeadingPairs>
  <TitlesOfParts>
    <vt:vector size="48" baseType="lpstr">
      <vt:lpstr>Arial</vt:lpstr>
      <vt:lpstr>Bahnschrift Light SemiCondensed</vt:lpstr>
      <vt:lpstr>Calibri</vt:lpstr>
      <vt:lpstr>Calibri Light</vt:lpstr>
      <vt:lpstr>Office</vt:lpstr>
      <vt:lpstr>Webinar: Overlay-Tools als Unterstützung für barrierefreie Websites - Potenziale und Grenzen</vt:lpstr>
      <vt:lpstr>1. Einleitung – Menschen mit Behinderung in Deutschland</vt:lpstr>
      <vt:lpstr>1. Einleitung – Unterstützungen und Herausforderungen</vt:lpstr>
      <vt:lpstr>1. Einleitung – Versprechen eines Anbieters</vt:lpstr>
      <vt:lpstr>1. Einleitung – Kritische Betrachtung </vt:lpstr>
      <vt:lpstr>Overlay-Tools als Unterstützung für barrierefreie Websites - Potenziale und Grenzen</vt:lpstr>
      <vt:lpstr>Inhaltsverzeichnis (1)</vt:lpstr>
      <vt:lpstr>2. Grundlagen –WCAG 2.1 und BITV 2.0</vt:lpstr>
      <vt:lpstr>2. Grundlagen – BIK BITV Test</vt:lpstr>
      <vt:lpstr>Inhaltsverzeichnis (2)</vt:lpstr>
      <vt:lpstr>3. Overlay-Tools im Allgemeinen - Definition</vt:lpstr>
      <vt:lpstr>3. Overlay-Tools im Allgemeinen - Anbieter</vt:lpstr>
      <vt:lpstr>3. Overlay-Tools im Allgemeinen – FACILT‘ITI</vt:lpstr>
      <vt:lpstr>3. Overlay-Tools im Allgemeinen – Purple-Lens</vt:lpstr>
      <vt:lpstr>3. Overlay-Tools im Allgemeinen – Anbieter für diese Arbeit</vt:lpstr>
      <vt:lpstr>3. Overlay-Tools im Allgemeinen – Abonnements</vt:lpstr>
      <vt:lpstr>Inhaltsverzeichnis</vt:lpstr>
      <vt:lpstr>4. Parameter für die Untersuchung - Website</vt:lpstr>
      <vt:lpstr>4. Parameter für die Untersuchung - Bewertungsmetriken</vt:lpstr>
      <vt:lpstr>Inhaltsverzeichnis (3)</vt:lpstr>
      <vt:lpstr>5. Ergebnisse – Konformität (kumulativ) – 1 von 2</vt:lpstr>
      <vt:lpstr>5. Ergebnisse – Konformität (kumulativ) – 2 von 2</vt:lpstr>
      <vt:lpstr>5. Ergebnisse – Konformität (holistisch) – 1 von 3</vt:lpstr>
      <vt:lpstr>5. Ergebnisse – Konformität (holistisch) – 2 von 3</vt:lpstr>
      <vt:lpstr>5. Ergebnisse – Konformität (holistisch) – 3 von 3</vt:lpstr>
      <vt:lpstr>5. Ergebnisse – Showstopper – 1 von 4</vt:lpstr>
      <vt:lpstr>5. Ergebnisse – Showstopper – 2 von 4</vt:lpstr>
      <vt:lpstr>5. Ergebnisse – Showstopper – 3 von 4</vt:lpstr>
      <vt:lpstr>5. Ergebnisse – Showstopper – 4 von 4</vt:lpstr>
      <vt:lpstr>5. Ergebnisse - Implementation</vt:lpstr>
      <vt:lpstr>5. Ergebnisse - Feedback</vt:lpstr>
      <vt:lpstr>5. Ergebnisse – Konfigurierbarkeit der Toolbar</vt:lpstr>
      <vt:lpstr>5. Ergebnisse – Training</vt:lpstr>
      <vt:lpstr>5. Ergebnisse – Finales Gesamtergebnis</vt:lpstr>
      <vt:lpstr>Inhaltsverzeichnis (4)</vt:lpstr>
      <vt:lpstr>7. Ausblick, Limitationen und Fazit – 1 von 5</vt:lpstr>
      <vt:lpstr>7. Ausblick, Limitationen und Fazit – 2 von 5</vt:lpstr>
      <vt:lpstr>7. Ausblick, Limitationen und Fazit – 3 von 5</vt:lpstr>
      <vt:lpstr>7. Ausblick, Limitationen und Fazit – 4 von 5</vt:lpstr>
      <vt:lpstr>7. Ausblick, Limitationen und Fazit – 5 von 5</vt:lpstr>
      <vt:lpstr>Literaturverzeichnis – 1 von 3</vt:lpstr>
      <vt:lpstr>Literaturverzeichnis – 2 von 3</vt:lpstr>
      <vt:lpstr>Literaturverzeichnis – 3 von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Niklas Egger</dc:creator>
  <cp:lastModifiedBy>Gottfried Zimmermann</cp:lastModifiedBy>
  <cp:revision>125</cp:revision>
  <dcterms:created xsi:type="dcterms:W3CDTF">2021-11-24T16:56:56Z</dcterms:created>
  <dcterms:modified xsi:type="dcterms:W3CDTF">2021-11-29T07:18:23Z</dcterms:modified>
</cp:coreProperties>
</file>