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1434" r:id="rId3"/>
    <p:sldId id="1143" r:id="rId4"/>
    <p:sldId id="273" r:id="rId5"/>
    <p:sldId id="271" r:id="rId6"/>
    <p:sldId id="272" r:id="rId7"/>
    <p:sldId id="1144" r:id="rId8"/>
    <p:sldId id="1145" r:id="rId9"/>
    <p:sldId id="1146" r:id="rId10"/>
    <p:sldId id="266" r:id="rId11"/>
    <p:sldId id="267" r:id="rId12"/>
    <p:sldId id="270" r:id="rId13"/>
    <p:sldId id="1446" r:id="rId14"/>
    <p:sldId id="1444" r:id="rId15"/>
    <p:sldId id="1445" r:id="rId16"/>
    <p:sldId id="26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8" autoAdjust="0"/>
    <p:restoredTop sz="86424" autoAdjust="0"/>
  </p:normalViewPr>
  <p:slideViewPr>
    <p:cSldViewPr snapToGrid="0">
      <p:cViewPr varScale="1">
        <p:scale>
          <a:sx n="51" d="100"/>
          <a:sy n="51" d="100"/>
        </p:scale>
        <p:origin x="62" y="14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94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3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https://ec.europa.eu/eusurvey/runner/a07392ab-1022-a788-5883-d44c3ff36495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1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c1dac3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c1dac3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4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https://ec.europa.eu/eusurvey/runner/173b1f2b-54d5-ee81-a6dc-894d5134aa1c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52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24104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830400" y="227100"/>
            <a:ext cx="32778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258463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 hasCustomPrompt="1"/>
          </p:nvPr>
        </p:nvSpPr>
        <p:spPr>
          <a:xfrm>
            <a:off x="729450" y="1545475"/>
            <a:ext cx="7688700" cy="3125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300"/>
              <a:buChar char="●"/>
              <a:defRPr sz="2000"/>
            </a:lvl1pPr>
            <a:lvl2pPr marL="914400" lvl="1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○"/>
              <a:defRPr sz="1800"/>
            </a:lvl2pPr>
            <a:lvl3pPr marL="1371600" lvl="2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■"/>
              <a:defRPr sz="16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r>
              <a:rPr lang="de-DE" dirty="0" err="1"/>
              <a:t>sfsdf</a:t>
            </a:r>
            <a:endParaRPr lang="de-DE" dirty="0"/>
          </a:p>
          <a:p>
            <a:pPr lvl="1"/>
            <a:r>
              <a:rPr lang="de-DE" dirty="0" err="1"/>
              <a:t>sfd</a:t>
            </a:r>
            <a:endParaRPr lang="de-DE" dirty="0"/>
          </a:p>
          <a:p>
            <a:pPr lvl="2"/>
            <a:r>
              <a:rPr lang="de-DE" dirty="0" err="1"/>
              <a:t>sdff</a:t>
            </a:r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66275" y="0"/>
            <a:ext cx="3726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525592" y="2715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25200" y="1410400"/>
            <a:ext cx="33009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20150" y="30853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717025" y="1352625"/>
            <a:ext cx="38193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CF8DA-A263-4794-9991-2D73969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257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709EE-6CEB-4281-9B44-90532E60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519"/>
            <a:ext cx="7886700" cy="3494204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A15D6-8950-427D-B6BC-35772AA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2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30" y="1191055"/>
            <a:ext cx="8297141" cy="35023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052" y="273844"/>
            <a:ext cx="523518" cy="273844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494832-1C77-4BBF-AF55-9F71AF4B8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1" y="4792703"/>
            <a:ext cx="8296709" cy="282216"/>
          </a:xfrm>
        </p:spPr>
        <p:txBody>
          <a:bodyPr anchor="b">
            <a:normAutofit/>
          </a:bodyPr>
          <a:lstStyle>
            <a:lvl1pPr marL="0" indent="0" defTabSz="338138">
              <a:buNone/>
              <a:defRPr sz="13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[1]	</a:t>
            </a:r>
          </a:p>
        </p:txBody>
      </p:sp>
    </p:spTree>
    <p:extLst>
      <p:ext uri="{BB962C8B-B14F-4D97-AF65-F5344CB8AC3E}">
        <p14:creationId xmlns:p14="http://schemas.microsoft.com/office/powerpoint/2010/main" val="4209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7" r:id="rId5"/>
    <p:sldLayoutId id="2147483685" r:id="rId6"/>
    <p:sldLayoutId id="214748372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hdmb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it.ly/bf-offi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openxmlformats.org/officeDocument/2006/relationships/hyperlink" Target="https://ec.europa.eu/eusurvey/runner/accessible-eu-community-of-practic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ur03.safelinks.protection.outlook.com/?url=https%3A%2F%2Fwww.facebook.com%2Fsocialeurope&amp;data=05%7C01%7Cmpalanquex%40fundaciononce.es%7C1598b2fbccb948a3e94908db3bfe8ecd%7Cbab5b22cd82b452e9cad04f9708f4bbd%7C0%7C0%7C638169737275290504%7CUnknown%7CTWFpbGZsb3d8eyJWIjoiMC4wLjAwMDAiLCJQIjoiV2luMzIiLCJBTiI6Ik1haWwiLCJXVCI6Mn0%3D%7C3000%7C%7C%7C&amp;sdata=HRkNuF3fEGZvJ3iuGYTdsmblO5u0z8ewh3hQp%2F2lB9A%3D&amp;reserved=0" TargetMode="External"/><Relationship Id="rId5" Type="http://schemas.openxmlformats.org/officeDocument/2006/relationships/hyperlink" Target="https://eur03.safelinks.protection.outlook.com/?url=https%3A%2F%2Fwww.youtube.com%2F%40europesocial&amp;data=05%7C01%7Cmpalanquex%40fundaciononce.es%7C1598b2fbccb948a3e94908db3bfe8ecd%7Cbab5b22cd82b452e9cad04f9708f4bbd%7C0%7C0%7C638169737275290504%7CUnknown%7CTWFpbGZsb3d8eyJWIjoiMC4wLjAwMDAiLCJQIjoiV2luMzIiLCJBTiI6Ik1haWwiLCJXVCI6Mn0%3D%7C3000%7C%7C%7C&amp;sdata=Zt5yIZJ2dEkfkpfwo5k11SJVzoR0ithSvAvOtUqP0Io%3D&amp;reserved=0" TargetMode="External"/><Relationship Id="rId4" Type="http://schemas.openxmlformats.org/officeDocument/2006/relationships/hyperlink" Target="https://eur03.safelinks.protection.outlook.com/?url=https%3A%2F%2Ftwitter.com%2FEU_Social&amp;data=05%7C01%7Cmpalanquex%40fundaciononce.es%7C1598b2fbccb948a3e94908db3bfe8ecd%7Cbab5b22cd82b452e9cad04f9708f4bbd%7C0%7C0%7C638169737275290504%7CUnknown%7CTWFpbGZsb3d8eyJWIjoiMC4wLjAwMDAiLCJQIjoiV2luMzIiLCJBTiI6Ik1haWwiLCJXVCI6Mn0%3D%7C3000%7C%7C%7C&amp;sdata=P7MFf%2BlCPMOMlGsL6TgxMu4JGSKJ7lohW1%2Bb7N4AKnk%3D&amp;reserved=0" TargetMode="Externa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bin-hi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meine-meinu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" TargetMode="External"/><Relationship Id="rId2" Type="http://schemas.openxmlformats.org/officeDocument/2006/relationships/hyperlink" Target="mailto:barrierefreiheit@hdm-stuttgart.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yehya.mohamad@gmail.com" TargetMode="External"/><Relationship Id="rId4" Type="http://schemas.openxmlformats.org/officeDocument/2006/relationships/hyperlink" Target="mailto:gregor@gregorstrutz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faeurope.eu/" TargetMode="External"/><Relationship Id="rId13" Type="http://schemas.openxmlformats.org/officeDocument/2006/relationships/hyperlink" Target="https://www.jobcertification.eu/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hyperlink" Target="https://cepis.org/" TargetMode="External"/><Relationship Id="rId2" Type="http://schemas.openxmlformats.org/officeDocument/2006/relationships/hyperlink" Target="https://www.digitaleurope.org/" TargetMode="External"/><Relationship Id="rId16" Type="http://schemas.openxmlformats.org/officeDocument/2006/relationships/image" Target="../media/image24.png"/><Relationship Id="rId20" Type="http://schemas.openxmlformats.org/officeDocument/2006/relationships/hyperlink" Target="https://www.accessibilityassociation.org/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uitp.org/" TargetMode="External"/><Relationship Id="rId11" Type="http://schemas.openxmlformats.org/officeDocument/2006/relationships/hyperlink" Target="https://universaldesign.ie/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s://zeroproject.org/about/the-essl-foundation-and-zero-project" TargetMode="External"/><Relationship Id="rId10" Type="http://schemas.openxmlformats.org/officeDocument/2006/relationships/image" Target="../media/image21.png"/><Relationship Id="rId19" Type="http://schemas.openxmlformats.org/officeDocument/2006/relationships/image" Target="../media/image26.svg"/><Relationship Id="rId4" Type="http://schemas.openxmlformats.org/officeDocument/2006/relationships/hyperlink" Target="https://www.fit.fraunhofer.de/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Barrierefreie </a:t>
            </a:r>
            <a:br>
              <a:rPr lang="de" dirty="0"/>
            </a:br>
            <a:r>
              <a:rPr lang="de" dirty="0"/>
              <a:t>Word-Dokumente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2913109"/>
            <a:ext cx="7688100" cy="139831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Dr. Yehya Mohamad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Gregor Strutz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Prof. Dr. Gottfried Zimmermann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Live-Transkript: </a:t>
            </a:r>
            <a:r>
              <a:rPr lang="de-DE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https://bit.ly/hdmbf</a:t>
            </a:r>
            <a:endParaRPr lang="de-DE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Materialien zum Webinar: </a:t>
            </a:r>
            <a:r>
              <a:rPr lang="de-DE" b="1" dirty="0">
                <a:hlinkClick r:id="rId4"/>
              </a:rPr>
              <a:t>bit.ly/</a:t>
            </a:r>
            <a:r>
              <a:rPr lang="de-DE" b="1" dirty="0" err="1">
                <a:hlinkClick r:id="rId4"/>
              </a:rPr>
              <a:t>bf</a:t>
            </a:r>
            <a:r>
              <a:rPr lang="de-DE" b="1" dirty="0">
                <a:hlinkClick r:id="rId4"/>
              </a:rPr>
              <a:t>-office</a:t>
            </a:r>
            <a:r>
              <a:rPr lang="de-DE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Tel-Audio: </a:t>
            </a:r>
            <a:r>
              <a:rPr lang="en-US" b="1" dirty="0"/>
              <a:t>+49 69 389 805 96, Meeting-ID: 821 133 2665</a:t>
            </a:r>
            <a:endParaRPr lang="de-DE" b="1" dirty="0"/>
          </a:p>
        </p:txBody>
      </p:sp>
      <p:pic>
        <p:nvPicPr>
          <p:cNvPr id="2" name="Picture 2" descr="AccessibleEU Centre logo&#10;">
            <a:extLst>
              <a:ext uri="{FF2B5EF4-FFF2-40B4-BE49-F238E27FC236}">
                <a16:creationId xmlns:a16="http://schemas.microsoft.com/office/drawing/2014/main" id="{0C4B588A-D164-FFC2-2564-89DF9A20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39" y="4582043"/>
            <a:ext cx="2169511" cy="64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9">
            <a:extLst>
              <a:ext uri="{FF2B5EF4-FFF2-40B4-BE49-F238E27FC236}">
                <a16:creationId xmlns:a16="http://schemas.microsoft.com/office/drawing/2014/main" id="{D8EC7744-3003-53AD-F13C-B49E14A778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Veranstaltungen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EE3775-365C-4252-8BD6-D63697C0CC00}"/>
              </a:ext>
            </a:extLst>
          </p:cNvPr>
          <p:cNvSpPr txBox="1"/>
          <p:nvPr/>
        </p:nvSpPr>
        <p:spPr>
          <a:xfrm>
            <a:off x="1978819" y="1121332"/>
            <a:ext cx="63865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Bewusstseinsbildung</a:t>
            </a:r>
          </a:p>
          <a:p>
            <a:pPr>
              <a:lnSpc>
                <a:spcPts val="1875"/>
              </a:lnSpc>
            </a:pP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AccessibleEU wird 1 Sensibilisierungsveranstaltung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auf europäischer Ebene, 2 in großen EU-Ländern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und 1 in mittleren und kleinen EU-Ländern organisieren.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A8B366-8D2A-43FE-9C3E-3A1554098EEA}"/>
              </a:ext>
            </a:extLst>
          </p:cNvPr>
          <p:cNvSpPr txBox="1"/>
          <p:nvPr/>
        </p:nvSpPr>
        <p:spPr>
          <a:xfrm>
            <a:off x="1947272" y="2314348"/>
            <a:ext cx="7052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Training</a:t>
            </a:r>
          </a:p>
          <a:p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Das Zentrum wird jährlich 2 Workshops und Veranstaltungen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zum gegenseitigen Lernen auf europäischer Ebene und 1 in großen, mittleren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und kleinen EU-Ländern anbieten. Die Themen umfassen, sind aber nicht beschränkt auf die Barrierefreiheit von: Gebauter Umwelt, Verkehr, IKT und Politik.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618191-2E3C-4CFE-B894-5809C724D706}"/>
              </a:ext>
            </a:extLst>
          </p:cNvPr>
          <p:cNvSpPr txBox="1"/>
          <p:nvPr/>
        </p:nvSpPr>
        <p:spPr>
          <a:xfrm>
            <a:off x="1947274" y="3759799"/>
            <a:ext cx="56536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Networking-Veranstaltungen</a:t>
            </a:r>
          </a:p>
          <a:p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AccessibleEU wird 1 Vernetzungsveranstaltung auf EU-Ebene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und 1 in jedem großen und mittleren Mitgliedstaat organisieren.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4356D4CF-E5A8-44F0-A3DB-69A6C58D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51992" y="1236057"/>
            <a:ext cx="235744" cy="225028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rgbClr val="65459B"/>
              </a:solidFill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E7E332A8-0EB0-4C66-9663-5E906D36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51991" y="2401680"/>
            <a:ext cx="235744" cy="225028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DCDE7F8B-4608-4841-B42C-AB56AAC2A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51991" y="3862129"/>
            <a:ext cx="235744" cy="225028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rgbClr val="65459B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471422-239F-416B-87A8-940137B7B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1"/>
          <a:stretch/>
        </p:blipFill>
        <p:spPr>
          <a:xfrm>
            <a:off x="385765" y="1148115"/>
            <a:ext cx="960755" cy="8588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70BAFA-3538-4197-9E01-2002F03CF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0" y="2309610"/>
            <a:ext cx="864624" cy="8442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DAB308-3710-4571-B54F-1A4C94715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2" y="3687331"/>
            <a:ext cx="820420" cy="86360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F7FF6602-F8AC-4115-5FCA-D8BD955F7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48E3E7E8-D512-2568-7BB3-21FAEA677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kann teilnehmen?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2" y="1072962"/>
            <a:ext cx="7886700" cy="358868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Private und öffentliche Unternehmen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Verbände von Unternehmen aus allen Branchen 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Menschen mit Behinderungen, ältere Menschen und ihre Organisationen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Öffentliche Verwaltungen, die für die Gesetzgebung und die Politik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im Bereich der Zugänglichkeit zuständig sind, öffentliche Beschaffungsstellen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Behörden, die für die Marktüberwachung von Produkten und Dienstleistungen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zur Einhaltung von Zugänglichkeitsverpflichtungen zuständig sind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Dienstleistungen für Menschen mit Behinderungen,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Hilfsmitteln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Fachleute für die gebaute Umwelt (Architekten, Ingenieure usw.), Technologieentwickler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Universitäten und Hochschulen im Bereich Barrierefreiheit und Behinderung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277B6242-18FC-E388-B15E-47F54F7F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835" y="352739"/>
            <a:ext cx="897255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buSzTx/>
              <a:defRPr/>
            </a:pP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Beteiligen Sie sich und helfen Sie uns, </a:t>
            </a:r>
            <a:b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ein inklusiveres Europa zu schaffen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447593" y="1510836"/>
            <a:ext cx="7693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Wenn Sie sich unserer Gemeinschaft anschließen und an unseren Aktivitäten teilnehmen möchten, folgen Sie uns auf unserer Website und in den sozialen Medien: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623611" y="2460433"/>
            <a:ext cx="700088" cy="6088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322130" y="3044551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@EU_Social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DC905A-5076-4101-AD93-97100EB6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2255139" y="2460433"/>
            <a:ext cx="707231" cy="608899"/>
          </a:xfrm>
          <a:prstGeom prst="rect">
            <a:avLst/>
          </a:prstGeom>
        </p:spPr>
      </p:pic>
      <p:sp>
        <p:nvSpPr>
          <p:cNvPr id="24" name="CuadroTexto 17">
            <a:extLst>
              <a:ext uri="{FF2B5EF4-FFF2-40B4-BE49-F238E27FC236}">
                <a16:creationId xmlns:a16="http://schemas.microsoft.com/office/drawing/2014/main" id="{D7731E65-61DD-D478-A32B-1CAB42248E23}"/>
              </a:ext>
            </a:extLst>
          </p:cNvPr>
          <p:cNvSpPr txBox="1"/>
          <p:nvPr/>
        </p:nvSpPr>
        <p:spPr>
          <a:xfrm>
            <a:off x="1658532" y="3044551"/>
            <a:ext cx="1900444" cy="300082"/>
          </a:xfrm>
          <a:custGeom>
            <a:avLst/>
            <a:gdLst>
              <a:gd name="connsiteX0" fmla="*/ 0 w 1900444"/>
              <a:gd name="connsiteY0" fmla="*/ 0 h 300082"/>
              <a:gd name="connsiteX1" fmla="*/ 912213 w 1900444"/>
              <a:gd name="connsiteY1" fmla="*/ 0 h 300082"/>
              <a:gd name="connsiteX2" fmla="*/ 1900444 w 1900444"/>
              <a:gd name="connsiteY2" fmla="*/ 0 h 300082"/>
              <a:gd name="connsiteX3" fmla="*/ 1900444 w 1900444"/>
              <a:gd name="connsiteY3" fmla="*/ 300082 h 300082"/>
              <a:gd name="connsiteX4" fmla="*/ 912213 w 1900444"/>
              <a:gd name="connsiteY4" fmla="*/ 300082 h 300082"/>
              <a:gd name="connsiteX5" fmla="*/ 0 w 1900444"/>
              <a:gd name="connsiteY5" fmla="*/ 300082 h 300082"/>
              <a:gd name="connsiteX6" fmla="*/ 0 w 1900444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44" h="300082" extrusionOk="0">
                <a:moveTo>
                  <a:pt x="0" y="0"/>
                </a:moveTo>
                <a:cubicBezTo>
                  <a:pt x="293003" y="-81"/>
                  <a:pt x="496628" y="-59071"/>
                  <a:pt x="912213" y="0"/>
                </a:cubicBezTo>
                <a:cubicBezTo>
                  <a:pt x="1315248" y="58282"/>
                  <a:pt x="1441262" y="10564"/>
                  <a:pt x="1900444" y="0"/>
                </a:cubicBezTo>
                <a:cubicBezTo>
                  <a:pt x="1906060" y="57862"/>
                  <a:pt x="1888205" y="183069"/>
                  <a:pt x="1900444" y="300082"/>
                </a:cubicBezTo>
                <a:cubicBezTo>
                  <a:pt x="1390954" y="339436"/>
                  <a:pt x="1272022" y="281991"/>
                  <a:pt x="912213" y="300082"/>
                </a:cubicBezTo>
                <a:cubicBezTo>
                  <a:pt x="502382" y="300915"/>
                  <a:pt x="402823" y="350925"/>
                  <a:pt x="0" y="300082"/>
                </a:cubicBezTo>
                <a:cubicBezTo>
                  <a:pt x="-3460" y="163492"/>
                  <a:pt x="13486" y="146604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custGeom>
                    <a:avLst/>
                    <a:gdLst>
                      <a:gd name="connsiteX0" fmla="*/ 0 w 1900444"/>
                      <a:gd name="connsiteY0" fmla="*/ 0 h 300082"/>
                      <a:gd name="connsiteX1" fmla="*/ 912213 w 1900444"/>
                      <a:gd name="connsiteY1" fmla="*/ 0 h 300082"/>
                      <a:gd name="connsiteX2" fmla="*/ 1900444 w 1900444"/>
                      <a:gd name="connsiteY2" fmla="*/ 0 h 300082"/>
                      <a:gd name="connsiteX3" fmla="*/ 1900444 w 1900444"/>
                      <a:gd name="connsiteY3" fmla="*/ 300082 h 300082"/>
                      <a:gd name="connsiteX4" fmla="*/ 912213 w 1900444"/>
                      <a:gd name="connsiteY4" fmla="*/ 300082 h 300082"/>
                      <a:gd name="connsiteX5" fmla="*/ 0 w 1900444"/>
                      <a:gd name="connsiteY5" fmla="*/ 300082 h 300082"/>
                      <a:gd name="connsiteX6" fmla="*/ 0 w 1900444"/>
                      <a:gd name="connsiteY6" fmla="*/ 0 h 30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0444" h="300082" extrusionOk="0">
                        <a:moveTo>
                          <a:pt x="0" y="0"/>
                        </a:moveTo>
                        <a:cubicBezTo>
                          <a:pt x="327495" y="5014"/>
                          <a:pt x="482897" y="-33961"/>
                          <a:pt x="912213" y="0"/>
                        </a:cubicBezTo>
                        <a:cubicBezTo>
                          <a:pt x="1333221" y="40342"/>
                          <a:pt x="1451797" y="15438"/>
                          <a:pt x="1900444" y="0"/>
                        </a:cubicBezTo>
                        <a:cubicBezTo>
                          <a:pt x="1911810" y="64720"/>
                          <a:pt x="1891167" y="181838"/>
                          <a:pt x="1900444" y="300082"/>
                        </a:cubicBezTo>
                        <a:cubicBezTo>
                          <a:pt x="1411271" y="327506"/>
                          <a:pt x="1274152" y="293578"/>
                          <a:pt x="912213" y="300082"/>
                        </a:cubicBezTo>
                        <a:cubicBezTo>
                          <a:pt x="524129" y="287599"/>
                          <a:pt x="396029" y="331477"/>
                          <a:pt x="0" y="300082"/>
                        </a:cubicBezTo>
                        <a:cubicBezTo>
                          <a:pt x="-1264" y="162160"/>
                          <a:pt x="10923" y="1447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Accessible EU Centre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E5AAC2-EFEC-4BA9-B391-C90C2911A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4000369" y="2457790"/>
            <a:ext cx="607220" cy="6088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3711048" y="3049791"/>
            <a:ext cx="1185863" cy="300082"/>
          </a:xfrm>
          <a:custGeom>
            <a:avLst/>
            <a:gdLst>
              <a:gd name="connsiteX0" fmla="*/ 0 w 1185863"/>
              <a:gd name="connsiteY0" fmla="*/ 0 h 300082"/>
              <a:gd name="connsiteX1" fmla="*/ 616649 w 1185863"/>
              <a:gd name="connsiteY1" fmla="*/ 0 h 300082"/>
              <a:gd name="connsiteX2" fmla="*/ 1185863 w 1185863"/>
              <a:gd name="connsiteY2" fmla="*/ 0 h 300082"/>
              <a:gd name="connsiteX3" fmla="*/ 1185863 w 1185863"/>
              <a:gd name="connsiteY3" fmla="*/ 300082 h 300082"/>
              <a:gd name="connsiteX4" fmla="*/ 581073 w 1185863"/>
              <a:gd name="connsiteY4" fmla="*/ 300082 h 300082"/>
              <a:gd name="connsiteX5" fmla="*/ 0 w 1185863"/>
              <a:gd name="connsiteY5" fmla="*/ 300082 h 300082"/>
              <a:gd name="connsiteX6" fmla="*/ 0 w 1185863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863" h="300082" extrusionOk="0">
                <a:moveTo>
                  <a:pt x="0" y="0"/>
                </a:moveTo>
                <a:cubicBezTo>
                  <a:pt x="185681" y="-31990"/>
                  <a:pt x="384914" y="13579"/>
                  <a:pt x="616649" y="0"/>
                </a:cubicBezTo>
                <a:cubicBezTo>
                  <a:pt x="848384" y="-13579"/>
                  <a:pt x="912488" y="45478"/>
                  <a:pt x="1185863" y="0"/>
                </a:cubicBezTo>
                <a:cubicBezTo>
                  <a:pt x="1194406" y="78821"/>
                  <a:pt x="1156469" y="220847"/>
                  <a:pt x="1185863" y="300082"/>
                </a:cubicBezTo>
                <a:cubicBezTo>
                  <a:pt x="1062612" y="371465"/>
                  <a:pt x="822203" y="285961"/>
                  <a:pt x="581073" y="300082"/>
                </a:cubicBezTo>
                <a:cubicBezTo>
                  <a:pt x="339943" y="314203"/>
                  <a:pt x="246105" y="280371"/>
                  <a:pt x="0" y="300082"/>
                </a:cubicBezTo>
                <a:cubicBezTo>
                  <a:pt x="-18210" y="235249"/>
                  <a:pt x="3704" y="7508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Social Europe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FFB1CF-69F3-431E-A7BB-FE2C5BC1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5235211" y="2421292"/>
            <a:ext cx="707231" cy="608899"/>
          </a:xfrm>
          <a:prstGeom prst="rect">
            <a:avLst/>
          </a:prstGeom>
        </p:spPr>
      </p:pic>
      <p:sp>
        <p:nvSpPr>
          <p:cNvPr id="12" name="CuadroTexto 17">
            <a:extLst>
              <a:ext uri="{FF2B5EF4-FFF2-40B4-BE49-F238E27FC236}">
                <a16:creationId xmlns:a16="http://schemas.microsoft.com/office/drawing/2014/main" id="{E6D0B8B2-3934-357F-12AE-120B775E054E}"/>
              </a:ext>
            </a:extLst>
          </p:cNvPr>
          <p:cNvSpPr txBox="1"/>
          <p:nvPr/>
        </p:nvSpPr>
        <p:spPr>
          <a:xfrm>
            <a:off x="4952095" y="3052179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EU </a:t>
            </a:r>
            <a:r>
              <a:rPr lang="de-DE" sz="1350" u="sng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Social</a:t>
            </a:r>
            <a:r>
              <a:rPr lang="de-DE" sz="135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447593" y="3888476"/>
            <a:ext cx="515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Website: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www.AccessibleEUCentre.eu</a:t>
            </a:r>
          </a:p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E-Mail: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accessibleeu@fundaciononce.es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6290030" y="2411796"/>
            <a:ext cx="2352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5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Werden Sie Teil unserer Praxisgemeinschaft</a:t>
            </a:r>
          </a:p>
        </p:txBody>
      </p:sp>
      <p:pic>
        <p:nvPicPr>
          <p:cNvPr id="3" name="Imagen 2" descr="QR code to join AccessibleEU´s Community of practice: https://ec.europa.eu/social/main.jsp?catId=1612&amp;langId=en, https://accessible-eu-centre.ec.europa.eu/index_en">
            <a:hlinkClick r:id="rId7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3000824"/>
            <a:ext cx="1573061" cy="1573061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6DF2108A-5D6C-AA81-60E3-573BF184B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Teilnahmebestätigung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BA1C5-5BF6-A4D0-9671-7A57BEBA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438399"/>
            <a:ext cx="3192310" cy="223261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bit.ly/webinar-bin-hier</a:t>
            </a:r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228CA9-616A-EDB5-A548-F09B8C175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8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7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Weitere Agenda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1391920"/>
            <a:ext cx="7688700" cy="375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Erweiterte Checkliste nach EN 301 549 für Word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Ansichten in Word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Word automatisch macht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die Checkliste nicht abdeckt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Automatische Barrierefreiheitsprüfung in Word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Word mit Screenreader nutzen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Ausgewählte Kriterien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Dokument und Text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Grafik, SmartArt, Textfeld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Tabelle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Kopf- und Fußzeile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Fußnoten, Endnoten und Verweise</a:t>
            </a:r>
          </a:p>
          <a:p>
            <a:pPr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Fragen &amp; Antworten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Umfrage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762FB4-516B-E3A1-2B28-FBEA7CA7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336799"/>
            <a:ext cx="4177830" cy="154432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bit.ly/webinar-meine-meinung</a:t>
            </a:r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ECD767-C408-BBCA-5DF3-E67245FF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4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3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6A54B-EAB5-8FEF-34DA-F3C88913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© 2023 Copyright für 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21D46-5580-1360-B97F-BED8BCE0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0" y="1330960"/>
            <a:ext cx="8297141" cy="336244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Kompetenzzentrum Digitale Barrierefreiheit </a:t>
            </a:r>
          </a:p>
          <a:p>
            <a:pPr marL="0" indent="0" algn="ctr">
              <a:buNone/>
            </a:pPr>
            <a:r>
              <a:rPr lang="de-DE" dirty="0"/>
              <a:t>Hochschule der Medien Stuttgart</a:t>
            </a:r>
          </a:p>
          <a:p>
            <a:pPr marL="0" indent="0" algn="ctr">
              <a:buNone/>
            </a:pPr>
            <a:r>
              <a:rPr lang="de-DE" dirty="0"/>
              <a:t>Prof. Dr. Gottfried Zimmermann 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barrierefreiheit@hdm-stuttgart.de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>
                <a:hlinkClick r:id="rId3"/>
              </a:rPr>
              <a:t>https://barrierefreiheit.hdm-stuttgart.de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Gregor Strutz  </a:t>
            </a:r>
            <a:r>
              <a:rPr lang="de-DE" dirty="0">
                <a:hlinkClick r:id="rId4"/>
              </a:rPr>
              <a:t>gregor@gregorstrutz.de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Yehya Mohamad </a:t>
            </a:r>
            <a:r>
              <a:rPr lang="de-DE" dirty="0">
                <a:hlinkClick r:id="rId5"/>
              </a:rPr>
              <a:t>yehya.mohamad@gmail.com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AccessibleEU</a:t>
            </a:r>
          </a:p>
          <a:p>
            <a:pPr marL="0" indent="0" algn="ctr">
              <a:buNone/>
            </a:pPr>
            <a:r>
              <a:rPr lang="de-DE" dirty="0"/>
              <a:t>Website: www.AccessibleEUCentre.eu</a:t>
            </a:r>
          </a:p>
          <a:p>
            <a:pPr marL="0" indent="0" algn="ctr">
              <a:buNone/>
            </a:pPr>
            <a:r>
              <a:rPr lang="de-DE" dirty="0"/>
              <a:t>E-Mail: accessibleeu@fundaciononce.es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54EB2-A1CB-9BF9-87C1-D7726DF7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8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66CFAEF-298B-7BA0-39FB-2D129744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911"/>
            <a:ext cx="914399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765962E-9A5C-66F6-6BFE-37446DC5B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1042014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Europäisches Ressourcenzentrum </a:t>
            </a:r>
            <a:b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</a:b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für Barrierefreiheit</a:t>
            </a:r>
          </a:p>
        </p:txBody>
      </p:sp>
      <p:pic>
        <p:nvPicPr>
          <p:cNvPr id="10" name="Gráfico 5" descr="European Commision´s logo">
            <a:extLst>
              <a:ext uri="{FF2B5EF4-FFF2-40B4-BE49-F238E27FC236}">
                <a16:creationId xmlns:a16="http://schemas.microsoft.com/office/drawing/2014/main" id="{ECA806B1-EE30-BC6B-207E-AF5CB31F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879" y="123127"/>
            <a:ext cx="2071688" cy="514350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00455753-DAA7-42ED-D871-C9EA3A8C34BD}"/>
              </a:ext>
            </a:extLst>
          </p:cNvPr>
          <p:cNvSpPr txBox="1"/>
          <p:nvPr/>
        </p:nvSpPr>
        <p:spPr>
          <a:xfrm>
            <a:off x="743504" y="2638682"/>
            <a:ext cx="64115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Gemeinsam für eine bessere Zugänglichkeit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der Europäischen Union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für Menschen mit Behinderungen</a:t>
            </a:r>
          </a:p>
        </p:txBody>
      </p:sp>
      <p:pic>
        <p:nvPicPr>
          <p:cNvPr id="7" name="Picture 2" descr="AccessibleEU Centre logo&#10;">
            <a:extLst>
              <a:ext uri="{FF2B5EF4-FFF2-40B4-BE49-F238E27FC236}">
                <a16:creationId xmlns:a16="http://schemas.microsoft.com/office/drawing/2014/main" id="{29C1400D-1A92-4605-AEAE-D78749D2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00" y="3957371"/>
            <a:ext cx="3328900" cy="9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F23B1B32-1B19-C499-0BE1-DF08F1012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6EFDD32-53A6-8F66-B106-77F638087A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755690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Was ist AccessibleEU?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811066" y="1482259"/>
            <a:ext cx="7866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eine der Leitinitiativen,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die in der Strategie der Europäischen Kommission für die Rechte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2021–2030 vorgeschlagen werden.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900994" y="2722678"/>
            <a:ext cx="6049603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 Ressourcenzentrum für Barrierefreiheit,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das in den Bereichen bauliche Umwelt, Verkehr,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Informations- und Kommunikationstechnologien und Strategien arbeitet, um die gleichberechtigte Teilnahme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an allen Lebensbereichen zu gewährleisten.</a:t>
            </a:r>
            <a:endParaRPr lang="de-DE" sz="15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1573968"/>
            <a:ext cx="45719" cy="659646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2807161"/>
            <a:ext cx="45719" cy="1187149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F3F7EBEF-E7E6-5405-0112-2A47F5B2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78">
            <a:extLst>
              <a:ext uri="{FF2B5EF4-FFF2-40B4-BE49-F238E27FC236}">
                <a16:creationId xmlns:a16="http://schemas.microsoft.com/office/drawing/2014/main" id="{5AD6554E-2671-0A86-6623-6F42D34A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20" name="Rectángulo 78">
            <a:extLst>
              <a:ext uri="{FF2B5EF4-FFF2-40B4-BE49-F238E27FC236}">
                <a16:creationId xmlns:a16="http://schemas.microsoft.com/office/drawing/2014/main" id="{F3A5C4AD-A756-776E-9446-8FFF6063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7F6B6CBA-A08E-2A24-3613-589793E2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63DD43F1-C005-416A-6C93-DE119BB2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1883804"/>
            <a:ext cx="2470051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000412"/>
            <a:ext cx="9144000" cy="410813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2160" y="1883804"/>
            <a:ext cx="2114165" cy="964553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352" y="1883804"/>
            <a:ext cx="1968695" cy="97070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9811" y="1883804"/>
            <a:ext cx="2187428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2943"/>
            <a:ext cx="9144000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120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steht hinter AccessibleEU?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693838"/>
            <a:ext cx="914400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Konsortialleitung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4571998" y="999749"/>
            <a:ext cx="26517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latin typeface="72" panose="020B0503030000000003" pitchFamily="34" charset="0"/>
                <a:cs typeface="72" panose="020B0503030000000003" pitchFamily="34" charset="0"/>
              </a:rPr>
              <a:t>Fundación ONCE</a:t>
            </a:r>
          </a:p>
        </p:txBody>
      </p:sp>
      <p:pic>
        <p:nvPicPr>
          <p:cNvPr id="14" name="Imagen 13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11" y="935750"/>
            <a:ext cx="1451829" cy="4754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1" y="1559971"/>
            <a:ext cx="914400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Verbundpartner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81647" y="1894357"/>
            <a:ext cx="25482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EASPD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Association of Service providers for Persons with Disabilities)</a:t>
            </a:r>
          </a:p>
        </p:txBody>
      </p:sp>
      <p:pic>
        <p:nvPicPr>
          <p:cNvPr id="26" name="Imagen 25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4" y="2458221"/>
            <a:ext cx="748258" cy="325712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2629811" y="1894357"/>
            <a:ext cx="2308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ENAT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Network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for Accessible Tourism)</a:t>
            </a:r>
          </a:p>
        </p:txBody>
      </p:sp>
      <p:pic>
        <p:nvPicPr>
          <p:cNvPr id="28" name="Imagen 27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3555121" y="2323701"/>
            <a:ext cx="1262906" cy="498322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4895352" y="1894357"/>
            <a:ext cx="19382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JKU</a:t>
            </a:r>
            <a:r>
              <a:rPr lang="de-DE" sz="1050" dirty="0">
                <a:latin typeface="72" panose="020B0503030000000003" pitchFamily="34" charset="0"/>
                <a:cs typeface="72" panose="020B0503030000000003" pitchFamily="34" charset="0"/>
              </a:rPr>
              <a:t> (Johannes Kepler Universität Linz)</a:t>
            </a:r>
            <a:endParaRPr lang="de-DE" sz="1050" dirty="0">
              <a:latin typeface="72" panose="020B0503030000000003" pitchFamily="34" charset="0"/>
              <a:cs typeface="72" panose="020B05030300000000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0" name="Imagen 29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94" y="2431870"/>
            <a:ext cx="694944" cy="33143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6942160" y="1894357"/>
            <a:ext cx="24119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UNE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 (The Spanish Association </a:t>
            </a:r>
            <a:b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for </a:t>
            </a:r>
            <a:r>
              <a:rPr lang="en-US" sz="1050" dirty="0" err="1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Standardisation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n-US" sz="10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54" y="2431869"/>
            <a:ext cx="505217" cy="3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10581" y="3022213"/>
            <a:ext cx="9144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Unterbeauftragte Organisationen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81647" y="3347807"/>
            <a:ext cx="2812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EDF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 (European Disability Forum)</a:t>
            </a:r>
          </a:p>
        </p:txBody>
      </p:sp>
      <p:pic>
        <p:nvPicPr>
          <p:cNvPr id="39" name="Imagen 38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24" y="3427909"/>
            <a:ext cx="465576" cy="579283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3098386" y="3347807"/>
            <a:ext cx="13590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Digital Europe</a:t>
            </a:r>
          </a:p>
        </p:txBody>
      </p:sp>
      <p:pic>
        <p:nvPicPr>
          <p:cNvPr id="41" name="Picture 10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3977858" y="3429610"/>
            <a:ext cx="2154903" cy="5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6115125" y="3347807"/>
            <a:ext cx="20361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AGE Platform Europe</a:t>
            </a:r>
          </a:p>
        </p:txBody>
      </p:sp>
      <p:pic>
        <p:nvPicPr>
          <p:cNvPr id="3078" name="Picture 6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45" y="3441497"/>
            <a:ext cx="713548" cy="4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144091" y="4158340"/>
            <a:ext cx="712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700"/>
              </a:spcBef>
            </a:pPr>
            <a:r>
              <a:rPr lang="de-DE" b="1" dirty="0">
                <a:solidFill>
                  <a:srgbClr val="65459B"/>
                </a:solidFill>
              </a:rPr>
              <a:t>Unterstützende Dienstleister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81647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Deloitte</a:t>
            </a:r>
          </a:p>
        </p:txBody>
      </p:sp>
      <p:pic>
        <p:nvPicPr>
          <p:cNvPr id="3080" name="Picture 8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15" y="4672480"/>
            <a:ext cx="1500188" cy="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3098386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Unisys</a:t>
            </a:r>
          </a:p>
        </p:txBody>
      </p:sp>
      <p:pic>
        <p:nvPicPr>
          <p:cNvPr id="3082" name="Picture 10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11" y="4592971"/>
            <a:ext cx="1319686" cy="3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6115125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Pomilio</a:t>
            </a:r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Blumm</a:t>
            </a:r>
            <a:endParaRPr lang="de-DE" sz="105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4" name="Picture 12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9" y="4609590"/>
            <a:ext cx="759245" cy="4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8073"/>
            <a:ext cx="9143999" cy="743568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1545488"/>
            <a:ext cx="9144003" cy="1325742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3007797"/>
            <a:ext cx="9144003" cy="985383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4142817"/>
            <a:ext cx="9144002" cy="987518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99CF1D-84EC-B47D-B92E-CF3CBB1AE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850739" y="219919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Nationale Experten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27" y="862482"/>
            <a:ext cx="4097911" cy="3624938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AUSTRIA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Klaus Höckner 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BELGIUM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Kathleen Polders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BULGARIA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CROATIA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Iva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CYPRUS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CZECH REPUBLIC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Petr Peňáz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DENMARK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Lars Ballieu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ESTONIA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Jakob Rosin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FINLAND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FRANCE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Florent Orsoni &amp;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Marylene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Thomas</a:t>
            </a:r>
          </a:p>
          <a:p>
            <a:pPr marL="0" indent="0">
              <a:lnSpc>
                <a:spcPts val="13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GERMANY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Gottfried Zimmermann,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Yehya Mohamad &amp; Gregor Strutz</a:t>
            </a:r>
          </a:p>
          <a:p>
            <a:pPr marL="0" indent="0">
              <a:lnSpc>
                <a:spcPts val="14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GREECE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Papamichail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&amp; Dimitrios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Logaras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HUNGARY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Tamás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5403024" y="525133"/>
            <a:ext cx="3876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IRELAND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Gerald M. Craddock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ITALY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Marco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Pizzio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Roberto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Scano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LATVIA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Daina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Podzina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LITHUANIA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Ginta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Žemaitaitytė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LUXEMBOURG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Silvio Michel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Sagramola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MALTA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–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Spiteri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NETHERLANDS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Eric Martin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Velleman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Margaret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Tokarska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Krzysztof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Dobosz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PORTUGAL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Diogo Martins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ROMANIA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Cristina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Căluianu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SLOVAKIA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Zuzana Ceresnova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SLOVENIA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Matjaž Debevc</a:t>
            </a:r>
          </a:p>
          <a:p>
            <a:pPr>
              <a:lnSpc>
                <a:spcPts val="13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SPAIN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Delfín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Jiménez Martín &amp; </a:t>
            </a:r>
            <a:b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María Fernanda Cabrera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Umpiérrez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SWEDEN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Pär Lannerö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5043060" y="3557262"/>
            <a:ext cx="338403" cy="2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5006698" y="2775463"/>
            <a:ext cx="363986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370624" y="3385701"/>
            <a:ext cx="263801" cy="2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5061010" y="3904599"/>
            <a:ext cx="334717" cy="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5062564" y="4290924"/>
            <a:ext cx="334022" cy="2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343719" y="1514099"/>
            <a:ext cx="299162" cy="2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320892" y="3133055"/>
            <a:ext cx="312606" cy="1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365169" y="3676422"/>
            <a:ext cx="280714" cy="2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357762" y="2580284"/>
            <a:ext cx="280714" cy="2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5075652" y="2231312"/>
            <a:ext cx="320075" cy="2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5065381" y="3041100"/>
            <a:ext cx="316082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357761" y="2352004"/>
            <a:ext cx="304743" cy="2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5062563" y="1125526"/>
            <a:ext cx="312606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347562" y="1821169"/>
            <a:ext cx="299162" cy="1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5023932" y="2500912"/>
            <a:ext cx="363986" cy="2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5054933" y="547113"/>
            <a:ext cx="312605" cy="2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5067172" y="1412605"/>
            <a:ext cx="305778" cy="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362167" y="2068389"/>
            <a:ext cx="28071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357762" y="1053863"/>
            <a:ext cx="27876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365169" y="4071365"/>
            <a:ext cx="315784" cy="2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343719" y="1297561"/>
            <a:ext cx="299162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5006079" y="1678115"/>
            <a:ext cx="366830" cy="2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351631" y="2882040"/>
            <a:ext cx="280714" cy="1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5083272" y="867945"/>
            <a:ext cx="271188" cy="1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5068857" y="3331723"/>
            <a:ext cx="338924" cy="2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5007374" y="1944934"/>
            <a:ext cx="377821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367787" y="4383855"/>
            <a:ext cx="310548" cy="1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4EA34177-233B-8884-883B-4CCECA4BE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823CBA91-85BF-DACB-9DB5-A4657B83FD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Beirat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D027A24-C501-47C5-AE37-D0105C3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946" y="2540381"/>
            <a:ext cx="2940053" cy="1206442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E75F1572-B1E8-4B43-9AB5-9F291A710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947" y="9144"/>
            <a:ext cx="2940053" cy="1181396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FB87FE2-4B57-4F33-9C60-8C071E817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947" y="3854447"/>
            <a:ext cx="2940053" cy="129757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9C45795-CE85-485C-A2C9-AD8EBFA0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6592" y="1259362"/>
            <a:ext cx="2972668" cy="117339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69061EA-DDDC-49D9-ACD1-80D1A3B94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582" y="1259362"/>
            <a:ext cx="3009776" cy="1173394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D26046C-EFAE-4E5E-BCFB-820D61CC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946" y="1259362"/>
            <a:ext cx="2972667" cy="1173394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5AE6-6D8D-4061-9DA4-754F4B069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6592" y="2540381"/>
            <a:ext cx="2972668" cy="120644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993F12-2EEC-45A9-909A-F59CB500F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6592" y="3854684"/>
            <a:ext cx="2972668" cy="129733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F900BE-BB4A-48B1-9041-8C50361EA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473" y="3854683"/>
            <a:ext cx="2972668" cy="1288817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B447DE8-B5BE-411B-B4CB-0990F4DAA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474" y="2547896"/>
            <a:ext cx="2972668" cy="1198927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C9A0AB-73AC-4AAF-99A4-556A1330ED1B}"/>
              </a:ext>
            </a:extLst>
          </p:cNvPr>
          <p:cNvSpPr txBox="1"/>
          <p:nvPr/>
        </p:nvSpPr>
        <p:spPr>
          <a:xfrm>
            <a:off x="6283182" y="95803"/>
            <a:ext cx="2206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DIGITALEUROPE</a:t>
            </a:r>
            <a:endParaRPr lang="en-US" sz="10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058" name="Picture 10">
            <a:hlinkClick r:id="rId2"/>
            <a:extLst>
              <a:ext uri="{FF2B5EF4-FFF2-40B4-BE49-F238E27FC236}">
                <a16:creationId xmlns:a16="http://schemas.microsoft.com/office/drawing/2014/main" id="{BB619FC2-0CCA-4DDE-8B0E-96EE8791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50" y="546747"/>
            <a:ext cx="2154903" cy="6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94D755-DC4A-4865-9B23-25CFB5D76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610" y="1296716"/>
            <a:ext cx="2671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FIT </a:t>
            </a:r>
            <a:r>
              <a:rPr lang="de-DE" sz="1050" dirty="0">
                <a:latin typeface="72" panose="020B0503030000000003" pitchFamily="34" charset="0"/>
                <a:cs typeface="72" panose="020B0503030000000003" pitchFamily="34" charset="0"/>
              </a:rPr>
              <a:t>(Fraunhofer Institute for Applied Information Technology)</a:t>
            </a:r>
          </a:p>
        </p:txBody>
      </p:sp>
      <p:pic>
        <p:nvPicPr>
          <p:cNvPr id="2066" name="Picture 18">
            <a:hlinkClick r:id="rId4"/>
            <a:extLst>
              <a:ext uri="{FF2B5EF4-FFF2-40B4-BE49-F238E27FC236}">
                <a16:creationId xmlns:a16="http://schemas.microsoft.com/office/drawing/2014/main" id="{548BCFEB-358E-4509-B9AB-8F644330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7" y="1845385"/>
            <a:ext cx="1758620" cy="4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ABE6F14-CEC4-4B68-B0F2-4756AC797DE0}"/>
              </a:ext>
            </a:extLst>
          </p:cNvPr>
          <p:cNvSpPr txBox="1"/>
          <p:nvPr/>
        </p:nvSpPr>
        <p:spPr>
          <a:xfrm>
            <a:off x="3144379" y="1296716"/>
            <a:ext cx="2671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UITP 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(International Association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of Public Transport)</a:t>
            </a:r>
          </a:p>
        </p:txBody>
      </p:sp>
      <p:pic>
        <p:nvPicPr>
          <p:cNvPr id="2068" name="Picture 20">
            <a:hlinkClick r:id="rId6"/>
            <a:extLst>
              <a:ext uri="{FF2B5EF4-FFF2-40B4-BE49-F238E27FC236}">
                <a16:creationId xmlns:a16="http://schemas.microsoft.com/office/drawing/2014/main" id="{531C2513-2CE0-4162-918B-361300D38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94" y="1660975"/>
            <a:ext cx="1287059" cy="7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033DFA0-6D0D-43F7-A616-57993FE54853}"/>
              </a:ext>
            </a:extLst>
          </p:cNvPr>
          <p:cNvSpPr txBox="1"/>
          <p:nvPr/>
        </p:nvSpPr>
        <p:spPr>
          <a:xfrm>
            <a:off x="6283182" y="1296716"/>
            <a:ext cx="2478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EIDD 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(Design for All Europe)</a:t>
            </a:r>
          </a:p>
        </p:txBody>
      </p:sp>
      <p:pic>
        <p:nvPicPr>
          <p:cNvPr id="2060" name="Picture 12">
            <a:hlinkClick r:id="rId8"/>
            <a:extLst>
              <a:ext uri="{FF2B5EF4-FFF2-40B4-BE49-F238E27FC236}">
                <a16:creationId xmlns:a16="http://schemas.microsoft.com/office/drawing/2014/main" id="{C9B4478B-058B-41AB-B733-0F562A8A6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95" y="1621561"/>
            <a:ext cx="1400711" cy="7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D6CAB51-A243-4373-9851-3133E473CBC1}"/>
              </a:ext>
            </a:extLst>
          </p:cNvPr>
          <p:cNvSpPr txBox="1"/>
          <p:nvPr/>
        </p:nvSpPr>
        <p:spPr>
          <a:xfrm>
            <a:off x="87610" y="2611505"/>
            <a:ext cx="2456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CEUD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(Centre for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Excellence in Universal Design)</a:t>
            </a: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F2B95030-E435-4939-B4FA-4C1D4578C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7" y="3027003"/>
            <a:ext cx="660415" cy="6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hlinkClick r:id="rId11"/>
            <a:extLst>
              <a:ext uri="{FF2B5EF4-FFF2-40B4-BE49-F238E27FC236}">
                <a16:creationId xmlns:a16="http://schemas.microsoft.com/office/drawing/2014/main" id="{6088756F-0B58-479B-AC2B-BCEE65112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9" y="3102517"/>
            <a:ext cx="1092739" cy="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020FC0-2B53-4989-BFA9-E4272C62F805}"/>
              </a:ext>
            </a:extLst>
          </p:cNvPr>
          <p:cNvSpPr txBox="1"/>
          <p:nvPr/>
        </p:nvSpPr>
        <p:spPr>
          <a:xfrm>
            <a:off x="3144379" y="2611505"/>
            <a:ext cx="2457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ECQA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Certification &amp; Qualification Association)</a:t>
            </a:r>
          </a:p>
        </p:txBody>
      </p:sp>
      <p:pic>
        <p:nvPicPr>
          <p:cNvPr id="2050" name="Picture 2">
            <a:hlinkClick r:id="rId13"/>
            <a:extLst>
              <a:ext uri="{FF2B5EF4-FFF2-40B4-BE49-F238E27FC236}">
                <a16:creationId xmlns:a16="http://schemas.microsoft.com/office/drawing/2014/main" id="{8F7F52DB-C17B-4950-9961-C653A99D7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26" y="2903802"/>
            <a:ext cx="1086914" cy="7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0FD0CD7-7853-476F-8F22-B568515A4EB2}"/>
              </a:ext>
            </a:extLst>
          </p:cNvPr>
          <p:cNvSpPr txBox="1"/>
          <p:nvPr/>
        </p:nvSpPr>
        <p:spPr>
          <a:xfrm>
            <a:off x="6283182" y="2611505"/>
            <a:ext cx="18446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ESSL FOUNDATION</a:t>
            </a:r>
            <a:endParaRPr lang="en-US" sz="10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8" name="Imagen 17">
            <a:hlinkClick r:id="rId15"/>
            <a:extLst>
              <a:ext uri="{FF2B5EF4-FFF2-40B4-BE49-F238E27FC236}">
                <a16:creationId xmlns:a16="http://schemas.microsoft.com/office/drawing/2014/main" id="{C8D324CD-1F51-4760-A8AB-39896C3D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01" y="3185424"/>
            <a:ext cx="2434107" cy="36349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5EE5915-6E93-4101-A0B3-42FD7D63D588}"/>
              </a:ext>
            </a:extLst>
          </p:cNvPr>
          <p:cNvSpPr txBox="1"/>
          <p:nvPr/>
        </p:nvSpPr>
        <p:spPr>
          <a:xfrm>
            <a:off x="87610" y="3951234"/>
            <a:ext cx="2648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CEPIS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(Council of European professional informatic societies)</a:t>
            </a:r>
          </a:p>
        </p:txBody>
      </p:sp>
      <p:pic>
        <p:nvPicPr>
          <p:cNvPr id="9" name="Gráfico 8">
            <a:hlinkClick r:id="rId17"/>
            <a:extLst>
              <a:ext uri="{FF2B5EF4-FFF2-40B4-BE49-F238E27FC236}">
                <a16:creationId xmlns:a16="http://schemas.microsoft.com/office/drawing/2014/main" id="{0F86CBDB-0F91-459E-BF3D-494E7D0FF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2124" y="4489109"/>
            <a:ext cx="2353286" cy="59023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25B34A-A01D-432B-A2CE-1EB376DB6AA7}"/>
              </a:ext>
            </a:extLst>
          </p:cNvPr>
          <p:cNvSpPr txBox="1"/>
          <p:nvPr/>
        </p:nvSpPr>
        <p:spPr>
          <a:xfrm>
            <a:off x="3191779" y="4170176"/>
            <a:ext cx="30914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DAVID CAPOZZI</a:t>
            </a:r>
          </a:p>
          <a:p>
            <a:pPr algn="ctr" rtl="0"/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FORMER EXECUTIVE DIRECTOR –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U.S. Access Board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CCEF76F-7F6A-4E2F-8D0C-19EAB5BFDD78}"/>
              </a:ext>
            </a:extLst>
          </p:cNvPr>
          <p:cNvSpPr txBox="1"/>
          <p:nvPr/>
        </p:nvSpPr>
        <p:spPr>
          <a:xfrm>
            <a:off x="6283182" y="3951234"/>
            <a:ext cx="30390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IAAP UE 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(International Association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of Accessibility Professionals - Europe)</a:t>
            </a:r>
          </a:p>
        </p:txBody>
      </p:sp>
      <p:pic>
        <p:nvPicPr>
          <p:cNvPr id="28" name="Imagen 27">
            <a:hlinkClick r:id="rId20"/>
            <a:extLst>
              <a:ext uri="{FF2B5EF4-FFF2-40B4-BE49-F238E27FC236}">
                <a16:creationId xmlns:a16="http://schemas.microsoft.com/office/drawing/2014/main" id="{DB0D61CB-8619-461D-B8F2-75FAC4C43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18" y="4386574"/>
            <a:ext cx="1224673" cy="8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49">
            <a:extLst>
              <a:ext uri="{FF2B5EF4-FFF2-40B4-BE49-F238E27FC236}">
                <a16:creationId xmlns:a16="http://schemas.microsoft.com/office/drawing/2014/main" id="{EA6BA82A-24DD-BC5F-55AF-E793F18553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Was tut AccessibleEU?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6096" y="2862921"/>
            <a:ext cx="7882363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9974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497723" y="1895601"/>
            <a:ext cx="28730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Unterstützung der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Rechtsvorschriften der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Europäischen Union zur Barrierefreiheit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19" y="1102713"/>
            <a:ext cx="684000" cy="68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58" y="1056997"/>
            <a:ext cx="786319" cy="72971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6" y="1102714"/>
            <a:ext cx="716400" cy="68340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0" y="3881256"/>
            <a:ext cx="684000" cy="68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23" y="3881256"/>
            <a:ext cx="684000" cy="684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5" y="3881256"/>
            <a:ext cx="684000" cy="684000"/>
          </a:xfrm>
          <a:prstGeom prst="rect">
            <a:avLst/>
          </a:prstGeom>
        </p:spPr>
      </p:pic>
      <p:sp>
        <p:nvSpPr>
          <p:cNvPr id="14" name="CuadroTexto 39">
            <a:extLst>
              <a:ext uri="{FF2B5EF4-FFF2-40B4-BE49-F238E27FC236}">
                <a16:creationId xmlns:a16="http://schemas.microsoft.com/office/drawing/2014/main" id="{40636507-EA89-6CB6-90D6-A72036B96D69}"/>
              </a:ext>
            </a:extLst>
          </p:cNvPr>
          <p:cNvSpPr txBox="1"/>
          <p:nvPr/>
        </p:nvSpPr>
        <p:spPr>
          <a:xfrm>
            <a:off x="3558941" y="1895601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Aufbau von Kapazitäten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in den EU-Ländern</a:t>
            </a:r>
          </a:p>
        </p:txBody>
      </p:sp>
      <p:sp>
        <p:nvSpPr>
          <p:cNvPr id="15" name="CuadroTexto 39">
            <a:extLst>
              <a:ext uri="{FF2B5EF4-FFF2-40B4-BE49-F238E27FC236}">
                <a16:creationId xmlns:a16="http://schemas.microsoft.com/office/drawing/2014/main" id="{7C935DFE-3990-F7D4-827A-9D1EC6F33AFF}"/>
              </a:ext>
            </a:extLst>
          </p:cNvPr>
          <p:cNvSpPr txBox="1"/>
          <p:nvPr/>
        </p:nvSpPr>
        <p:spPr>
          <a:xfrm>
            <a:off x="5630102" y="1895601"/>
            <a:ext cx="321772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Die für die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Zugänglichkeitsvorschriften in der EU zuständigen Akteure verbinden</a:t>
            </a:r>
          </a:p>
        </p:txBody>
      </p:sp>
      <p:sp>
        <p:nvSpPr>
          <p:cNvPr id="19" name="CuadroTexto 39">
            <a:extLst>
              <a:ext uri="{FF2B5EF4-FFF2-40B4-BE49-F238E27FC236}">
                <a16:creationId xmlns:a16="http://schemas.microsoft.com/office/drawing/2014/main" id="{5738FBD8-5349-DE77-38F8-87A6B287D1E9}"/>
              </a:ext>
            </a:extLst>
          </p:cNvPr>
          <p:cNvSpPr txBox="1"/>
          <p:nvPr/>
        </p:nvSpPr>
        <p:spPr>
          <a:xfrm>
            <a:off x="497722" y="3030720"/>
            <a:ext cx="27663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Schaffung eines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gemeinsamen europäischen Zentrums für Barrierefreiheit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A70F0054-5052-47FB-952D-220E00988A55}"/>
              </a:ext>
            </a:extLst>
          </p:cNvPr>
          <p:cNvSpPr txBox="1"/>
          <p:nvPr/>
        </p:nvSpPr>
        <p:spPr>
          <a:xfrm>
            <a:off x="3558941" y="3030720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Ausbildung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von Fachleuten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</a:t>
            </a:r>
          </a:p>
        </p:txBody>
      </p:sp>
      <p:sp>
        <p:nvSpPr>
          <p:cNvPr id="22" name="CuadroTexto 39">
            <a:extLst>
              <a:ext uri="{FF2B5EF4-FFF2-40B4-BE49-F238E27FC236}">
                <a16:creationId xmlns:a16="http://schemas.microsoft.com/office/drawing/2014/main" id="{ECA5868B-106C-F671-90AE-2DE777E416E6}"/>
              </a:ext>
            </a:extLst>
          </p:cNvPr>
          <p:cNvSpPr txBox="1"/>
          <p:nvPr/>
        </p:nvSpPr>
        <p:spPr>
          <a:xfrm>
            <a:off x="5630102" y="3030720"/>
            <a:ext cx="289305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Eine Studie pro Jahr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zu einem ausgewählten Thema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Barrierefreiheit in Europa.</a:t>
            </a:r>
          </a:p>
        </p:txBody>
      </p:sp>
      <p:cxnSp>
        <p:nvCxnSpPr>
          <p:cNvPr id="29" name="Conector recto 8">
            <a:extLst>
              <a:ext uri="{FF2B5EF4-FFF2-40B4-BE49-F238E27FC236}">
                <a16:creationId xmlns:a16="http://schemas.microsoft.com/office/drawing/2014/main" id="{0D30E05C-554D-0B4D-4C61-4BBD4371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83352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">
            <a:extLst>
              <a:ext uri="{FF2B5EF4-FFF2-40B4-BE49-F238E27FC236}">
                <a16:creationId xmlns:a16="http://schemas.microsoft.com/office/drawing/2014/main" id="{53E5C07C-2534-3E7F-7E5E-A0FC21C9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A715030E-2033-AAA6-3A3A-806D8EE823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Projektziele in Zahlen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6168C-760D-4B73-8B98-A7D62B0D549F}"/>
              </a:ext>
            </a:extLst>
          </p:cNvPr>
          <p:cNvSpPr txBox="1"/>
          <p:nvPr/>
        </p:nvSpPr>
        <p:spPr>
          <a:xfrm>
            <a:off x="1382762" y="1354721"/>
            <a:ext cx="5741456" cy="279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>
                <a:solidFill>
                  <a:srgbClr val="65459B"/>
                </a:solidFill>
                <a:latin typeface="Franklin Gothic Heavy" panose="020B0903020102020204" pitchFamily="34" charset="0"/>
              </a:rPr>
              <a:t>500</a:t>
            </a:r>
            <a:r>
              <a:rPr lang="de-DE" sz="1800">
                <a:latin typeface="PFSquareSansPro-Regular"/>
              </a:rPr>
              <a:t> </a:t>
            </a:r>
            <a:r>
              <a:rPr lang="de-DE" sz="1500">
                <a:latin typeface="PFSquareSansPro-Regular"/>
              </a:rPr>
              <a:t>neue Mitglieder pro Jahr in der Community of Practice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60</a:t>
            </a:r>
            <a:r>
              <a:rPr lang="de-DE" sz="1800" dirty="0">
                <a:latin typeface="PFSquareSansPro-Regular"/>
              </a:rPr>
              <a:t> </a:t>
            </a:r>
            <a:r>
              <a:rPr lang="de-DE" sz="1500" dirty="0">
                <a:latin typeface="PFSquareSansPro-Regular"/>
              </a:rPr>
              <a:t>Einträge pro Jahr in der AccessibleEU-Online-Bibliothek</a:t>
            </a:r>
          </a:p>
          <a:p>
            <a:pPr>
              <a:lnSpc>
                <a:spcPct val="150000"/>
              </a:lnSpc>
              <a:buClr>
                <a:srgbClr val="65459B"/>
              </a:buClr>
              <a:buSzPct val="130000"/>
            </a:pPr>
            <a:r>
              <a:rPr lang="de-DE" sz="1500" dirty="0">
                <a:latin typeface="PFSquareSansPro-Regular"/>
              </a:rPr>
              <a:t>Rund</a:t>
            </a:r>
            <a:r>
              <a:rPr lang="de-DE" sz="2400" b="1" dirty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de-DE" sz="24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150</a:t>
            </a:r>
            <a:r>
              <a:rPr lang="de-DE" sz="1800" dirty="0">
                <a:latin typeface="PFSquareSansPro-Regular"/>
              </a:rPr>
              <a:t> </a:t>
            </a:r>
            <a:r>
              <a:rPr lang="de-DE" sz="1500" dirty="0">
                <a:latin typeface="PFSquareSansPro-Regular"/>
              </a:rPr>
              <a:t>vorbildliche Beispiele pro Jahr sollen erfasst werden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88</a:t>
            </a:r>
            <a:r>
              <a:rPr lang="de-DE" sz="2400" b="1" dirty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de-DE" sz="1500" dirty="0">
                <a:latin typeface="PFSquareSansPro-Regular"/>
              </a:rPr>
              <a:t>Veranstaltungen in der gesamten EU im Jahr 2023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34</a:t>
            </a:r>
            <a:r>
              <a:rPr lang="de-DE" sz="1800" dirty="0">
                <a:latin typeface="PFSquareSansPro-Regular"/>
              </a:rPr>
              <a:t> </a:t>
            </a:r>
            <a:r>
              <a:rPr lang="de-DE" sz="1500" dirty="0">
                <a:latin typeface="PFSquareSansPro-Regular"/>
              </a:rPr>
              <a:t>Experten aus den </a:t>
            </a:r>
            <a:r>
              <a:rPr lang="de-DE" sz="24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27</a:t>
            </a:r>
            <a:r>
              <a:rPr lang="de-DE" sz="1500" dirty="0">
                <a:latin typeface="PFSquareSansPro-Regular"/>
              </a:rPr>
              <a:t> EU-Mitgliedstaaten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7151ABC4-0A2C-C063-F753-C88740DD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9">
            <a:extLst>
              <a:ext uri="{FF2B5EF4-FFF2-40B4-BE49-F238E27FC236}">
                <a16:creationId xmlns:a16="http://schemas.microsoft.com/office/drawing/2014/main" id="{25FB5F78-EC5E-E378-6312-E977772BD4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Was wird AccessibleEU bieten?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BA85096-534E-47B6-BF6A-359E61D2F48A}"/>
              </a:ext>
            </a:extLst>
          </p:cNvPr>
          <p:cNvSpPr txBox="1"/>
          <p:nvPr/>
        </p:nvSpPr>
        <p:spPr>
          <a:xfrm>
            <a:off x="335391" y="2699766"/>
            <a:ext cx="2200821" cy="201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Online-Bibliothek </a:t>
            </a:r>
            <a:b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zur Barrierefreiheit</a:t>
            </a:r>
          </a:p>
          <a:p>
            <a:pPr>
              <a:lnSpc>
                <a:spcPts val="1875"/>
              </a:lnSpc>
              <a:spcBef>
                <a:spcPts val="900"/>
              </a:spcBef>
            </a:pP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Erhalten Sie Zugang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zu direkten Links, Datenbanken, Informationen über Normen, Leitfäden, Studien, bewährte Verfahren und Hilfsmaterialien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zur Barrierefreiheit.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B3FE19-B143-4559-84DD-BA4204D821A1}"/>
              </a:ext>
            </a:extLst>
          </p:cNvPr>
          <p:cNvSpPr txBox="1"/>
          <p:nvPr/>
        </p:nvSpPr>
        <p:spPr>
          <a:xfrm>
            <a:off x="2470650" y="2692622"/>
            <a:ext cx="2227253" cy="201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Erfahren Sie mehr </a:t>
            </a:r>
            <a:b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über Barrierefreiheit</a:t>
            </a:r>
          </a:p>
          <a:p>
            <a:pPr>
              <a:lnSpc>
                <a:spcPts val="1875"/>
              </a:lnSpc>
              <a:spcBef>
                <a:spcPts val="900"/>
              </a:spcBef>
            </a:pP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Nehmen Sie teil an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Workshops, Online-Schulungen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und gemeinsamen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Lernveranstaltungen, u.a.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zu verschiedenen Themen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der Barrierefreiheit..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EED171B-9AE3-4786-9AFA-C30DBE1BF079}"/>
              </a:ext>
            </a:extLst>
          </p:cNvPr>
          <p:cNvSpPr txBox="1"/>
          <p:nvPr/>
        </p:nvSpPr>
        <p:spPr>
          <a:xfrm>
            <a:off x="4663761" y="2880655"/>
            <a:ext cx="2322027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Netzwerk</a:t>
            </a:r>
          </a:p>
          <a:p>
            <a:pPr>
              <a:lnSpc>
                <a:spcPts val="2025"/>
              </a:lnSpc>
              <a:spcBef>
                <a:spcPts val="900"/>
              </a:spcBef>
            </a:pP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Werden Sie Teil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einer Gemeinschaft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von Experten für Barrierefreiheit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und Behinderung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und vielen anderen.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B5F85A-9A40-43BC-816A-A4F1BF08481B}"/>
              </a:ext>
            </a:extLst>
          </p:cNvPr>
          <p:cNvSpPr txBox="1"/>
          <p:nvPr/>
        </p:nvSpPr>
        <p:spPr>
          <a:xfrm>
            <a:off x="6980001" y="2692622"/>
            <a:ext cx="2011033" cy="201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Kontrolle und Überwachung der Barrierefreiheit</a:t>
            </a:r>
          </a:p>
          <a:p>
            <a:pPr>
              <a:lnSpc>
                <a:spcPts val="1875"/>
              </a:lnSpc>
              <a:spcBef>
                <a:spcPts val="900"/>
              </a:spcBef>
            </a:pP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Erfahren Sie mehr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über die Einhaltung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der EU-Rechtsvorschriften zur Barrierefreiheit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in den einzelnen Sektoren der EU-Länder.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70B3B6-0DB1-4C4B-9FA9-CF3B1BE7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6" y="1175026"/>
            <a:ext cx="1444625" cy="12877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9702F5-9DF4-47C9-BB4B-50B6CE0E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3" y="1161249"/>
            <a:ext cx="1510665" cy="1312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3F2ED6-EDD0-4EF3-AF63-B1B6B9893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83" y="1161248"/>
            <a:ext cx="1551940" cy="13538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DA10B8-23D2-4C82-82D7-3BBEFDD5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76" y="1181823"/>
            <a:ext cx="1461135" cy="1312545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1E16FD2B-D3A4-EBD3-351F-A929A2503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803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Bildschirmpräsentation (16:9)</PresentationFormat>
  <Paragraphs>159</Paragraphs>
  <Slides>16</Slides>
  <Notes>5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72</vt:lpstr>
      <vt:lpstr>72 Black</vt:lpstr>
      <vt:lpstr>Aharoni</vt:lpstr>
      <vt:lpstr>Arial</vt:lpstr>
      <vt:lpstr>Calibri</vt:lpstr>
      <vt:lpstr>Franklin Gothic Heavy</vt:lpstr>
      <vt:lpstr>Lato</vt:lpstr>
      <vt:lpstr>PFSquareSansPro-Regular</vt:lpstr>
      <vt:lpstr>Raleway</vt:lpstr>
      <vt:lpstr>Symbol</vt:lpstr>
      <vt:lpstr>Streamline</vt:lpstr>
      <vt:lpstr>Barrierefreie  Word-Dokumente</vt:lpstr>
      <vt:lpstr>Europäisches Ressourcenzentrum  für Barrierefreiheit</vt:lpstr>
      <vt:lpstr>Was ist AccessibleEU?</vt:lpstr>
      <vt:lpstr>Wer steht hinter AccessibleEU?</vt:lpstr>
      <vt:lpstr>Nationale Experten</vt:lpstr>
      <vt:lpstr>Beirat</vt:lpstr>
      <vt:lpstr>Was tut AccessibleEU?</vt:lpstr>
      <vt:lpstr>Projektziele in Zahlen</vt:lpstr>
      <vt:lpstr>Was wird AccessibleEU bieten?</vt:lpstr>
      <vt:lpstr>Veranstaltungen</vt:lpstr>
      <vt:lpstr>Wer kann teilnehmen?</vt:lpstr>
      <vt:lpstr>Beteiligen Sie sich und helfen Sie uns,  ein inklusiveres Europa zu schaffen</vt:lpstr>
      <vt:lpstr>Teilnahmebestätigung</vt:lpstr>
      <vt:lpstr>Weitere Agenda</vt:lpstr>
      <vt:lpstr>Umfrage</vt:lpstr>
      <vt:lpstr>© 2023 Copyright für Folien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Word-Dokumente</dc:title>
  <dc:creator>Gottfried Zimmermann;gregor@gregorstrutz.de;mohamad@fit.fraunhofer.de</dc:creator>
  <cp:lastModifiedBy>Gottfried Zimmermann</cp:lastModifiedBy>
  <cp:revision>125</cp:revision>
  <dcterms:modified xsi:type="dcterms:W3CDTF">2023-11-08T09:10:29Z</dcterms:modified>
</cp:coreProperties>
</file>