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1434" r:id="rId3"/>
    <p:sldId id="1143" r:id="rId4"/>
    <p:sldId id="273" r:id="rId5"/>
    <p:sldId id="271" r:id="rId6"/>
    <p:sldId id="1144" r:id="rId7"/>
    <p:sldId id="267" r:id="rId8"/>
    <p:sldId id="270" r:id="rId9"/>
    <p:sldId id="1446" r:id="rId10"/>
    <p:sldId id="1444" r:id="rId11"/>
    <p:sldId id="1445" r:id="rId12"/>
    <p:sldId id="262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8" autoAdjust="0"/>
    <p:restoredTop sz="86424" autoAdjust="0"/>
  </p:normalViewPr>
  <p:slideViewPr>
    <p:cSldViewPr snapToGrid="0">
      <p:cViewPr varScale="1">
        <p:scale>
          <a:sx n="101" d="100"/>
          <a:sy n="101" d="100"/>
        </p:scale>
        <p:origin x="276" y="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6945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9ac1dac311_1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9ac1dac311_1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https://ec.europa.eu/eusurvey/runner/a07392ab-1022-a788-5883-d44c3ff36495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4311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ac1dac31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9ac1dac31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2245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9ac1dac311_1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9ac1dac311_1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https://ec.europa.eu/eusurvey/runner/173b1f2b-54d5-ee81-a6dc-894d5134aa1c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9520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24104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7128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17" name="Google Shape;17;p2"/>
          <p:cNvSpPr txBox="1"/>
          <p:nvPr/>
        </p:nvSpPr>
        <p:spPr>
          <a:xfrm>
            <a:off x="830400" y="227100"/>
            <a:ext cx="3277800" cy="2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4"/>
          <p:cNvGrpSpPr/>
          <p:nvPr/>
        </p:nvGrpSpPr>
        <p:grpSpPr>
          <a:xfrm>
            <a:off x="830392" y="1258463"/>
            <a:ext cx="745763" cy="45826"/>
            <a:chOff x="4580561" y="2589004"/>
            <a:chExt cx="1064464" cy="25200"/>
          </a:xfrm>
        </p:grpSpPr>
        <p:sp>
          <p:nvSpPr>
            <p:cNvPr id="27" name="Google Shape;27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 hasCustomPrompt="1"/>
          </p:nvPr>
        </p:nvSpPr>
        <p:spPr>
          <a:xfrm>
            <a:off x="729450" y="1545475"/>
            <a:ext cx="7688700" cy="31255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ts val="1300"/>
              <a:buChar char="●"/>
              <a:defRPr sz="2000"/>
            </a:lvl1pPr>
            <a:lvl2pPr marL="914400" lvl="1" indent="-2984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ts val="1100"/>
              <a:buChar char="○"/>
              <a:defRPr sz="1800"/>
            </a:lvl2pPr>
            <a:lvl3pPr marL="1371600" lvl="2" indent="-2984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ts val="1100"/>
              <a:buChar char="■"/>
              <a:defRPr sz="1600"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r>
              <a:rPr lang="de-DE" dirty="0" err="1"/>
              <a:t>sfsdf</a:t>
            </a:r>
            <a:endParaRPr lang="de-DE" dirty="0"/>
          </a:p>
          <a:p>
            <a:pPr lvl="1"/>
            <a:r>
              <a:rPr lang="de-DE" dirty="0" err="1"/>
              <a:t>sfd</a:t>
            </a:r>
            <a:endParaRPr lang="de-DE" dirty="0"/>
          </a:p>
          <a:p>
            <a:pPr lvl="2"/>
            <a:r>
              <a:rPr lang="de-DE" dirty="0" err="1"/>
              <a:t>sdff</a:t>
            </a:r>
            <a:endParaRPr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1" name="Google Shape;51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66275" y="0"/>
            <a:ext cx="3726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" name="Google Shape;64;p9"/>
          <p:cNvGrpSpPr/>
          <p:nvPr/>
        </p:nvGrpSpPr>
        <p:grpSpPr>
          <a:xfrm>
            <a:off x="525592" y="2715256"/>
            <a:ext cx="745763" cy="45826"/>
            <a:chOff x="4580561" y="2589004"/>
            <a:chExt cx="1064464" cy="25200"/>
          </a:xfrm>
        </p:grpSpPr>
        <p:sp>
          <p:nvSpPr>
            <p:cNvPr id="65" name="Google Shape;65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425200" y="1410400"/>
            <a:ext cx="3300900" cy="9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420150" y="30853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4717025" y="1352625"/>
            <a:ext cx="38193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6" name="Google Shape;76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8CF8DA-A263-4794-9991-2D73969B7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725721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E709EE-6CEB-4281-9B44-90532E60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8519"/>
            <a:ext cx="7886700" cy="3494204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AA15D6-8950-427D-B6BC-35772AA4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8176-7D4B-4E94-A859-DFD3827DC5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62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430" y="1191055"/>
            <a:ext cx="8297141" cy="350234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7052" y="273844"/>
            <a:ext cx="523518" cy="273844"/>
          </a:xfrm>
        </p:spPr>
        <p:txBody>
          <a:bodyPr/>
          <a:lstStyle/>
          <a:p>
            <a:fld id="{935305CA-DCC9-4948-BD69-6E7F4002ACB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C494832-1C77-4BBF-AF55-9F71AF4B88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861" y="4792703"/>
            <a:ext cx="8296709" cy="282216"/>
          </a:xfrm>
        </p:spPr>
        <p:txBody>
          <a:bodyPr anchor="b">
            <a:normAutofit/>
          </a:bodyPr>
          <a:lstStyle>
            <a:lvl1pPr marL="0" indent="0" defTabSz="338138">
              <a:buNone/>
              <a:defRPr sz="13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[1]	</a:t>
            </a:r>
          </a:p>
        </p:txBody>
      </p:sp>
    </p:spTree>
    <p:extLst>
      <p:ext uri="{BB962C8B-B14F-4D97-AF65-F5344CB8AC3E}">
        <p14:creationId xmlns:p14="http://schemas.microsoft.com/office/powerpoint/2010/main" val="42096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5" r:id="rId4"/>
    <p:sldLayoutId id="2147483657" r:id="rId5"/>
    <p:sldLayoutId id="2147483685" r:id="rId6"/>
    <p:sldLayoutId id="214748372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hdmb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bit.ly/bf-offic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webinar-meine-meinu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arrierefreiheit.hdm-stuttgart.de/" TargetMode="External"/><Relationship Id="rId2" Type="http://schemas.openxmlformats.org/officeDocument/2006/relationships/hyperlink" Target="mailto:barrierefreiheit@hdm-stuttgart.d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yehya.mohamad@gmail.com" TargetMode="External"/><Relationship Id="rId4" Type="http://schemas.openxmlformats.org/officeDocument/2006/relationships/hyperlink" Target="mailto:gregor@gregorstrutz.d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ku.at/" TargetMode="External"/><Relationship Id="rId13" Type="http://schemas.openxmlformats.org/officeDocument/2006/relationships/image" Target="../media/image10.png"/><Relationship Id="rId18" Type="http://schemas.openxmlformats.org/officeDocument/2006/relationships/hyperlink" Target="https://www.deloitte.com/global/en.html?icid=site_selector_global" TargetMode="External"/><Relationship Id="rId3" Type="http://schemas.openxmlformats.org/officeDocument/2006/relationships/image" Target="../media/image5.png"/><Relationship Id="rId21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hyperlink" Target="https://www.edf-feph.org/" TargetMode="External"/><Relationship Id="rId17" Type="http://schemas.openxmlformats.org/officeDocument/2006/relationships/image" Target="../media/image12.png"/><Relationship Id="rId2" Type="http://schemas.openxmlformats.org/officeDocument/2006/relationships/hyperlink" Target="https://www.fundaciononce.es/en" TargetMode="External"/><Relationship Id="rId16" Type="http://schemas.openxmlformats.org/officeDocument/2006/relationships/hyperlink" Target="https://www.age-platform.eu/" TargetMode="External"/><Relationship Id="rId20" Type="http://schemas.openxmlformats.org/officeDocument/2006/relationships/hyperlink" Target="https://www.unisys.com/es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accessibletourism.org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10" Type="http://schemas.openxmlformats.org/officeDocument/2006/relationships/hyperlink" Target="https://www.en.une.org/" TargetMode="External"/><Relationship Id="rId19" Type="http://schemas.openxmlformats.org/officeDocument/2006/relationships/image" Target="../media/image13.png"/><Relationship Id="rId4" Type="http://schemas.openxmlformats.org/officeDocument/2006/relationships/hyperlink" Target="https://www.easpd.eu/" TargetMode="External"/><Relationship Id="rId9" Type="http://schemas.openxmlformats.org/officeDocument/2006/relationships/image" Target="../media/image8.png"/><Relationship Id="rId14" Type="http://schemas.openxmlformats.org/officeDocument/2006/relationships/hyperlink" Target="https://www.digitaleurope.org/" TargetMode="External"/><Relationship Id="rId22" Type="http://schemas.openxmlformats.org/officeDocument/2006/relationships/hyperlink" Target="https://pomilioblumm.eu/e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hyperlink" Target="https://ec.europa.eu/eusurvey/runner/accessible-eu-community-of-practice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ur03.safelinks.protection.outlook.com/?url=https%3A%2F%2Fwww.facebook.com%2Fsocialeurope&amp;data=05%7C01%7Cmpalanquex%40fundaciononce.es%7C1598b2fbccb948a3e94908db3bfe8ecd%7Cbab5b22cd82b452e9cad04f9708f4bbd%7C0%7C0%7C638169737275290504%7CUnknown%7CTWFpbGZsb3d8eyJWIjoiMC4wLjAwMDAiLCJQIjoiV2luMzIiLCJBTiI6Ik1haWwiLCJXVCI6Mn0%3D%7C3000%7C%7C%7C&amp;sdata=HRkNuF3fEGZvJ3iuGYTdsmblO5u0z8ewh3hQp%2F2lB9A%3D&amp;reserved=0" TargetMode="External"/><Relationship Id="rId5" Type="http://schemas.openxmlformats.org/officeDocument/2006/relationships/hyperlink" Target="https://eur03.safelinks.protection.outlook.com/?url=https%3A%2F%2Fwww.youtube.com%2F%40europesocial&amp;data=05%7C01%7Cmpalanquex%40fundaciononce.es%7C1598b2fbccb948a3e94908db3bfe8ecd%7Cbab5b22cd82b452e9cad04f9708f4bbd%7C0%7C0%7C638169737275290504%7CUnknown%7CTWFpbGZsb3d8eyJWIjoiMC4wLjAwMDAiLCJQIjoiV2luMzIiLCJBTiI6Ik1haWwiLCJXVCI6Mn0%3D%7C3000%7C%7C%7C&amp;sdata=Zt5yIZJ2dEkfkpfwo5k11SJVzoR0ithSvAvOtUqP0Io%3D&amp;reserved=0" TargetMode="External"/><Relationship Id="rId4" Type="http://schemas.openxmlformats.org/officeDocument/2006/relationships/hyperlink" Target="https://eur03.safelinks.protection.outlook.com/?url=https%3A%2F%2Ftwitter.com%2FEU_Social&amp;data=05%7C01%7Cmpalanquex%40fundaciononce.es%7C1598b2fbccb948a3e94908db3bfe8ecd%7Cbab5b22cd82b452e9cad04f9708f4bbd%7C0%7C0%7C638169737275290504%7CUnknown%7CTWFpbGZsb3d8eyJWIjoiMC4wLjAwMDAiLCJQIjoiV2luMzIiLCJBTiI6Ik1haWwiLCJXVCI6Mn0%3D%7C3000%7C%7C%7C&amp;sdata=P7MFf%2BlCPMOMlGsL6TgxMu4JGSKJ7lohW1%2Bb7N4AKnk%3D&amp;reserved=0" TargetMode="Externa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webinar-bin-hi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729450" y="7128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Barrierefreie </a:t>
            </a:r>
            <a:br>
              <a:rPr lang="de" dirty="0"/>
            </a:br>
            <a:r>
              <a:rPr lang="de" dirty="0"/>
              <a:t>PowerPoint-Folien</a:t>
            </a:r>
            <a:endParaRPr dirty="0"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729627" y="2913109"/>
            <a:ext cx="7688100" cy="1398310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Dr. Yehya Mohamad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Gregor Strutz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Prof. Dr. Gottfried Zimmermann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/>
              <a:t>Live-Transkript: </a:t>
            </a:r>
            <a:r>
              <a:rPr lang="de-DE" sz="18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https://bit.ly/hdmbf</a:t>
            </a:r>
            <a:endParaRPr lang="de-DE" sz="1800" b="1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/>
              <a:t>Materialien zum Webinar: </a:t>
            </a:r>
            <a:r>
              <a:rPr lang="de-DE" b="1" dirty="0">
                <a:hlinkClick r:id="rId4"/>
              </a:rPr>
              <a:t>bit.ly/</a:t>
            </a:r>
            <a:r>
              <a:rPr lang="de-DE" b="1" dirty="0" err="1">
                <a:hlinkClick r:id="rId4"/>
              </a:rPr>
              <a:t>bf</a:t>
            </a:r>
            <a:r>
              <a:rPr lang="de-DE" b="1" dirty="0">
                <a:hlinkClick r:id="rId4"/>
              </a:rPr>
              <a:t>-office</a:t>
            </a:r>
            <a:r>
              <a:rPr lang="de-DE" b="1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/>
              <a:t>Tel-Audio: </a:t>
            </a:r>
            <a:r>
              <a:rPr lang="en-US" b="1" dirty="0"/>
              <a:t>+49 69 389 805 96, Meeting-ID: 821 133 2665</a:t>
            </a:r>
            <a:endParaRPr lang="de-DE" b="1" dirty="0"/>
          </a:p>
        </p:txBody>
      </p:sp>
      <p:pic>
        <p:nvPicPr>
          <p:cNvPr id="2" name="Picture 2" descr="AccessibleEU Centre logo&#10;">
            <a:extLst>
              <a:ext uri="{FF2B5EF4-FFF2-40B4-BE49-F238E27FC236}">
                <a16:creationId xmlns:a16="http://schemas.microsoft.com/office/drawing/2014/main" id="{0C4B588A-D164-FFC2-2564-89DF9A20C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339" y="4582043"/>
            <a:ext cx="2169511" cy="64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Weitere Agenda</a:t>
            </a:r>
            <a:endParaRPr dirty="0"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729450" y="1391920"/>
            <a:ext cx="7688700" cy="37515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e-DE" dirty="0"/>
              <a:t>Erweiterte Checkliste nach EN 301 549 für PowerPoint</a:t>
            </a: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e-DE" dirty="0"/>
              <a:t>Ansichten in PowerPoint</a:t>
            </a:r>
          </a:p>
          <a:p>
            <a:pPr indent="-317500">
              <a:lnSpc>
                <a:spcPct val="130000"/>
              </a:lnSpc>
              <a:spcAft>
                <a:spcPts val="0"/>
              </a:spcAft>
              <a:buSzPts val="1400"/>
              <a:buFont typeface="Lato"/>
              <a:buChar char="-"/>
            </a:pPr>
            <a:r>
              <a:rPr lang="de-DE" dirty="0"/>
              <a:t>PowerPoint mit Screenreader nutzen</a:t>
            </a: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e-DE" dirty="0"/>
              <a:t>Was PowerPoint automatisch macht</a:t>
            </a: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e-DE" dirty="0"/>
              <a:t>Was die Checkliste nicht abdeckt</a:t>
            </a: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e-DE" dirty="0"/>
              <a:t>Automatische Barrierefreiheitsprüfung in PowerPoint</a:t>
            </a: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e-DE" dirty="0"/>
              <a:t>Demo: Dokument, Text, Link, Kopf- und Fußzeile, Grafik, Video, Tabelle</a:t>
            </a:r>
          </a:p>
          <a:p>
            <a:pPr indent="-317500">
              <a:lnSpc>
                <a:spcPct val="130000"/>
              </a:lnSpc>
              <a:spcAft>
                <a:spcPts val="0"/>
              </a:spcAft>
              <a:buSzPts val="1400"/>
              <a:buChar char="-"/>
            </a:pPr>
            <a:r>
              <a:rPr lang="de-DE" dirty="0"/>
              <a:t>Fragen &amp; Antworten</a:t>
            </a:r>
          </a:p>
          <a:p>
            <a:pPr lvl="1" indent="-317500">
              <a:lnSpc>
                <a:spcPct val="130000"/>
              </a:lnSpc>
              <a:spcAft>
                <a:spcPts val="0"/>
              </a:spcAft>
              <a:buSzPts val="1400"/>
              <a:buChar char="-"/>
            </a:pPr>
            <a:endParaRPr lang="de-DE" dirty="0"/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 lang="de-DE" dirty="0"/>
          </a:p>
          <a:p>
            <a:pPr marL="0" lvl="0" indent="0" algn="l" rtl="0">
              <a:lnSpc>
                <a:spcPct val="13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200" dirty="0"/>
          </a:p>
        </p:txBody>
      </p:sp>
      <p:sp>
        <p:nvSpPr>
          <p:cNvPr id="2" name="Foliennummernplatzhalt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99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93;p64">
            <a:extLst>
              <a:ext uri="{FF2B5EF4-FFF2-40B4-BE49-F238E27FC236}">
                <a16:creationId xmlns:a16="http://schemas.microsoft.com/office/drawing/2014/main" id="{258F2032-BBB7-1826-A9AB-D1BAEEC23E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tabLst/>
              <a:defRPr/>
            </a:pPr>
            <a:r>
              <a:rPr kumimoji="0" lang="de" sz="2600" b="1" i="0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Umfrage</a:t>
            </a:r>
            <a:endParaRPr kumimoji="0" lang="de-DE" sz="2600" b="1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762FB4-516B-E3A1-2B28-FBEA7CA70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50" y="2336799"/>
            <a:ext cx="4177830" cy="1544321"/>
          </a:xfrm>
        </p:spPr>
        <p:txBody>
          <a:bodyPr/>
          <a:lstStyle/>
          <a:p>
            <a:pPr marL="146050" indent="0">
              <a:buNone/>
            </a:pPr>
            <a:r>
              <a:rPr lang="de-DE" dirty="0">
                <a:hlinkClick r:id="rId3"/>
              </a:rPr>
              <a:t>bit.ly/webinar-meine-meinung</a:t>
            </a:r>
            <a:r>
              <a:rPr lang="de-DE" dirty="0"/>
              <a:t>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4ECD767-C408-BBCA-5DF3-E67245FF9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445" y="1545475"/>
            <a:ext cx="2571429" cy="2571429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732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B6A54B-EAB5-8FEF-34DA-F3C889136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© 2023 Copyright für Folien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221D46-5580-1360-B97F-BED8BCE00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430" y="1330960"/>
            <a:ext cx="8297141" cy="3362443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/>
              <a:t>Kompetenzzentrum Digitale Barrierefreiheit </a:t>
            </a:r>
          </a:p>
          <a:p>
            <a:pPr marL="0" indent="0" algn="ctr">
              <a:buNone/>
            </a:pPr>
            <a:r>
              <a:rPr lang="de-DE" dirty="0"/>
              <a:t>Hochschule der Medien Stuttgart</a:t>
            </a:r>
          </a:p>
          <a:p>
            <a:pPr marL="0" indent="0" algn="ctr">
              <a:buNone/>
            </a:pPr>
            <a:r>
              <a:rPr lang="de-DE" dirty="0"/>
              <a:t>Prof. Dr. Gottfried Zimmermann </a:t>
            </a:r>
          </a:p>
          <a:p>
            <a:pPr marL="0" indent="0" algn="ctr">
              <a:buNone/>
            </a:pPr>
            <a:r>
              <a:rPr lang="de-DE" dirty="0">
                <a:hlinkClick r:id="rId2"/>
              </a:rPr>
              <a:t>barrierefreiheit@hdm-stuttgart.de</a:t>
            </a:r>
            <a:r>
              <a:rPr lang="de-DE" dirty="0"/>
              <a:t> </a:t>
            </a:r>
          </a:p>
          <a:p>
            <a:pPr marL="0" indent="0" algn="ctr">
              <a:buNone/>
            </a:pPr>
            <a:r>
              <a:rPr lang="de-DE" dirty="0">
                <a:hlinkClick r:id="rId3"/>
              </a:rPr>
              <a:t>https://barrierefreiheit.hdm-stuttgart.de</a:t>
            </a:r>
            <a:r>
              <a:rPr lang="de-DE" dirty="0"/>
              <a:t> </a:t>
            </a:r>
          </a:p>
          <a:p>
            <a:pPr marL="0" indent="0" algn="ctr">
              <a:buNone/>
            </a:pPr>
            <a:r>
              <a:rPr lang="de-DE" dirty="0"/>
              <a:t>+</a:t>
            </a:r>
          </a:p>
          <a:p>
            <a:pPr marL="0" indent="0" algn="ctr">
              <a:buNone/>
            </a:pPr>
            <a:r>
              <a:rPr lang="de-DE" dirty="0"/>
              <a:t>Gregor Strutz  </a:t>
            </a:r>
            <a:r>
              <a:rPr lang="de-DE" dirty="0">
                <a:hlinkClick r:id="rId4"/>
              </a:rPr>
              <a:t>gregor@gregorstrutz.de</a:t>
            </a:r>
            <a:endParaRPr lang="de-DE" dirty="0"/>
          </a:p>
          <a:p>
            <a:pPr marL="0" indent="0" algn="ctr">
              <a:buNone/>
            </a:pPr>
            <a:r>
              <a:rPr lang="de-DE" dirty="0"/>
              <a:t>+</a:t>
            </a:r>
          </a:p>
          <a:p>
            <a:pPr marL="0" indent="0" algn="ctr">
              <a:buNone/>
            </a:pPr>
            <a:r>
              <a:rPr lang="de-DE" dirty="0"/>
              <a:t>Yehya Mohamad </a:t>
            </a:r>
            <a:r>
              <a:rPr lang="de-DE" dirty="0">
                <a:hlinkClick r:id="rId5"/>
              </a:rPr>
              <a:t>yehya.mohamad@gmail.com</a:t>
            </a:r>
            <a:endParaRPr lang="de-DE" dirty="0"/>
          </a:p>
          <a:p>
            <a:pPr marL="0" indent="0" algn="ctr">
              <a:buNone/>
            </a:pPr>
            <a:r>
              <a:rPr lang="de-DE" dirty="0"/>
              <a:t>+</a:t>
            </a:r>
          </a:p>
          <a:p>
            <a:pPr marL="0" indent="0" algn="ctr">
              <a:buNone/>
            </a:pPr>
            <a:r>
              <a:rPr lang="de-DE" dirty="0"/>
              <a:t>AccessibleEU</a:t>
            </a:r>
          </a:p>
          <a:p>
            <a:pPr marL="0" indent="0" algn="ctr">
              <a:buNone/>
            </a:pPr>
            <a:r>
              <a:rPr lang="de-DE" dirty="0"/>
              <a:t>Website: www.AccessibleEUCentre.eu</a:t>
            </a:r>
          </a:p>
          <a:p>
            <a:pPr marL="0" indent="0" algn="ctr">
              <a:buNone/>
            </a:pPr>
            <a:r>
              <a:rPr lang="de-DE" dirty="0"/>
              <a:t>E-Mail: accessibleeu@fundaciononce.es</a:t>
            </a:r>
          </a:p>
          <a:p>
            <a:pPr marL="0" indent="0" algn="ctr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154EB2-A1CB-9BF9-87C1-D7726DF7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05CA-DCC9-4948-BD69-6E7F4002ACB5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087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B66CFAEF-298B-7BA0-39FB-2D129744E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8911"/>
            <a:ext cx="9143999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1765962E-9A5C-66F6-6BFE-37446DC5B03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3504" y="1042014"/>
            <a:ext cx="8572500" cy="381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Raleway"/>
              <a:buNone/>
              <a:tabLst/>
              <a:defRPr/>
            </a:pPr>
            <a:r>
              <a:rPr kumimoji="0" lang="de-DE" sz="4000" b="1" i="0" u="none" strike="noStrike" kern="1200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  <a:sym typeface="Raleway"/>
              </a:rPr>
              <a:t>Europäisches Ressourcenzentrum </a:t>
            </a:r>
            <a:br>
              <a:rPr kumimoji="0" lang="de-DE" sz="4000" b="1" i="0" u="none" strike="noStrike" kern="1200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  <a:sym typeface="Raleway"/>
              </a:rPr>
            </a:br>
            <a:r>
              <a:rPr kumimoji="0" lang="de-DE" sz="4000" b="1" i="0" u="none" strike="noStrike" kern="1200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  <a:sym typeface="Raleway"/>
              </a:rPr>
              <a:t>für Barrierefreiheit</a:t>
            </a:r>
          </a:p>
        </p:txBody>
      </p:sp>
      <p:pic>
        <p:nvPicPr>
          <p:cNvPr id="10" name="Gráfico 5" descr="European Commision´s logo">
            <a:extLst>
              <a:ext uri="{FF2B5EF4-FFF2-40B4-BE49-F238E27FC236}">
                <a16:creationId xmlns:a16="http://schemas.microsoft.com/office/drawing/2014/main" id="{ECA806B1-EE30-BC6B-207E-AF5CB31FF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8879" y="123127"/>
            <a:ext cx="2071688" cy="514350"/>
          </a:xfrm>
          <a:prstGeom prst="rect">
            <a:avLst/>
          </a:prstGeom>
        </p:spPr>
      </p:pic>
      <p:sp>
        <p:nvSpPr>
          <p:cNvPr id="3" name="CuadroTexto 4">
            <a:extLst>
              <a:ext uri="{FF2B5EF4-FFF2-40B4-BE49-F238E27FC236}">
                <a16:creationId xmlns:a16="http://schemas.microsoft.com/office/drawing/2014/main" id="{00455753-DAA7-42ED-D871-C9EA3A8C34BD}"/>
              </a:ext>
            </a:extLst>
          </p:cNvPr>
          <p:cNvSpPr txBox="1"/>
          <p:nvPr/>
        </p:nvSpPr>
        <p:spPr>
          <a:xfrm>
            <a:off x="743504" y="2638682"/>
            <a:ext cx="6411517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100" b="1" dirty="0">
                <a:latin typeface="72" panose="020B0503030000000003" pitchFamily="34" charset="0"/>
                <a:cs typeface="72" panose="020B0503030000000003" pitchFamily="34" charset="0"/>
              </a:rPr>
              <a:t>Gemeinsam für eine bessere Zugänglichkeit </a:t>
            </a:r>
            <a:br>
              <a:rPr lang="de-DE" sz="2100" b="1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2100" b="1" dirty="0">
                <a:latin typeface="72" panose="020B0503030000000003" pitchFamily="34" charset="0"/>
                <a:cs typeface="72" panose="020B0503030000000003" pitchFamily="34" charset="0"/>
              </a:rPr>
              <a:t>der Europäischen Union </a:t>
            </a:r>
            <a:br>
              <a:rPr lang="de-DE" sz="2100" b="1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2100" b="1" dirty="0">
                <a:latin typeface="72" panose="020B0503030000000003" pitchFamily="34" charset="0"/>
                <a:cs typeface="72" panose="020B0503030000000003" pitchFamily="34" charset="0"/>
              </a:rPr>
              <a:t>für Menschen mit Behinderungen</a:t>
            </a:r>
          </a:p>
        </p:txBody>
      </p:sp>
      <p:pic>
        <p:nvPicPr>
          <p:cNvPr id="7" name="Picture 2" descr="AccessibleEU Centre logo&#10;">
            <a:extLst>
              <a:ext uri="{FF2B5EF4-FFF2-40B4-BE49-F238E27FC236}">
                <a16:creationId xmlns:a16="http://schemas.microsoft.com/office/drawing/2014/main" id="{29C1400D-1A92-4605-AEAE-D78749D2D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00" y="3957371"/>
            <a:ext cx="3328900" cy="98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3">
            <a:extLst>
              <a:ext uri="{FF2B5EF4-FFF2-40B4-BE49-F238E27FC236}">
                <a16:creationId xmlns:a16="http://schemas.microsoft.com/office/drawing/2014/main" id="{F23B1B32-1B19-C499-0BE1-DF08F1012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75349"/>
            <a:ext cx="9144000" cy="7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28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C6EFDD32-53A6-8F66-B106-77F638087A8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3504" y="755690"/>
            <a:ext cx="8572500" cy="381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Raleway"/>
              <a:buNone/>
              <a:tabLst/>
              <a:defRPr/>
            </a:pPr>
            <a:r>
              <a:rPr kumimoji="0" lang="de-DE" sz="4000" b="1" i="0" u="none" strike="noStrike" kern="1200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  <a:sym typeface="Raleway"/>
              </a:rPr>
              <a:t>Was ist AccessibleEU?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E5500E-2DB2-43BB-B50B-9929BA3374BA}"/>
              </a:ext>
            </a:extLst>
          </p:cNvPr>
          <p:cNvSpPr txBox="1"/>
          <p:nvPr/>
        </p:nvSpPr>
        <p:spPr>
          <a:xfrm>
            <a:off x="811066" y="1482259"/>
            <a:ext cx="786684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50" dirty="0">
                <a:latin typeface="72" panose="020B0503030000000003" pitchFamily="34" charset="0"/>
                <a:cs typeface="72" panose="020B0503030000000003" pitchFamily="34" charset="0"/>
              </a:rPr>
              <a:t>AccessibleEU ist eine der Leitinitiativen, </a:t>
            </a:r>
            <a:br>
              <a:rPr lang="de-DE" sz="165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650" dirty="0">
                <a:latin typeface="72" panose="020B0503030000000003" pitchFamily="34" charset="0"/>
                <a:cs typeface="72" panose="020B0503030000000003" pitchFamily="34" charset="0"/>
              </a:rPr>
              <a:t>die in der Strategie der Europäischen Kommission für die Rechte von Menschen </a:t>
            </a:r>
            <a:br>
              <a:rPr lang="de-DE" sz="165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650" dirty="0">
                <a:latin typeface="72" panose="020B0503030000000003" pitchFamily="34" charset="0"/>
                <a:cs typeface="72" panose="020B0503030000000003" pitchFamily="34" charset="0"/>
              </a:rPr>
              <a:t>mit Behinderungen 2021–2030 vorgeschlagen werden.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6F05B2-8FB0-4050-9127-8B9A84DEA1D0}"/>
              </a:ext>
            </a:extLst>
          </p:cNvPr>
          <p:cNvSpPr txBox="1"/>
          <p:nvPr/>
        </p:nvSpPr>
        <p:spPr>
          <a:xfrm>
            <a:off x="900994" y="2722678"/>
            <a:ext cx="6049603" cy="136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de-DE" sz="1650" dirty="0">
                <a:latin typeface="72" panose="020B0503030000000003" pitchFamily="34" charset="0"/>
                <a:cs typeface="72" panose="020B0503030000000003" pitchFamily="34" charset="0"/>
              </a:rPr>
              <a:t>AccessibleEU ist ein Ressourcenzentrum für Barrierefreiheit, </a:t>
            </a:r>
            <a:br>
              <a:rPr lang="de-DE" sz="165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650" dirty="0">
                <a:latin typeface="72" panose="020B0503030000000003" pitchFamily="34" charset="0"/>
                <a:cs typeface="72" panose="020B0503030000000003" pitchFamily="34" charset="0"/>
              </a:rPr>
              <a:t>das in den Bereichen bauliche Umwelt, Verkehr, </a:t>
            </a:r>
            <a:br>
              <a:rPr lang="de-DE" sz="165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650" dirty="0">
                <a:latin typeface="72" panose="020B0503030000000003" pitchFamily="34" charset="0"/>
                <a:cs typeface="72" panose="020B0503030000000003" pitchFamily="34" charset="0"/>
              </a:rPr>
              <a:t>Informations- und Kommunikationstechnologien und Strategien arbeitet, um die gleichberechtigte Teilnahme von Menschen </a:t>
            </a:r>
            <a:br>
              <a:rPr lang="de-DE" sz="165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650" dirty="0">
                <a:latin typeface="72" panose="020B0503030000000003" pitchFamily="34" charset="0"/>
                <a:cs typeface="72" panose="020B0503030000000003" pitchFamily="34" charset="0"/>
              </a:rPr>
              <a:t>mit Behinderungen an allen Lebensbereichen zu gewährleisten.</a:t>
            </a:r>
            <a:endParaRPr lang="de-DE" sz="15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5E04230-8A5C-4D45-934B-6CDEE06EF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5347" y="1573968"/>
            <a:ext cx="45719" cy="659646"/>
          </a:xfrm>
          <a:prstGeom prst="rect">
            <a:avLst/>
          </a:prstGeom>
          <a:solidFill>
            <a:srgbClr val="D2D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4DB10F3-50E8-4CEE-B886-FC5E1853A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5347" y="2807161"/>
            <a:ext cx="45719" cy="1187149"/>
          </a:xfrm>
          <a:prstGeom prst="rect">
            <a:avLst/>
          </a:prstGeom>
          <a:solidFill>
            <a:srgbClr val="D2D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pic>
        <p:nvPicPr>
          <p:cNvPr id="10" name="Imagen 3">
            <a:extLst>
              <a:ext uri="{FF2B5EF4-FFF2-40B4-BE49-F238E27FC236}">
                <a16:creationId xmlns:a16="http://schemas.microsoft.com/office/drawing/2014/main" id="{F3F7EBEF-E7E6-5405-0112-2A47F5B2C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5349"/>
            <a:ext cx="9144000" cy="7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74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78">
            <a:extLst>
              <a:ext uri="{FF2B5EF4-FFF2-40B4-BE49-F238E27FC236}">
                <a16:creationId xmlns:a16="http://schemas.microsoft.com/office/drawing/2014/main" id="{5AD6554E-2671-0A86-6623-6F42D34AFE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98386" y="4465271"/>
            <a:ext cx="2941200" cy="663371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20" name="Rectángulo 78">
            <a:extLst>
              <a:ext uri="{FF2B5EF4-FFF2-40B4-BE49-F238E27FC236}">
                <a16:creationId xmlns:a16="http://schemas.microsoft.com/office/drawing/2014/main" id="{F3A5C4AD-A756-776E-9446-8FFF6063C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15125" y="4465271"/>
            <a:ext cx="2941200" cy="663371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9" name="Rectángulo 5">
            <a:extLst>
              <a:ext uri="{FF2B5EF4-FFF2-40B4-BE49-F238E27FC236}">
                <a16:creationId xmlns:a16="http://schemas.microsoft.com/office/drawing/2014/main" id="{7F6B6CBA-A08E-2A24-3613-589793E29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98386" y="3344135"/>
            <a:ext cx="2941200" cy="671828"/>
          </a:xfrm>
          <a:prstGeom prst="rect">
            <a:avLst/>
          </a:prstGeom>
          <a:solidFill>
            <a:srgbClr val="E8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10" name="Rectángulo 5">
            <a:extLst>
              <a:ext uri="{FF2B5EF4-FFF2-40B4-BE49-F238E27FC236}">
                <a16:creationId xmlns:a16="http://schemas.microsoft.com/office/drawing/2014/main" id="{63DD43F1-C005-416A-6C93-DE119BB22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15125" y="3344135"/>
            <a:ext cx="2941200" cy="671828"/>
          </a:xfrm>
          <a:prstGeom prst="rect">
            <a:avLst/>
          </a:prstGeom>
          <a:solidFill>
            <a:srgbClr val="E8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F9D9D5C-5BB3-403F-928F-5F6585D65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647" y="1883804"/>
            <a:ext cx="2470051" cy="979171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B4216D2-60A6-442D-93FA-0FFAD9A71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1000412"/>
            <a:ext cx="9144000" cy="410813"/>
          </a:xfrm>
          <a:prstGeom prst="rect">
            <a:avLst/>
          </a:prstGeom>
          <a:solidFill>
            <a:srgbClr val="E8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55CEF7BD-CC50-4099-AA25-D9CF94100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647" y="4465271"/>
            <a:ext cx="2941200" cy="663371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3541BB9E-DB3C-4F32-AC5A-6E84ADE24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42160" y="1883804"/>
            <a:ext cx="2114165" cy="964553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31DFF025-3992-4E6A-AF6D-E3E43F046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95352" y="1883804"/>
            <a:ext cx="1968695" cy="970701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0C56D6DB-B0B5-406E-B1BF-713D85DAB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29811" y="1883804"/>
            <a:ext cx="2187428" cy="979171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BEA8BAF-8FC8-43A0-A55C-21027EEF7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647" y="3344135"/>
            <a:ext cx="2941200" cy="671828"/>
          </a:xfrm>
          <a:prstGeom prst="rect">
            <a:avLst/>
          </a:prstGeom>
          <a:solidFill>
            <a:srgbClr val="E8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7CB17270-E788-4E87-B769-A0D9F03C79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62943"/>
            <a:ext cx="9144000" cy="4385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1200" cap="none" spc="0" normalizeH="0" baseline="0" dirty="0">
                <a:ln>
                  <a:noFill/>
                </a:ln>
                <a:solidFill>
                  <a:srgbClr val="65459B"/>
                </a:solidFill>
                <a:effectLst/>
                <a:uLnTx/>
                <a:uFillTx/>
                <a:latin typeface="72 Black" panose="020B0A04030603020204" pitchFamily="34" charset="0"/>
                <a:ea typeface="+mn-ea"/>
                <a:cs typeface="72 Black" panose="020B0A04030603020204" pitchFamily="34" charset="0"/>
                <a:sym typeface="Arial"/>
              </a:rPr>
              <a:t>Wer steht hinter AccessibleEU?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E448252-5604-40D6-B73C-EEC4287D8196}"/>
              </a:ext>
            </a:extLst>
          </p:cNvPr>
          <p:cNvSpPr txBox="1"/>
          <p:nvPr/>
        </p:nvSpPr>
        <p:spPr>
          <a:xfrm>
            <a:off x="-1" y="693838"/>
            <a:ext cx="9144001" cy="30777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65459B"/>
                </a:solidFill>
              </a:rPr>
              <a:t>Konsortialleitung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01967FC-827C-469B-B6AE-AC0400A25CC3}"/>
              </a:ext>
            </a:extLst>
          </p:cNvPr>
          <p:cNvSpPr txBox="1"/>
          <p:nvPr/>
        </p:nvSpPr>
        <p:spPr>
          <a:xfrm>
            <a:off x="4571998" y="999749"/>
            <a:ext cx="265176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100" b="1" dirty="0">
                <a:latin typeface="72" panose="020B0503030000000003" pitchFamily="34" charset="0"/>
                <a:cs typeface="72" panose="020B0503030000000003" pitchFamily="34" charset="0"/>
              </a:rPr>
              <a:t>Fundación ONCE</a:t>
            </a:r>
          </a:p>
        </p:txBody>
      </p:sp>
      <p:pic>
        <p:nvPicPr>
          <p:cNvPr id="14" name="Imagen 13">
            <a:hlinkClick r:id="rId2"/>
            <a:extLst>
              <a:ext uri="{FF2B5EF4-FFF2-40B4-BE49-F238E27FC236}">
                <a16:creationId xmlns:a16="http://schemas.microsoft.com/office/drawing/2014/main" id="{EA589299-5AA5-4645-930E-84BDBA7EC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811" y="935750"/>
            <a:ext cx="1451829" cy="47547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742397-8E65-47BE-A99A-17662D0FB4E9}"/>
              </a:ext>
            </a:extLst>
          </p:cNvPr>
          <p:cNvSpPr txBox="1"/>
          <p:nvPr/>
        </p:nvSpPr>
        <p:spPr>
          <a:xfrm>
            <a:off x="-1" y="1559971"/>
            <a:ext cx="914400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65459B"/>
                </a:solidFill>
              </a:rPr>
              <a:t>Verbundpartner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FFD74225-31F8-42C3-A273-79ED32298B65}"/>
              </a:ext>
            </a:extLst>
          </p:cNvPr>
          <p:cNvSpPr txBox="1"/>
          <p:nvPr/>
        </p:nvSpPr>
        <p:spPr>
          <a:xfrm>
            <a:off x="81647" y="1894357"/>
            <a:ext cx="254823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latin typeface="72" panose="020B0503030000000003" pitchFamily="34" charset="0"/>
                <a:cs typeface="72" panose="020B0503030000000003" pitchFamily="34" charset="0"/>
              </a:rPr>
              <a:t>EASPD </a:t>
            </a:r>
            <a:r>
              <a:rPr lang="en-US" sz="1050" dirty="0">
                <a:latin typeface="72" panose="020B0503030000000003" pitchFamily="34" charset="0"/>
                <a:cs typeface="72" panose="020B0503030000000003" pitchFamily="34" charset="0"/>
              </a:rPr>
              <a:t>(European Association of Service providers for Persons with Disabilities)</a:t>
            </a:r>
          </a:p>
        </p:txBody>
      </p:sp>
      <p:pic>
        <p:nvPicPr>
          <p:cNvPr id="26" name="Imagen 25">
            <a:hlinkClick r:id="rId4"/>
            <a:extLst>
              <a:ext uri="{FF2B5EF4-FFF2-40B4-BE49-F238E27FC236}">
                <a16:creationId xmlns:a16="http://schemas.microsoft.com/office/drawing/2014/main" id="{D25B7801-CA89-43A8-A744-5870291C9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14" y="2458221"/>
            <a:ext cx="748258" cy="325712"/>
          </a:xfrm>
          <a:prstGeom prst="rect">
            <a:avLst/>
          </a:prstGeom>
        </p:spPr>
      </p:pic>
      <p:sp>
        <p:nvSpPr>
          <p:cNvPr id="57" name="CuadroTexto 56">
            <a:extLst>
              <a:ext uri="{FF2B5EF4-FFF2-40B4-BE49-F238E27FC236}">
                <a16:creationId xmlns:a16="http://schemas.microsoft.com/office/drawing/2014/main" id="{E01587EA-DF91-48B3-A106-1B0E30886BDC}"/>
              </a:ext>
            </a:extLst>
          </p:cNvPr>
          <p:cNvSpPr txBox="1"/>
          <p:nvPr/>
        </p:nvSpPr>
        <p:spPr>
          <a:xfrm>
            <a:off x="2629811" y="1894357"/>
            <a:ext cx="230882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latin typeface="72" panose="020B0503030000000003" pitchFamily="34" charset="0"/>
                <a:cs typeface="72" panose="020B0503030000000003" pitchFamily="34" charset="0"/>
              </a:rPr>
              <a:t>ENAT </a:t>
            </a:r>
            <a:r>
              <a:rPr lang="en-US" sz="1050" dirty="0">
                <a:latin typeface="72" panose="020B0503030000000003" pitchFamily="34" charset="0"/>
                <a:cs typeface="72" panose="020B0503030000000003" pitchFamily="34" charset="0"/>
              </a:rPr>
              <a:t>(European Network </a:t>
            </a:r>
            <a:br>
              <a:rPr lang="en-US" sz="105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en-US" sz="1050" dirty="0">
                <a:latin typeface="72" panose="020B0503030000000003" pitchFamily="34" charset="0"/>
                <a:cs typeface="72" panose="020B0503030000000003" pitchFamily="34" charset="0"/>
              </a:rPr>
              <a:t>for Accessible Tourism)</a:t>
            </a:r>
          </a:p>
        </p:txBody>
      </p:sp>
      <p:pic>
        <p:nvPicPr>
          <p:cNvPr id="28" name="Imagen 27">
            <a:hlinkClick r:id="rId6"/>
            <a:extLst>
              <a:ext uri="{FF2B5EF4-FFF2-40B4-BE49-F238E27FC236}">
                <a16:creationId xmlns:a16="http://schemas.microsoft.com/office/drawing/2014/main" id="{1BB88DC7-E3A8-4BBB-8D7B-8027FF356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8" b="32314"/>
          <a:stretch/>
        </p:blipFill>
        <p:spPr>
          <a:xfrm>
            <a:off x="3555121" y="2323701"/>
            <a:ext cx="1262906" cy="498322"/>
          </a:xfrm>
          <a:prstGeom prst="rect">
            <a:avLst/>
          </a:prstGeom>
        </p:spPr>
      </p:pic>
      <p:sp>
        <p:nvSpPr>
          <p:cNvPr id="59" name="CuadroTexto 58">
            <a:extLst>
              <a:ext uri="{FF2B5EF4-FFF2-40B4-BE49-F238E27FC236}">
                <a16:creationId xmlns:a16="http://schemas.microsoft.com/office/drawing/2014/main" id="{9E03160A-C14B-4D01-89E4-EA418138A60E}"/>
              </a:ext>
            </a:extLst>
          </p:cNvPr>
          <p:cNvSpPr txBox="1"/>
          <p:nvPr/>
        </p:nvSpPr>
        <p:spPr>
          <a:xfrm>
            <a:off x="4895352" y="1894357"/>
            <a:ext cx="193821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b="1" dirty="0">
                <a:latin typeface="72" panose="020B0503030000000003" pitchFamily="34" charset="0"/>
                <a:cs typeface="72" panose="020B0503030000000003" pitchFamily="34" charset="0"/>
              </a:rPr>
              <a:t>JKU</a:t>
            </a:r>
            <a:r>
              <a:rPr lang="de-DE" sz="1050" dirty="0">
                <a:latin typeface="72" panose="020B0503030000000003" pitchFamily="34" charset="0"/>
                <a:cs typeface="72" panose="020B0503030000000003" pitchFamily="34" charset="0"/>
              </a:rPr>
              <a:t> (Johannes Kepler Universität Linz)</a:t>
            </a:r>
            <a:endParaRPr lang="de-DE" sz="1050" dirty="0">
              <a:latin typeface="72" panose="020B0503030000000003" pitchFamily="34" charset="0"/>
              <a:cs typeface="72" panose="020B0503030000000003" pitchFamily="34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30" name="Imagen 29">
            <a:hlinkClick r:id="rId8"/>
            <a:extLst>
              <a:ext uri="{FF2B5EF4-FFF2-40B4-BE49-F238E27FC236}">
                <a16:creationId xmlns:a16="http://schemas.microsoft.com/office/drawing/2014/main" id="{97004CFA-9FFA-4D06-8673-F8D4FD56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794" y="2431870"/>
            <a:ext cx="694944" cy="331435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63EBA87A-1054-4D0C-AF48-13A76DEC27EE}"/>
              </a:ext>
            </a:extLst>
          </p:cNvPr>
          <p:cNvSpPr txBox="1"/>
          <p:nvPr/>
        </p:nvSpPr>
        <p:spPr>
          <a:xfrm>
            <a:off x="6942160" y="1894357"/>
            <a:ext cx="241193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rgbClr val="373A3C"/>
                </a:solidFill>
                <a:latin typeface="72" panose="020B0503030000000003" pitchFamily="34" charset="0"/>
                <a:cs typeface="72" panose="020B0503030000000003" pitchFamily="34" charset="0"/>
              </a:rPr>
              <a:t>UNE</a:t>
            </a:r>
            <a:r>
              <a:rPr lang="en-US" sz="1050" dirty="0">
                <a:solidFill>
                  <a:srgbClr val="373A3C"/>
                </a:solidFill>
                <a:latin typeface="72" panose="020B0503030000000003" pitchFamily="34" charset="0"/>
                <a:cs typeface="72" panose="020B0503030000000003" pitchFamily="34" charset="0"/>
              </a:rPr>
              <a:t> (The Spanish Association </a:t>
            </a:r>
            <a:br>
              <a:rPr lang="en-US" sz="1050" dirty="0">
                <a:solidFill>
                  <a:srgbClr val="373A3C"/>
                </a:solidFill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en-US" sz="1050" dirty="0">
                <a:solidFill>
                  <a:srgbClr val="373A3C"/>
                </a:solidFill>
                <a:latin typeface="72" panose="020B0503030000000003" pitchFamily="34" charset="0"/>
                <a:cs typeface="72" panose="020B0503030000000003" pitchFamily="34" charset="0"/>
              </a:rPr>
              <a:t>for </a:t>
            </a:r>
            <a:r>
              <a:rPr lang="en-US" sz="1050" dirty="0" err="1">
                <a:solidFill>
                  <a:srgbClr val="373A3C"/>
                </a:solidFill>
                <a:latin typeface="72" panose="020B0503030000000003" pitchFamily="34" charset="0"/>
                <a:cs typeface="72" panose="020B0503030000000003" pitchFamily="34" charset="0"/>
              </a:rPr>
              <a:t>Standardisation</a:t>
            </a:r>
            <a:r>
              <a:rPr lang="en-US" sz="1050" dirty="0">
                <a:solidFill>
                  <a:srgbClr val="373A3C"/>
                </a:solidFill>
                <a:latin typeface="72" panose="020B0503030000000003" pitchFamily="34" charset="0"/>
                <a:cs typeface="72" panose="020B0503030000000003" pitchFamily="34" charset="0"/>
              </a:rPr>
              <a:t>)</a:t>
            </a:r>
            <a:endParaRPr lang="en-US" sz="105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3074" name="Picture 2">
            <a:hlinkClick r:id="rId10"/>
            <a:extLst>
              <a:ext uri="{FF2B5EF4-FFF2-40B4-BE49-F238E27FC236}">
                <a16:creationId xmlns:a16="http://schemas.microsoft.com/office/drawing/2014/main" id="{BAF60782-7D95-40B1-A774-F0BAE6230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754" y="2431869"/>
            <a:ext cx="505217" cy="36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5D35A6C8-8433-4DFA-AD9D-0772F25C705F}"/>
              </a:ext>
            </a:extLst>
          </p:cNvPr>
          <p:cNvSpPr txBox="1"/>
          <p:nvPr/>
        </p:nvSpPr>
        <p:spPr>
          <a:xfrm>
            <a:off x="110581" y="3022213"/>
            <a:ext cx="91440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65459B"/>
                </a:solidFill>
              </a:rPr>
              <a:t>Unterbeauftragte Organisationen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259DC306-3FF3-499B-87E8-D59A5C559121}"/>
              </a:ext>
            </a:extLst>
          </p:cNvPr>
          <p:cNvSpPr txBox="1"/>
          <p:nvPr/>
        </p:nvSpPr>
        <p:spPr>
          <a:xfrm>
            <a:off x="81647" y="3347807"/>
            <a:ext cx="281225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latin typeface="72" panose="020B0503030000000003" pitchFamily="34" charset="0"/>
                <a:cs typeface="72" panose="020B0503030000000003" pitchFamily="34" charset="0"/>
              </a:rPr>
              <a:t>EDF</a:t>
            </a:r>
            <a:r>
              <a:rPr lang="en-US" sz="1050" dirty="0">
                <a:latin typeface="72" panose="020B0503030000000003" pitchFamily="34" charset="0"/>
                <a:cs typeface="72" panose="020B0503030000000003" pitchFamily="34" charset="0"/>
              </a:rPr>
              <a:t> (European Disability Forum)</a:t>
            </a:r>
          </a:p>
        </p:txBody>
      </p:sp>
      <p:pic>
        <p:nvPicPr>
          <p:cNvPr id="39" name="Imagen 38">
            <a:hlinkClick r:id="rId12"/>
            <a:extLst>
              <a:ext uri="{FF2B5EF4-FFF2-40B4-BE49-F238E27FC236}">
                <a16:creationId xmlns:a16="http://schemas.microsoft.com/office/drawing/2014/main" id="{9D5F3653-13EF-4355-BD19-98D2EEB51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824" y="3427909"/>
            <a:ext cx="465576" cy="579283"/>
          </a:xfrm>
          <a:prstGeom prst="rect">
            <a:avLst/>
          </a:prstGeom>
        </p:spPr>
      </p:pic>
      <p:sp>
        <p:nvSpPr>
          <p:cNvPr id="70" name="CuadroTexto 69">
            <a:extLst>
              <a:ext uri="{FF2B5EF4-FFF2-40B4-BE49-F238E27FC236}">
                <a16:creationId xmlns:a16="http://schemas.microsoft.com/office/drawing/2014/main" id="{63AA8A58-FFA8-4F47-ABD9-9D1A27AB20CE}"/>
              </a:ext>
            </a:extLst>
          </p:cNvPr>
          <p:cNvSpPr txBox="1"/>
          <p:nvPr/>
        </p:nvSpPr>
        <p:spPr>
          <a:xfrm>
            <a:off x="3098386" y="3347807"/>
            <a:ext cx="135908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latin typeface="72" panose="020B0503030000000003" pitchFamily="34" charset="0"/>
                <a:cs typeface="72" panose="020B0503030000000003" pitchFamily="34" charset="0"/>
              </a:rPr>
              <a:t>Digital Europe</a:t>
            </a:r>
          </a:p>
        </p:txBody>
      </p:sp>
      <p:pic>
        <p:nvPicPr>
          <p:cNvPr id="41" name="Picture 10">
            <a:hlinkClick r:id="rId14"/>
            <a:extLst>
              <a:ext uri="{FF2B5EF4-FFF2-40B4-BE49-F238E27FC236}">
                <a16:creationId xmlns:a16="http://schemas.microsoft.com/office/drawing/2014/main" id="{01E1B3F0-EAF9-4BD8-8D41-44675A30B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8"/>
          <a:stretch/>
        </p:blipFill>
        <p:spPr bwMode="auto">
          <a:xfrm>
            <a:off x="3977858" y="3429610"/>
            <a:ext cx="2154903" cy="52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CuadroTexto 72">
            <a:extLst>
              <a:ext uri="{FF2B5EF4-FFF2-40B4-BE49-F238E27FC236}">
                <a16:creationId xmlns:a16="http://schemas.microsoft.com/office/drawing/2014/main" id="{E244C55E-6944-43EE-9239-AB0D0382B2A3}"/>
              </a:ext>
            </a:extLst>
          </p:cNvPr>
          <p:cNvSpPr txBox="1"/>
          <p:nvPr/>
        </p:nvSpPr>
        <p:spPr>
          <a:xfrm>
            <a:off x="6115125" y="3347807"/>
            <a:ext cx="203618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latin typeface="72" panose="020B0503030000000003" pitchFamily="34" charset="0"/>
                <a:cs typeface="72" panose="020B0503030000000003" pitchFamily="34" charset="0"/>
              </a:rPr>
              <a:t>AGE Platform Europe</a:t>
            </a:r>
          </a:p>
        </p:txBody>
      </p:sp>
      <p:pic>
        <p:nvPicPr>
          <p:cNvPr id="3078" name="Picture 6">
            <a:hlinkClick r:id="rId16"/>
            <a:extLst>
              <a:ext uri="{FF2B5EF4-FFF2-40B4-BE49-F238E27FC236}">
                <a16:creationId xmlns:a16="http://schemas.microsoft.com/office/drawing/2014/main" id="{E3361F94-5320-4EC3-92A4-91DE2D5DF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845" y="3441497"/>
            <a:ext cx="713548" cy="46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uadroTexto 48">
            <a:extLst>
              <a:ext uri="{FF2B5EF4-FFF2-40B4-BE49-F238E27FC236}">
                <a16:creationId xmlns:a16="http://schemas.microsoft.com/office/drawing/2014/main" id="{8A12C413-0FD2-45D1-B434-A95FC0D30E87}"/>
              </a:ext>
            </a:extLst>
          </p:cNvPr>
          <p:cNvSpPr txBox="1"/>
          <p:nvPr/>
        </p:nvSpPr>
        <p:spPr>
          <a:xfrm>
            <a:off x="1144091" y="4158340"/>
            <a:ext cx="71277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700"/>
              </a:spcBef>
            </a:pPr>
            <a:r>
              <a:rPr lang="de-DE" b="1" dirty="0">
                <a:solidFill>
                  <a:srgbClr val="65459B"/>
                </a:solidFill>
              </a:rPr>
              <a:t>Unterstützende Dienstleister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9D733013-558B-4C76-A38D-3B1F402BFE84}"/>
              </a:ext>
            </a:extLst>
          </p:cNvPr>
          <p:cNvSpPr txBox="1"/>
          <p:nvPr/>
        </p:nvSpPr>
        <p:spPr>
          <a:xfrm>
            <a:off x="81647" y="4465271"/>
            <a:ext cx="265742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b="1" dirty="0">
                <a:latin typeface="72" panose="020B0503030000000003" pitchFamily="34" charset="0"/>
                <a:cs typeface="72" panose="020B0503030000000003" pitchFamily="34" charset="0"/>
              </a:rPr>
              <a:t>Deloitte</a:t>
            </a:r>
          </a:p>
        </p:txBody>
      </p:sp>
      <p:pic>
        <p:nvPicPr>
          <p:cNvPr id="3080" name="Picture 8">
            <a:hlinkClick r:id="rId18"/>
            <a:extLst>
              <a:ext uri="{FF2B5EF4-FFF2-40B4-BE49-F238E27FC236}">
                <a16:creationId xmlns:a16="http://schemas.microsoft.com/office/drawing/2014/main" id="{DC291244-5844-46FE-A538-12A6B03DF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15" y="4672480"/>
            <a:ext cx="1500188" cy="32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CuadroTexto 76">
            <a:extLst>
              <a:ext uri="{FF2B5EF4-FFF2-40B4-BE49-F238E27FC236}">
                <a16:creationId xmlns:a16="http://schemas.microsoft.com/office/drawing/2014/main" id="{EB748EA0-8039-413C-AD2D-9B7113647093}"/>
              </a:ext>
            </a:extLst>
          </p:cNvPr>
          <p:cNvSpPr txBox="1"/>
          <p:nvPr/>
        </p:nvSpPr>
        <p:spPr>
          <a:xfrm>
            <a:off x="3098386" y="4465271"/>
            <a:ext cx="265742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b="1" dirty="0">
                <a:latin typeface="72" panose="020B0503030000000003" pitchFamily="34" charset="0"/>
                <a:cs typeface="72" panose="020B0503030000000003" pitchFamily="34" charset="0"/>
              </a:rPr>
              <a:t>Unisys</a:t>
            </a:r>
          </a:p>
        </p:txBody>
      </p:sp>
      <p:pic>
        <p:nvPicPr>
          <p:cNvPr id="3082" name="Picture 10">
            <a:hlinkClick r:id="rId20"/>
            <a:extLst>
              <a:ext uri="{FF2B5EF4-FFF2-40B4-BE49-F238E27FC236}">
                <a16:creationId xmlns:a16="http://schemas.microsoft.com/office/drawing/2014/main" id="{3F0C6BB3-3DC3-46C1-9445-51EE87B92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011" y="4592971"/>
            <a:ext cx="1319686" cy="37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CuadroTexto 77">
            <a:extLst>
              <a:ext uri="{FF2B5EF4-FFF2-40B4-BE49-F238E27FC236}">
                <a16:creationId xmlns:a16="http://schemas.microsoft.com/office/drawing/2014/main" id="{A498F8FA-15FD-4351-B596-9330EC5A5039}"/>
              </a:ext>
            </a:extLst>
          </p:cNvPr>
          <p:cNvSpPr txBox="1"/>
          <p:nvPr/>
        </p:nvSpPr>
        <p:spPr>
          <a:xfrm>
            <a:off x="6115125" y="4465271"/>
            <a:ext cx="265742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b="1" dirty="0" err="1">
                <a:latin typeface="72" panose="020B0503030000000003" pitchFamily="34" charset="0"/>
                <a:cs typeface="72" panose="020B0503030000000003" pitchFamily="34" charset="0"/>
              </a:rPr>
              <a:t>Pomilio</a:t>
            </a:r>
            <a:r>
              <a:rPr lang="de-DE" sz="1050" b="1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de-DE" sz="1050" b="1" dirty="0" err="1">
                <a:latin typeface="72" panose="020B0503030000000003" pitchFamily="34" charset="0"/>
                <a:cs typeface="72" panose="020B0503030000000003" pitchFamily="34" charset="0"/>
              </a:rPr>
              <a:t>Blumm</a:t>
            </a:r>
            <a:endParaRPr lang="de-DE" sz="1050" b="1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3084" name="Picture 12">
            <a:hlinkClick r:id="rId22"/>
            <a:extLst>
              <a:ext uri="{FF2B5EF4-FFF2-40B4-BE49-F238E27FC236}">
                <a16:creationId xmlns:a16="http://schemas.microsoft.com/office/drawing/2014/main" id="{C08B666C-03E2-4ED7-BAFF-88F071032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979" y="4609590"/>
            <a:ext cx="759245" cy="40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ángulo 52">
            <a:extLst>
              <a:ext uri="{FF2B5EF4-FFF2-40B4-BE49-F238E27FC236}">
                <a16:creationId xmlns:a16="http://schemas.microsoft.com/office/drawing/2014/main" id="{5559EB3E-83DD-40F0-9F1E-567BED1B9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78073"/>
            <a:ext cx="9143999" cy="743568"/>
          </a:xfrm>
          <a:prstGeom prst="rect">
            <a:avLst/>
          </a:prstGeom>
          <a:noFill/>
          <a:ln w="38100">
            <a:solidFill>
              <a:srgbClr val="654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46461328-6F68-4DDC-894B-51C6185E2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" y="1545488"/>
            <a:ext cx="9144003" cy="1325742"/>
          </a:xfrm>
          <a:prstGeom prst="rect">
            <a:avLst/>
          </a:prstGeom>
          <a:noFill/>
          <a:ln w="38100">
            <a:solidFill>
              <a:srgbClr val="D2DF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9EE1D59D-3FC1-4174-9FDC-387E9F287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" y="3007797"/>
            <a:ext cx="9144003" cy="985383"/>
          </a:xfrm>
          <a:prstGeom prst="rect">
            <a:avLst/>
          </a:prstGeom>
          <a:noFill/>
          <a:ln w="38100">
            <a:solidFill>
              <a:srgbClr val="654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09F68977-9A98-497B-A1E0-DEC4CA1C8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" y="4142817"/>
            <a:ext cx="9144002" cy="987518"/>
          </a:xfrm>
          <a:prstGeom prst="rect">
            <a:avLst/>
          </a:prstGeom>
          <a:noFill/>
          <a:ln w="38100">
            <a:solidFill>
              <a:srgbClr val="D2DF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399CF1D-84EC-B47D-B92E-CF3CBB1AE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850739" y="2199190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420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adroTexto 49">
            <a:extLst>
              <a:ext uri="{FF2B5EF4-FFF2-40B4-BE49-F238E27FC236}">
                <a16:creationId xmlns:a16="http://schemas.microsoft.com/office/drawing/2014/main" id="{FD2B22D1-9D9A-4C35-A5C1-BB8A35EFE53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6518" y="395145"/>
            <a:ext cx="4570890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dirty="0">
                <a:ln>
                  <a:noFill/>
                </a:ln>
                <a:solidFill>
                  <a:srgbClr val="65459B"/>
                </a:solidFill>
                <a:effectLst/>
                <a:uLnTx/>
                <a:uFillTx/>
                <a:latin typeface="72 Black" panose="020B0A04030603020204" pitchFamily="34" charset="0"/>
                <a:ea typeface="+mn-ea"/>
                <a:cs typeface="72 Black" panose="020B0A04030603020204" pitchFamily="34" charset="0"/>
                <a:sym typeface="Arial"/>
              </a:rPr>
              <a:t>Nationale Experten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CE557D-F20E-4D34-A6C7-28D7E1AE6C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827" y="862482"/>
            <a:ext cx="4097911" cy="3624938"/>
          </a:xfrm>
        </p:spPr>
        <p:txBody>
          <a:bodyPr>
            <a:noAutofit/>
          </a:bodyPr>
          <a:lstStyle/>
          <a:p>
            <a:pPr marL="0" indent="0">
              <a:lnSpc>
                <a:spcPts val="1400"/>
              </a:lnSpc>
              <a:spcBef>
                <a:spcPts val="700"/>
              </a:spcBef>
              <a:buNone/>
            </a:pPr>
            <a:r>
              <a:rPr lang="de-DE" sz="1200" b="1" dirty="0">
                <a:latin typeface="72" panose="020B0503030000000003" pitchFamily="34" charset="0"/>
                <a:cs typeface="72" panose="020B0503030000000003" pitchFamily="34" charset="0"/>
              </a:rPr>
              <a:t>AUSTRIA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- Klaus Höckner </a:t>
            </a:r>
          </a:p>
          <a:p>
            <a:pPr marL="0" indent="0">
              <a:lnSpc>
                <a:spcPts val="1400"/>
              </a:lnSpc>
              <a:spcBef>
                <a:spcPts val="700"/>
              </a:spcBef>
              <a:buNone/>
            </a:pPr>
            <a:r>
              <a:rPr lang="de-DE" sz="1200" b="1" dirty="0">
                <a:latin typeface="72" panose="020B0503030000000003" pitchFamily="34" charset="0"/>
                <a:cs typeface="72" panose="020B0503030000000003" pitchFamily="34" charset="0"/>
              </a:rPr>
              <a:t>BELGIUM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- Kathleen Polders</a:t>
            </a:r>
          </a:p>
          <a:p>
            <a:pPr marL="0" indent="0">
              <a:lnSpc>
                <a:spcPts val="1400"/>
              </a:lnSpc>
              <a:spcBef>
                <a:spcPts val="700"/>
              </a:spcBef>
              <a:buNone/>
            </a:pPr>
            <a:r>
              <a:rPr lang="de-DE" sz="1200" b="1" dirty="0">
                <a:latin typeface="72" panose="020B0503030000000003" pitchFamily="34" charset="0"/>
                <a:cs typeface="72" panose="020B0503030000000003" pitchFamily="34" charset="0"/>
              </a:rPr>
              <a:t>BULGARIA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- </a:t>
            </a:r>
            <a:r>
              <a:rPr lang="de-DE" sz="1200" dirty="0" err="1">
                <a:latin typeface="72" panose="020B0503030000000003" pitchFamily="34" charset="0"/>
                <a:cs typeface="72" panose="020B0503030000000003" pitchFamily="34" charset="0"/>
              </a:rPr>
              <a:t>Steli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de-DE" sz="1200" dirty="0" err="1">
                <a:latin typeface="72" panose="020B0503030000000003" pitchFamily="34" charset="0"/>
                <a:cs typeface="72" panose="020B0503030000000003" pitchFamily="34" charset="0"/>
              </a:rPr>
              <a:t>Peteva</a:t>
            </a:r>
            <a:endParaRPr lang="de-DE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>
              <a:lnSpc>
                <a:spcPts val="1400"/>
              </a:lnSpc>
              <a:spcBef>
                <a:spcPts val="700"/>
              </a:spcBef>
              <a:buNone/>
            </a:pPr>
            <a:r>
              <a:rPr lang="de-DE" sz="1200" b="1" dirty="0">
                <a:latin typeface="72" panose="020B0503030000000003" pitchFamily="34" charset="0"/>
                <a:cs typeface="72" panose="020B0503030000000003" pitchFamily="34" charset="0"/>
              </a:rPr>
              <a:t>CROATIA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- Iva </a:t>
            </a:r>
            <a:r>
              <a:rPr lang="de-DE" sz="1200" dirty="0" err="1">
                <a:latin typeface="72" panose="020B0503030000000003" pitchFamily="34" charset="0"/>
                <a:cs typeface="72" panose="020B0503030000000003" pitchFamily="34" charset="0"/>
              </a:rPr>
              <a:t>Mrak</a:t>
            </a:r>
            <a:endParaRPr lang="de-DE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>
              <a:lnSpc>
                <a:spcPts val="1400"/>
              </a:lnSpc>
              <a:spcBef>
                <a:spcPts val="700"/>
              </a:spcBef>
              <a:buNone/>
            </a:pPr>
            <a:r>
              <a:rPr lang="de-DE" sz="1200" b="1" dirty="0">
                <a:latin typeface="72" panose="020B0503030000000003" pitchFamily="34" charset="0"/>
                <a:cs typeface="72" panose="020B0503030000000003" pitchFamily="34" charset="0"/>
              </a:rPr>
              <a:t>CYPRUS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- Katerina </a:t>
            </a:r>
            <a:r>
              <a:rPr lang="de-DE" sz="1200" dirty="0" err="1">
                <a:latin typeface="72" panose="020B0503030000000003" pitchFamily="34" charset="0"/>
                <a:cs typeface="72" panose="020B0503030000000003" pitchFamily="34" charset="0"/>
              </a:rPr>
              <a:t>Mavrou</a:t>
            </a:r>
            <a:endParaRPr lang="de-DE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>
              <a:lnSpc>
                <a:spcPts val="1400"/>
              </a:lnSpc>
              <a:spcBef>
                <a:spcPts val="700"/>
              </a:spcBef>
              <a:buNone/>
            </a:pPr>
            <a:r>
              <a:rPr lang="de-DE" sz="1200" b="1" dirty="0">
                <a:latin typeface="72" panose="020B0503030000000003" pitchFamily="34" charset="0"/>
                <a:cs typeface="72" panose="020B0503030000000003" pitchFamily="34" charset="0"/>
              </a:rPr>
              <a:t>CZECH REPUBLIC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- Petr Peňáz</a:t>
            </a:r>
          </a:p>
          <a:p>
            <a:pPr marL="0" indent="0">
              <a:lnSpc>
                <a:spcPts val="1400"/>
              </a:lnSpc>
              <a:spcBef>
                <a:spcPts val="700"/>
              </a:spcBef>
              <a:buNone/>
            </a:pPr>
            <a:r>
              <a:rPr lang="de-DE" sz="1200" b="1" dirty="0">
                <a:latin typeface="72" panose="020B0503030000000003" pitchFamily="34" charset="0"/>
                <a:cs typeface="72" panose="020B0503030000000003" pitchFamily="34" charset="0"/>
              </a:rPr>
              <a:t>DENMARK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- Lars Ballieu</a:t>
            </a:r>
          </a:p>
          <a:p>
            <a:pPr marL="0" indent="0">
              <a:lnSpc>
                <a:spcPts val="1400"/>
              </a:lnSpc>
              <a:spcBef>
                <a:spcPts val="700"/>
              </a:spcBef>
              <a:buNone/>
            </a:pPr>
            <a:r>
              <a:rPr lang="de-DE" sz="1200" b="1" dirty="0">
                <a:latin typeface="72" panose="020B0503030000000003" pitchFamily="34" charset="0"/>
                <a:cs typeface="72" panose="020B0503030000000003" pitchFamily="34" charset="0"/>
              </a:rPr>
              <a:t>ESTONIA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- Jakob Rosin</a:t>
            </a:r>
          </a:p>
          <a:p>
            <a:pPr marL="0" indent="0">
              <a:lnSpc>
                <a:spcPts val="1400"/>
              </a:lnSpc>
              <a:spcBef>
                <a:spcPts val="700"/>
              </a:spcBef>
              <a:buNone/>
            </a:pPr>
            <a:r>
              <a:rPr lang="de-DE" sz="1200" b="1" dirty="0">
                <a:latin typeface="72" panose="020B0503030000000003" pitchFamily="34" charset="0"/>
                <a:cs typeface="72" panose="020B0503030000000003" pitchFamily="34" charset="0"/>
              </a:rPr>
              <a:t>FINLAND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- </a:t>
            </a:r>
            <a:r>
              <a:rPr lang="de-DE" sz="1200" dirty="0" err="1">
                <a:latin typeface="72" panose="020B0503030000000003" pitchFamily="34" charset="0"/>
                <a:cs typeface="72" panose="020B0503030000000003" pitchFamily="34" charset="0"/>
              </a:rPr>
              <a:t>Terhi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de-DE" sz="1200" dirty="0" err="1">
                <a:latin typeface="72" panose="020B0503030000000003" pitchFamily="34" charset="0"/>
                <a:cs typeface="72" panose="020B0503030000000003" pitchFamily="34" charset="0"/>
              </a:rPr>
              <a:t>Tamminen</a:t>
            </a:r>
            <a:endParaRPr lang="de-DE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>
              <a:lnSpc>
                <a:spcPts val="1400"/>
              </a:lnSpc>
              <a:spcBef>
                <a:spcPts val="700"/>
              </a:spcBef>
              <a:buNone/>
            </a:pPr>
            <a:r>
              <a:rPr lang="de-DE" sz="1200" b="1" dirty="0">
                <a:latin typeface="72" panose="020B0503030000000003" pitchFamily="34" charset="0"/>
                <a:cs typeface="72" panose="020B0503030000000003" pitchFamily="34" charset="0"/>
              </a:rPr>
              <a:t>FRANCE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- Florent Orsoni &amp; </a:t>
            </a:r>
            <a:r>
              <a:rPr lang="de-DE" sz="1200" dirty="0" err="1">
                <a:latin typeface="72" panose="020B0503030000000003" pitchFamily="34" charset="0"/>
                <a:cs typeface="72" panose="020B0503030000000003" pitchFamily="34" charset="0"/>
              </a:rPr>
              <a:t>Marylene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Thomas</a:t>
            </a:r>
          </a:p>
          <a:p>
            <a:pPr marL="0" indent="0">
              <a:lnSpc>
                <a:spcPts val="1300"/>
              </a:lnSpc>
              <a:spcBef>
                <a:spcPts val="500"/>
              </a:spcBef>
              <a:buNone/>
            </a:pPr>
            <a:r>
              <a:rPr lang="de-DE" sz="1200" b="1" dirty="0">
                <a:latin typeface="72" panose="020B0503030000000003" pitchFamily="34" charset="0"/>
                <a:cs typeface="72" panose="020B0503030000000003" pitchFamily="34" charset="0"/>
              </a:rPr>
              <a:t>GERMANY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- Gottfried Zimmermann, </a:t>
            </a:r>
            <a:b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Yehya Mohamad &amp; Gregor Strutz</a:t>
            </a:r>
          </a:p>
          <a:p>
            <a:pPr marL="0" indent="0">
              <a:lnSpc>
                <a:spcPts val="1400"/>
              </a:lnSpc>
              <a:spcBef>
                <a:spcPts val="500"/>
              </a:spcBef>
              <a:buNone/>
            </a:pPr>
            <a:r>
              <a:rPr lang="de-DE" sz="1200" b="1" dirty="0">
                <a:latin typeface="72" panose="020B0503030000000003" pitchFamily="34" charset="0"/>
                <a:cs typeface="72" panose="020B0503030000000003" pitchFamily="34" charset="0"/>
              </a:rPr>
              <a:t>GREECE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- Katerina </a:t>
            </a:r>
            <a:r>
              <a:rPr lang="de-DE" sz="1200" dirty="0" err="1">
                <a:latin typeface="72" panose="020B0503030000000003" pitchFamily="34" charset="0"/>
                <a:cs typeface="72" panose="020B0503030000000003" pitchFamily="34" charset="0"/>
              </a:rPr>
              <a:t>Papamichail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&amp; Dimitrios </a:t>
            </a:r>
            <a:r>
              <a:rPr lang="de-DE" sz="1200" dirty="0" err="1">
                <a:latin typeface="72" panose="020B0503030000000003" pitchFamily="34" charset="0"/>
                <a:cs typeface="72" panose="020B0503030000000003" pitchFamily="34" charset="0"/>
              </a:rPr>
              <a:t>Logaras</a:t>
            </a:r>
            <a:endParaRPr lang="de-DE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>
              <a:lnSpc>
                <a:spcPts val="1400"/>
              </a:lnSpc>
              <a:spcBef>
                <a:spcPts val="700"/>
              </a:spcBef>
              <a:buNone/>
            </a:pPr>
            <a:r>
              <a:rPr lang="de-DE" sz="1200" b="1" dirty="0">
                <a:latin typeface="72" panose="020B0503030000000003" pitchFamily="34" charset="0"/>
                <a:cs typeface="72" panose="020B0503030000000003" pitchFamily="34" charset="0"/>
              </a:rPr>
              <a:t>HUNGARY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- Tamás </a:t>
            </a:r>
            <a:r>
              <a:rPr lang="de-DE" sz="1200" dirty="0" err="1">
                <a:latin typeface="72" panose="020B0503030000000003" pitchFamily="34" charset="0"/>
                <a:cs typeface="72" panose="020B0503030000000003" pitchFamily="34" charset="0"/>
              </a:rPr>
              <a:t>Laki</a:t>
            </a:r>
            <a:endParaRPr lang="de-DE" sz="12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D06A24A-82B8-4819-821C-5DDB08106E64}"/>
              </a:ext>
            </a:extLst>
          </p:cNvPr>
          <p:cNvSpPr txBox="1"/>
          <p:nvPr/>
        </p:nvSpPr>
        <p:spPr>
          <a:xfrm>
            <a:off x="5403024" y="525133"/>
            <a:ext cx="38762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Bef>
                <a:spcPts val="750"/>
              </a:spcBef>
            </a:pPr>
            <a:r>
              <a:rPr lang="de-DE" sz="1200" b="1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IRELAND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- Gerald M. Craddock</a:t>
            </a:r>
          </a:p>
          <a:p>
            <a:pPr>
              <a:lnSpc>
                <a:spcPts val="1400"/>
              </a:lnSpc>
              <a:spcBef>
                <a:spcPts val="750"/>
              </a:spcBef>
            </a:pPr>
            <a:r>
              <a:rPr lang="de-DE" sz="1200" b="1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ITALY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- Marco </a:t>
            </a:r>
            <a:r>
              <a:rPr lang="de-DE" sz="1200" dirty="0" err="1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Pizzio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&amp; Roberto </a:t>
            </a:r>
            <a:r>
              <a:rPr lang="de-DE" sz="1200" dirty="0" err="1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Scano</a:t>
            </a:r>
            <a:endParaRPr lang="de-DE" sz="1200" dirty="0">
              <a:solidFill>
                <a:schemeClr val="accent1"/>
              </a:solidFill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lnSpc>
                <a:spcPts val="1400"/>
              </a:lnSpc>
              <a:spcBef>
                <a:spcPts val="750"/>
              </a:spcBef>
            </a:pPr>
            <a:r>
              <a:rPr lang="de-DE" sz="1200" b="1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LATVIA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- Daina </a:t>
            </a:r>
            <a:r>
              <a:rPr lang="de-DE" sz="1200" dirty="0" err="1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Podzina</a:t>
            </a:r>
            <a:endParaRPr lang="de-DE" sz="1200" dirty="0">
              <a:solidFill>
                <a:schemeClr val="accent1"/>
              </a:solidFill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lnSpc>
                <a:spcPts val="1400"/>
              </a:lnSpc>
              <a:spcBef>
                <a:spcPts val="750"/>
              </a:spcBef>
            </a:pPr>
            <a:r>
              <a:rPr lang="de-DE" sz="1200" b="1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LITHUANIA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- </a:t>
            </a:r>
            <a:r>
              <a:rPr lang="de-DE" sz="1200" dirty="0" err="1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Ginta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de-DE" sz="1200" dirty="0" err="1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Žemaitaitytė</a:t>
            </a:r>
            <a:endParaRPr lang="de-DE" sz="1200" dirty="0">
              <a:solidFill>
                <a:schemeClr val="accent1"/>
              </a:solidFill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lnSpc>
                <a:spcPts val="1400"/>
              </a:lnSpc>
              <a:spcBef>
                <a:spcPts val="750"/>
              </a:spcBef>
            </a:pPr>
            <a:r>
              <a:rPr lang="de-DE" sz="1200" b="1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LUXEMBOURG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- Silvio Michel Joseph </a:t>
            </a:r>
            <a:r>
              <a:rPr lang="de-DE" sz="1200" dirty="0" err="1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Sagramola</a:t>
            </a:r>
            <a:endParaRPr lang="de-DE" sz="1200" dirty="0">
              <a:solidFill>
                <a:schemeClr val="accent1"/>
              </a:solidFill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lnSpc>
                <a:spcPts val="1400"/>
              </a:lnSpc>
              <a:spcBef>
                <a:spcPts val="750"/>
              </a:spcBef>
            </a:pPr>
            <a:r>
              <a:rPr lang="de-DE" sz="1200" b="1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MALTA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– Joseph </a:t>
            </a:r>
            <a:r>
              <a:rPr lang="de-DE" sz="1200" dirty="0" err="1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Spiteri</a:t>
            </a:r>
            <a:endParaRPr lang="de-DE" sz="1200" dirty="0">
              <a:solidFill>
                <a:schemeClr val="accent1"/>
              </a:solidFill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lnSpc>
                <a:spcPts val="1400"/>
              </a:lnSpc>
              <a:spcBef>
                <a:spcPts val="750"/>
              </a:spcBef>
            </a:pPr>
            <a:r>
              <a:rPr lang="de-DE" sz="1200" b="1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NETHERLANDS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- Eric Martin </a:t>
            </a:r>
            <a:r>
              <a:rPr lang="de-DE" sz="1200" dirty="0" err="1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Velleman</a:t>
            </a:r>
            <a:endParaRPr lang="de-DE" sz="1200" dirty="0">
              <a:solidFill>
                <a:schemeClr val="accent1"/>
              </a:solidFill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lnSpc>
                <a:spcPts val="1400"/>
              </a:lnSpc>
              <a:spcBef>
                <a:spcPts val="750"/>
              </a:spcBef>
            </a:pPr>
            <a:r>
              <a:rPr lang="de-DE" sz="1200" b="1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POLAND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- Margaret </a:t>
            </a:r>
            <a:r>
              <a:rPr lang="de-DE" sz="1200" dirty="0" err="1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Tokarska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&amp; Krzysztof </a:t>
            </a:r>
            <a:r>
              <a:rPr lang="de-DE" sz="1200" dirty="0" err="1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Dobosz</a:t>
            </a:r>
            <a:endParaRPr lang="de-DE" sz="1200" dirty="0">
              <a:solidFill>
                <a:schemeClr val="accent1"/>
              </a:solidFill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lnSpc>
                <a:spcPts val="1400"/>
              </a:lnSpc>
              <a:spcBef>
                <a:spcPts val="750"/>
              </a:spcBef>
            </a:pPr>
            <a:r>
              <a:rPr lang="de-DE" sz="1200" b="1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PORTUGAL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- Diogo Martins</a:t>
            </a:r>
          </a:p>
          <a:p>
            <a:pPr>
              <a:lnSpc>
                <a:spcPts val="1400"/>
              </a:lnSpc>
              <a:spcBef>
                <a:spcPts val="750"/>
              </a:spcBef>
            </a:pPr>
            <a:r>
              <a:rPr lang="de-DE" sz="1200" b="1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ROMANIA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- Cristina </a:t>
            </a:r>
            <a:r>
              <a:rPr lang="de-DE" sz="1200" dirty="0" err="1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Căluianu</a:t>
            </a:r>
            <a:endParaRPr lang="de-DE" sz="1200" dirty="0">
              <a:solidFill>
                <a:schemeClr val="accent1"/>
              </a:solidFill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lnSpc>
                <a:spcPts val="1400"/>
              </a:lnSpc>
              <a:spcBef>
                <a:spcPts val="750"/>
              </a:spcBef>
            </a:pPr>
            <a:r>
              <a:rPr lang="de-DE" sz="1200" b="1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SLOVAKIA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- Zuzana Ceresnova</a:t>
            </a:r>
          </a:p>
          <a:p>
            <a:pPr>
              <a:lnSpc>
                <a:spcPts val="1400"/>
              </a:lnSpc>
              <a:spcBef>
                <a:spcPts val="750"/>
              </a:spcBef>
            </a:pPr>
            <a:r>
              <a:rPr lang="de-DE" sz="1200" b="1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SLOVENIA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- Matjaž Debevc</a:t>
            </a:r>
          </a:p>
          <a:p>
            <a:pPr>
              <a:lnSpc>
                <a:spcPts val="1300"/>
              </a:lnSpc>
              <a:spcBef>
                <a:spcPts val="550"/>
              </a:spcBef>
            </a:pPr>
            <a:r>
              <a:rPr lang="de-DE" sz="1200" b="1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SPAIN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- </a:t>
            </a:r>
            <a:r>
              <a:rPr lang="de-DE" sz="1200" dirty="0" err="1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Delfín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Jiménez Martín &amp; </a:t>
            </a:r>
            <a:b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María Fernanda Cabrera </a:t>
            </a:r>
            <a:r>
              <a:rPr lang="de-DE" sz="1200" dirty="0" err="1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Umpiérrez</a:t>
            </a:r>
            <a:endParaRPr lang="de-DE" sz="1200" dirty="0">
              <a:solidFill>
                <a:schemeClr val="accent1"/>
              </a:solidFill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lnSpc>
                <a:spcPts val="1400"/>
              </a:lnSpc>
              <a:spcBef>
                <a:spcPts val="550"/>
              </a:spcBef>
            </a:pPr>
            <a:r>
              <a:rPr lang="de-DE" sz="1200" b="1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SWEDEN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- Pär Lannerö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B6F42E-2263-4D69-9E5F-364F5B1E3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0" t="31715" r="29870" b="54059"/>
          <a:stretch/>
        </p:blipFill>
        <p:spPr bwMode="auto">
          <a:xfrm>
            <a:off x="5043060" y="3557262"/>
            <a:ext cx="338403" cy="26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00A9E7D-C39C-4F4D-AADF-B2247D8D3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7" r="84686" b="54197"/>
          <a:stretch/>
        </p:blipFill>
        <p:spPr bwMode="auto">
          <a:xfrm>
            <a:off x="5006698" y="2775463"/>
            <a:ext cx="363986" cy="21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D32C3A6D-A39C-41AF-922C-254BAF8A5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31812" r="70737" b="53948"/>
          <a:stretch/>
        </p:blipFill>
        <p:spPr bwMode="auto">
          <a:xfrm>
            <a:off x="370624" y="3385701"/>
            <a:ext cx="263801" cy="20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27CF499-2E01-4855-ACE9-CE5B07426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5" t="33315" r="56905" b="54387"/>
          <a:stretch/>
        </p:blipFill>
        <p:spPr bwMode="auto">
          <a:xfrm>
            <a:off x="5061010" y="3904599"/>
            <a:ext cx="334717" cy="22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E6E3EC62-90A9-4702-B412-9232A350A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1" t="32600" r="43279" b="54067"/>
          <a:stretch/>
        </p:blipFill>
        <p:spPr bwMode="auto">
          <a:xfrm>
            <a:off x="5062564" y="4290924"/>
            <a:ext cx="334022" cy="24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087A4235-9467-48DB-9873-672EE8676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1" t="30680" r="1514" b="54059"/>
          <a:stretch/>
        </p:blipFill>
        <p:spPr bwMode="auto">
          <a:xfrm>
            <a:off x="343719" y="1514099"/>
            <a:ext cx="299162" cy="23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799485EF-0C93-475A-A817-08D2E5853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59" r="84686" b="37950"/>
          <a:stretch/>
        </p:blipFill>
        <p:spPr bwMode="auto">
          <a:xfrm>
            <a:off x="320892" y="3133055"/>
            <a:ext cx="312606" cy="19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82C344BF-AB84-48E0-9220-00AB33DBF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3" t="48659" r="70805" b="37950"/>
          <a:stretch/>
        </p:blipFill>
        <p:spPr bwMode="auto">
          <a:xfrm>
            <a:off x="365169" y="3676422"/>
            <a:ext cx="280714" cy="21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D962BE66-45F5-4461-A976-285E120C1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4" t="48659" r="56924" b="37950"/>
          <a:stretch/>
        </p:blipFill>
        <p:spPr bwMode="auto">
          <a:xfrm>
            <a:off x="357762" y="2580284"/>
            <a:ext cx="280714" cy="21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2E95514D-DDA0-46C9-8499-9B6245BEE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6" t="48659" r="43059" b="37950"/>
          <a:stretch/>
        </p:blipFill>
        <p:spPr bwMode="auto">
          <a:xfrm>
            <a:off x="5075652" y="2231312"/>
            <a:ext cx="320075" cy="22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7CD72929-A7E0-42D5-8A9A-BD203FF0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1" t="48659" r="29021" b="37950"/>
          <a:stretch/>
        </p:blipFill>
        <p:spPr bwMode="auto">
          <a:xfrm>
            <a:off x="5065381" y="3041100"/>
            <a:ext cx="316082" cy="21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B7125DAA-66DA-493D-97E5-C8665008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1" t="48659" r="1401" b="37950"/>
          <a:stretch/>
        </p:blipFill>
        <p:spPr bwMode="auto">
          <a:xfrm>
            <a:off x="357761" y="2352004"/>
            <a:ext cx="304743" cy="21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E20FDEEB-9FED-4D9F-97E8-C7BB1E00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9" t="48659" r="15439" b="37950"/>
          <a:stretch/>
        </p:blipFill>
        <p:spPr bwMode="auto">
          <a:xfrm>
            <a:off x="5062563" y="1125526"/>
            <a:ext cx="312606" cy="22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B0BACA5-2E8A-492D-96C9-A2E34ECB9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3" t="82789" r="70645" b="5403"/>
          <a:stretch/>
        </p:blipFill>
        <p:spPr bwMode="auto">
          <a:xfrm>
            <a:off x="347562" y="1821169"/>
            <a:ext cx="299162" cy="18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CFCDB51-62BC-4F82-9E67-46B7E39CA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18" r="84288" b="21191"/>
          <a:stretch/>
        </p:blipFill>
        <p:spPr bwMode="auto">
          <a:xfrm>
            <a:off x="5023932" y="2500912"/>
            <a:ext cx="363986" cy="22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BAEA77C9-9DE7-4058-A30E-20041631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3" t="65418" r="70250" b="21191"/>
          <a:stretch/>
        </p:blipFill>
        <p:spPr bwMode="auto">
          <a:xfrm>
            <a:off x="5054933" y="547113"/>
            <a:ext cx="312605" cy="21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B38760D6-3A9B-4DFC-9806-F25855F51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0" t="65418" r="56599" b="21191"/>
          <a:stretch/>
        </p:blipFill>
        <p:spPr bwMode="auto">
          <a:xfrm>
            <a:off x="5067172" y="1412605"/>
            <a:ext cx="305778" cy="21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4B5A130C-8146-42D5-ADE6-42E9EECA5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2" t="65418" r="43016" b="21191"/>
          <a:stretch/>
        </p:blipFill>
        <p:spPr bwMode="auto">
          <a:xfrm>
            <a:off x="362167" y="2068389"/>
            <a:ext cx="280714" cy="20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42D3F481-814E-457F-A26E-C9394C167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4" t="65418" r="29528" b="21191"/>
          <a:stretch/>
        </p:blipFill>
        <p:spPr bwMode="auto">
          <a:xfrm>
            <a:off x="357762" y="1053863"/>
            <a:ext cx="278764" cy="20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B55B3BB0-EF1C-40DD-9BA1-315A4E48C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72" t="65418" r="14602" b="21191"/>
          <a:stretch/>
        </p:blipFill>
        <p:spPr bwMode="auto">
          <a:xfrm>
            <a:off x="365169" y="4071365"/>
            <a:ext cx="315784" cy="2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DFDA1A0D-4881-4495-B282-E719A718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54" t="65418" r="1472" b="21191"/>
          <a:stretch/>
        </p:blipFill>
        <p:spPr bwMode="auto">
          <a:xfrm>
            <a:off x="343719" y="1297561"/>
            <a:ext cx="299162" cy="20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E29645E4-2838-4259-A8E7-4FA756017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89" r="84288" b="5403"/>
          <a:stretch/>
        </p:blipFill>
        <p:spPr bwMode="auto">
          <a:xfrm>
            <a:off x="5006079" y="1678115"/>
            <a:ext cx="366830" cy="20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17D635D6-1851-41BA-86FA-14852899F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6" t="82789" r="57062" b="5403"/>
          <a:stretch/>
        </p:blipFill>
        <p:spPr bwMode="auto">
          <a:xfrm>
            <a:off x="351631" y="2882040"/>
            <a:ext cx="280714" cy="17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1760E513-CCD4-48F5-87D0-885835B5A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2" t="82789" r="43411" b="5403"/>
          <a:stretch/>
        </p:blipFill>
        <p:spPr bwMode="auto">
          <a:xfrm>
            <a:off x="5083272" y="867945"/>
            <a:ext cx="271188" cy="18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3A99C5F2-4D09-458F-BA15-CE2BEE193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4" t="82789" r="29138" b="5403"/>
          <a:stretch/>
        </p:blipFill>
        <p:spPr bwMode="auto">
          <a:xfrm>
            <a:off x="5068857" y="3331723"/>
            <a:ext cx="338924" cy="21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F485382D-A90E-46DE-901F-6E162EEB5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7" t="82789" r="15518" b="5403"/>
          <a:stretch/>
        </p:blipFill>
        <p:spPr bwMode="auto">
          <a:xfrm>
            <a:off x="5007374" y="1944934"/>
            <a:ext cx="377821" cy="22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2235B7D7-3B36-4CAB-AFB3-D735FBA9F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2" t="82789" r="1043" b="5403"/>
          <a:stretch/>
        </p:blipFill>
        <p:spPr bwMode="auto">
          <a:xfrm>
            <a:off x="367787" y="4383855"/>
            <a:ext cx="310548" cy="18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3">
            <a:extLst>
              <a:ext uri="{FF2B5EF4-FFF2-40B4-BE49-F238E27FC236}">
                <a16:creationId xmlns:a16="http://schemas.microsoft.com/office/drawing/2014/main" id="{4EA34177-233B-8884-883B-4CCECA4BE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75349"/>
            <a:ext cx="9144000" cy="7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76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49">
            <a:extLst>
              <a:ext uri="{FF2B5EF4-FFF2-40B4-BE49-F238E27FC236}">
                <a16:creationId xmlns:a16="http://schemas.microsoft.com/office/drawing/2014/main" id="{EA6BA82A-24DD-BC5F-55AF-E793F185535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6518" y="395145"/>
            <a:ext cx="4570890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dirty="0">
                <a:ln>
                  <a:noFill/>
                </a:ln>
                <a:solidFill>
                  <a:srgbClr val="65459B"/>
                </a:solidFill>
                <a:effectLst/>
                <a:uLnTx/>
                <a:uFillTx/>
                <a:latin typeface="72 Black" panose="020B0A04030603020204" pitchFamily="34" charset="0"/>
                <a:ea typeface="+mn-ea"/>
                <a:cs typeface="72 Black" panose="020B0A04030603020204" pitchFamily="34" charset="0"/>
                <a:sym typeface="Arial"/>
              </a:rPr>
              <a:t>Was tut AccessibleEU?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F037CB0D-DC4C-4FFD-BEAF-757784C29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6096" y="2862921"/>
            <a:ext cx="7882363" cy="0"/>
          </a:xfrm>
          <a:prstGeom prst="line">
            <a:avLst/>
          </a:prstGeom>
          <a:ln>
            <a:solidFill>
              <a:srgbClr val="6545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0202B74-2D56-49EB-B577-0C771AD96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79974" y="1102714"/>
            <a:ext cx="0" cy="3441428"/>
          </a:xfrm>
          <a:prstGeom prst="line">
            <a:avLst/>
          </a:prstGeom>
          <a:ln>
            <a:solidFill>
              <a:srgbClr val="6545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2D3A7B9C-88C8-4720-B495-9E3D2AE38C4A}"/>
              </a:ext>
            </a:extLst>
          </p:cNvPr>
          <p:cNvSpPr txBox="1"/>
          <p:nvPr/>
        </p:nvSpPr>
        <p:spPr>
          <a:xfrm>
            <a:off x="497723" y="1895601"/>
            <a:ext cx="2873076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Unterstützung der Umsetzung </a:t>
            </a:r>
            <a:b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der Rechtsvorschriften der </a:t>
            </a:r>
            <a:b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Europäischen Union zur Barrierefreiheit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CCCCC23-56A6-4742-87E4-79A3092E3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819" y="1102713"/>
            <a:ext cx="684000" cy="684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AC8172A-F71B-4D6D-9E86-D47EB3FB1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958" y="1056997"/>
            <a:ext cx="786319" cy="729716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E0E96053-3946-491F-8DC4-4AE430FC8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36" y="1102714"/>
            <a:ext cx="716400" cy="683409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E29EA48F-D60A-48E0-AC1D-4D926E06D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820" y="3881256"/>
            <a:ext cx="684000" cy="684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04598A1-B18C-4227-8F94-53C3B7250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923" y="3881256"/>
            <a:ext cx="684000" cy="6840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A6FC6C98-5281-4E2A-B1A1-B3BF7C0F1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35" y="3881256"/>
            <a:ext cx="684000" cy="684000"/>
          </a:xfrm>
          <a:prstGeom prst="rect">
            <a:avLst/>
          </a:prstGeom>
        </p:spPr>
      </p:pic>
      <p:sp>
        <p:nvSpPr>
          <p:cNvPr id="14" name="CuadroTexto 39">
            <a:extLst>
              <a:ext uri="{FF2B5EF4-FFF2-40B4-BE49-F238E27FC236}">
                <a16:creationId xmlns:a16="http://schemas.microsoft.com/office/drawing/2014/main" id="{40636507-EA89-6CB6-90D6-A72036B96D69}"/>
              </a:ext>
            </a:extLst>
          </p:cNvPr>
          <p:cNvSpPr txBox="1"/>
          <p:nvPr/>
        </p:nvSpPr>
        <p:spPr>
          <a:xfrm>
            <a:off x="3558941" y="1895601"/>
            <a:ext cx="223335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Aufbau von Kapazitäten </a:t>
            </a:r>
            <a:b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für Barrierefreiheit </a:t>
            </a:r>
            <a:b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in den EU-Ländern</a:t>
            </a:r>
          </a:p>
        </p:txBody>
      </p:sp>
      <p:sp>
        <p:nvSpPr>
          <p:cNvPr id="15" name="CuadroTexto 39">
            <a:extLst>
              <a:ext uri="{FF2B5EF4-FFF2-40B4-BE49-F238E27FC236}">
                <a16:creationId xmlns:a16="http://schemas.microsoft.com/office/drawing/2014/main" id="{7C935DFE-3990-F7D4-827A-9D1EC6F33AFF}"/>
              </a:ext>
            </a:extLst>
          </p:cNvPr>
          <p:cNvSpPr txBox="1"/>
          <p:nvPr/>
        </p:nvSpPr>
        <p:spPr>
          <a:xfrm>
            <a:off x="5630102" y="1895601"/>
            <a:ext cx="321772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Die für die Umsetzung </a:t>
            </a:r>
            <a:b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der Zugänglichkeitsvorschriften in der EU zuständigen Akteure verbinden</a:t>
            </a:r>
          </a:p>
        </p:txBody>
      </p:sp>
      <p:sp>
        <p:nvSpPr>
          <p:cNvPr id="19" name="CuadroTexto 39">
            <a:extLst>
              <a:ext uri="{FF2B5EF4-FFF2-40B4-BE49-F238E27FC236}">
                <a16:creationId xmlns:a16="http://schemas.microsoft.com/office/drawing/2014/main" id="{5738FBD8-5349-DE77-38F8-87A6B287D1E9}"/>
              </a:ext>
            </a:extLst>
          </p:cNvPr>
          <p:cNvSpPr txBox="1"/>
          <p:nvPr/>
        </p:nvSpPr>
        <p:spPr>
          <a:xfrm>
            <a:off x="497722" y="3030720"/>
            <a:ext cx="27663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Schaffung eines </a:t>
            </a:r>
            <a:b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gemeinsamen europäischen Zentrums für Barrierefreiheit</a:t>
            </a:r>
          </a:p>
        </p:txBody>
      </p:sp>
      <p:sp>
        <p:nvSpPr>
          <p:cNvPr id="20" name="CuadroTexto 39">
            <a:extLst>
              <a:ext uri="{FF2B5EF4-FFF2-40B4-BE49-F238E27FC236}">
                <a16:creationId xmlns:a16="http://schemas.microsoft.com/office/drawing/2014/main" id="{A70F0054-5052-47FB-952D-220E00988A55}"/>
              </a:ext>
            </a:extLst>
          </p:cNvPr>
          <p:cNvSpPr txBox="1"/>
          <p:nvPr/>
        </p:nvSpPr>
        <p:spPr>
          <a:xfrm>
            <a:off x="3558941" y="3030720"/>
            <a:ext cx="223335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Ausbildung </a:t>
            </a:r>
            <a:b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von Fachleuten </a:t>
            </a:r>
            <a:b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für Barrierefreiheit</a:t>
            </a:r>
          </a:p>
        </p:txBody>
      </p:sp>
      <p:sp>
        <p:nvSpPr>
          <p:cNvPr id="22" name="CuadroTexto 39">
            <a:extLst>
              <a:ext uri="{FF2B5EF4-FFF2-40B4-BE49-F238E27FC236}">
                <a16:creationId xmlns:a16="http://schemas.microsoft.com/office/drawing/2014/main" id="{ECA5868B-106C-F671-90AE-2DE777E416E6}"/>
              </a:ext>
            </a:extLst>
          </p:cNvPr>
          <p:cNvSpPr txBox="1"/>
          <p:nvPr/>
        </p:nvSpPr>
        <p:spPr>
          <a:xfrm>
            <a:off x="5630102" y="3030720"/>
            <a:ext cx="289305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Eine Studie pro Jahr </a:t>
            </a:r>
            <a:b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zu einem ausgewählten Thema </a:t>
            </a:r>
            <a:b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der Barrierefreiheit in Europa.</a:t>
            </a:r>
          </a:p>
        </p:txBody>
      </p:sp>
      <p:cxnSp>
        <p:nvCxnSpPr>
          <p:cNvPr id="29" name="Conector recto 8">
            <a:extLst>
              <a:ext uri="{FF2B5EF4-FFF2-40B4-BE49-F238E27FC236}">
                <a16:creationId xmlns:a16="http://schemas.microsoft.com/office/drawing/2014/main" id="{0D30E05C-554D-0B4D-4C61-4BBD43712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83352" y="1102714"/>
            <a:ext cx="0" cy="3441428"/>
          </a:xfrm>
          <a:prstGeom prst="line">
            <a:avLst/>
          </a:prstGeom>
          <a:ln>
            <a:solidFill>
              <a:srgbClr val="6545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n 3">
            <a:extLst>
              <a:ext uri="{FF2B5EF4-FFF2-40B4-BE49-F238E27FC236}">
                <a16:creationId xmlns:a16="http://schemas.microsoft.com/office/drawing/2014/main" id="{53E5C07C-2534-3E7F-7E5E-A0FC21C9A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875349"/>
            <a:ext cx="9144000" cy="7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5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9">
            <a:extLst>
              <a:ext uri="{FF2B5EF4-FFF2-40B4-BE49-F238E27FC236}">
                <a16:creationId xmlns:a16="http://schemas.microsoft.com/office/drawing/2014/main" id="{48E3E7E8-D512-2568-7BB3-21FAEA677C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6518" y="395145"/>
            <a:ext cx="4570890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65459B"/>
                </a:solidFill>
                <a:effectLst/>
                <a:uLnTx/>
                <a:uFillTx/>
                <a:latin typeface="72 Black" panose="020B0A04030603020204" pitchFamily="34" charset="0"/>
                <a:ea typeface="+mn-ea"/>
                <a:cs typeface="72 Black" panose="020B0A04030603020204" pitchFamily="34" charset="0"/>
                <a:sym typeface="Arial"/>
              </a:rPr>
              <a:t>Wer kann teilnehmen?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AF55A973-7353-4DAB-9869-8140B7820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702" y="1072962"/>
            <a:ext cx="7886700" cy="3588680"/>
          </a:xfrm>
        </p:spPr>
        <p:txBody>
          <a:bodyPr>
            <a:normAutofit/>
          </a:bodyPr>
          <a:lstStyle/>
          <a:p>
            <a:pPr>
              <a:lnSpc>
                <a:spcPts val="2200"/>
              </a:lnSpc>
              <a:buClr>
                <a:schemeClr val="tx1"/>
              </a:buClr>
              <a:buSzPct val="128000"/>
              <a:buFont typeface="Symbol" pitchFamily="2" charset="2"/>
              <a:buChar char="-"/>
            </a:pPr>
            <a:r>
              <a:rPr lang="de-DE" sz="1600" noProof="0" dirty="0">
                <a:latin typeface="72" panose="020B0503030000000003" pitchFamily="34" charset="0"/>
                <a:cs typeface="72" panose="020B0503030000000003" pitchFamily="34" charset="0"/>
              </a:rPr>
              <a:t>Private und öffentliche Unternehmen</a:t>
            </a:r>
          </a:p>
          <a:p>
            <a:pPr>
              <a:lnSpc>
                <a:spcPts val="2200"/>
              </a:lnSpc>
              <a:buClr>
                <a:schemeClr val="tx1"/>
              </a:buClr>
              <a:buSzPct val="128000"/>
              <a:buFont typeface="Symbol" pitchFamily="2" charset="2"/>
              <a:buChar char="-"/>
            </a:pPr>
            <a:r>
              <a:rPr lang="de-DE" sz="1600" noProof="0" dirty="0">
                <a:latin typeface="72" panose="020B0503030000000003" pitchFamily="34" charset="0"/>
                <a:cs typeface="72" panose="020B0503030000000003" pitchFamily="34" charset="0"/>
              </a:rPr>
              <a:t>Verbände von Unternehmen aus allen Branchen </a:t>
            </a:r>
          </a:p>
          <a:p>
            <a:pPr>
              <a:lnSpc>
                <a:spcPts val="2200"/>
              </a:lnSpc>
              <a:buClr>
                <a:schemeClr val="tx1"/>
              </a:buClr>
              <a:buSzPct val="128000"/>
              <a:buFont typeface="Symbol" pitchFamily="2" charset="2"/>
              <a:buChar char="-"/>
            </a:pPr>
            <a:r>
              <a:rPr lang="de-DE" sz="1600" noProof="0" dirty="0">
                <a:latin typeface="72" panose="020B0503030000000003" pitchFamily="34" charset="0"/>
                <a:cs typeface="72" panose="020B0503030000000003" pitchFamily="34" charset="0"/>
              </a:rPr>
              <a:t>Menschen mit Behinderungen, ältere Menschen und ihre Organisationen</a:t>
            </a:r>
          </a:p>
          <a:p>
            <a:pPr>
              <a:lnSpc>
                <a:spcPts val="2200"/>
              </a:lnSpc>
              <a:buClr>
                <a:schemeClr val="tx1"/>
              </a:buClr>
              <a:buSzPct val="128000"/>
              <a:buFont typeface="Symbol" pitchFamily="2" charset="2"/>
              <a:buChar char="-"/>
            </a:pPr>
            <a:r>
              <a:rPr lang="de-DE" sz="1600" noProof="0" dirty="0">
                <a:latin typeface="72" panose="020B0503030000000003" pitchFamily="34" charset="0"/>
                <a:cs typeface="72" panose="020B0503030000000003" pitchFamily="34" charset="0"/>
              </a:rPr>
              <a:t>Öffentliche Verwaltungen, die für die Gesetzgebung und die Politik </a:t>
            </a:r>
            <a:br>
              <a:rPr lang="de-DE" sz="1600" noProof="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600" noProof="0" dirty="0">
                <a:latin typeface="72" panose="020B0503030000000003" pitchFamily="34" charset="0"/>
                <a:cs typeface="72" panose="020B0503030000000003" pitchFamily="34" charset="0"/>
              </a:rPr>
              <a:t>im Bereich der Zugänglichkeit zuständig sind, öffentliche Beschaffungsstellen</a:t>
            </a:r>
          </a:p>
          <a:p>
            <a:pPr>
              <a:lnSpc>
                <a:spcPts val="2200"/>
              </a:lnSpc>
              <a:buClr>
                <a:schemeClr val="tx1"/>
              </a:buClr>
              <a:buSzPct val="128000"/>
              <a:buFont typeface="Symbol" pitchFamily="2" charset="2"/>
              <a:buChar char="-"/>
            </a:pPr>
            <a:r>
              <a:rPr lang="de-DE" sz="1600" noProof="0" dirty="0">
                <a:latin typeface="72" panose="020B0503030000000003" pitchFamily="34" charset="0"/>
                <a:cs typeface="72" panose="020B0503030000000003" pitchFamily="34" charset="0"/>
              </a:rPr>
              <a:t>Behörden, die für die Marktüberwachung von Produkten und Dienstleistungen </a:t>
            </a:r>
            <a:br>
              <a:rPr lang="de-DE" sz="1600" noProof="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600" noProof="0" dirty="0">
                <a:latin typeface="72" panose="020B0503030000000003" pitchFamily="34" charset="0"/>
                <a:cs typeface="72" panose="020B0503030000000003" pitchFamily="34" charset="0"/>
              </a:rPr>
              <a:t>zur Einhaltung von Zugänglichkeitsverpflichtungen zuständig sind</a:t>
            </a:r>
          </a:p>
          <a:p>
            <a:pPr>
              <a:lnSpc>
                <a:spcPts val="2200"/>
              </a:lnSpc>
              <a:buClr>
                <a:schemeClr val="tx1"/>
              </a:buClr>
              <a:buSzPct val="128000"/>
              <a:buFont typeface="Symbol" pitchFamily="2" charset="2"/>
              <a:buChar char="-"/>
            </a:pPr>
            <a:r>
              <a:rPr lang="de-DE" sz="1600" noProof="0" dirty="0">
                <a:latin typeface="72" panose="020B0503030000000003" pitchFamily="34" charset="0"/>
                <a:cs typeface="72" panose="020B0503030000000003" pitchFamily="34" charset="0"/>
              </a:rPr>
              <a:t>Anbieter von Dienstleistungen für Menschen mit Behinderungen, </a:t>
            </a:r>
            <a:br>
              <a:rPr lang="de-DE" sz="1600" noProof="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600" noProof="0" dirty="0">
                <a:latin typeface="72" panose="020B0503030000000003" pitchFamily="34" charset="0"/>
                <a:cs typeface="72" panose="020B0503030000000003" pitchFamily="34" charset="0"/>
              </a:rPr>
              <a:t>Anbieter von Hilfsmitteln</a:t>
            </a:r>
          </a:p>
          <a:p>
            <a:pPr>
              <a:lnSpc>
                <a:spcPts val="2200"/>
              </a:lnSpc>
              <a:buClr>
                <a:schemeClr val="tx1"/>
              </a:buClr>
              <a:buSzPct val="128000"/>
              <a:buFont typeface="Symbol" pitchFamily="2" charset="2"/>
              <a:buChar char="-"/>
            </a:pPr>
            <a:r>
              <a:rPr lang="de-DE" sz="1600" noProof="0" dirty="0">
                <a:latin typeface="72" panose="020B0503030000000003" pitchFamily="34" charset="0"/>
                <a:cs typeface="72" panose="020B0503030000000003" pitchFamily="34" charset="0"/>
              </a:rPr>
              <a:t>Fachleute für die gebaute Umwelt (Architekten, Ingenieure usw.), Technologieentwickler</a:t>
            </a:r>
          </a:p>
          <a:p>
            <a:pPr>
              <a:lnSpc>
                <a:spcPts val="2200"/>
              </a:lnSpc>
              <a:buClr>
                <a:schemeClr val="tx1"/>
              </a:buClr>
              <a:buSzPct val="128000"/>
              <a:buFont typeface="Symbol" pitchFamily="2" charset="2"/>
              <a:buChar char="-"/>
            </a:pPr>
            <a:r>
              <a:rPr lang="de-DE" sz="1600" noProof="0" dirty="0">
                <a:latin typeface="72" panose="020B0503030000000003" pitchFamily="34" charset="0"/>
                <a:cs typeface="72" panose="020B0503030000000003" pitchFamily="34" charset="0"/>
              </a:rPr>
              <a:t>Universitäten und Hochschulen im Bereich Barrierefreiheit und Behinderung</a:t>
            </a:r>
          </a:p>
        </p:txBody>
      </p:sp>
      <p:pic>
        <p:nvPicPr>
          <p:cNvPr id="2" name="Imagen 3">
            <a:extLst>
              <a:ext uri="{FF2B5EF4-FFF2-40B4-BE49-F238E27FC236}">
                <a16:creationId xmlns:a16="http://schemas.microsoft.com/office/drawing/2014/main" id="{277B6242-18FC-E388-B15E-47F54F7F1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5349"/>
            <a:ext cx="9144000" cy="7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64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>
            <a:extLst>
              <a:ext uri="{FF2B5EF4-FFF2-40B4-BE49-F238E27FC236}">
                <a16:creationId xmlns:a16="http://schemas.microsoft.com/office/drawing/2014/main" id="{F0BC61AB-0E34-42C4-931B-26D83C40795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3835" y="352739"/>
            <a:ext cx="8972550" cy="9941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buClrTx/>
              <a:buSzTx/>
              <a:defRPr/>
            </a:pPr>
            <a:r>
              <a:rPr lang="de-DE" sz="2600" b="0" dirty="0">
                <a:solidFill>
                  <a:srgbClr val="65459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Beteiligen Sie sich und helfen Sie uns, </a:t>
            </a:r>
            <a:br>
              <a:rPr lang="de-DE" sz="2600" b="0" dirty="0">
                <a:solidFill>
                  <a:srgbClr val="65459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de-DE" sz="2600" b="0" dirty="0">
                <a:solidFill>
                  <a:srgbClr val="65459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ein inklusiveres Europa zu schaffen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C944327-2505-47C3-9769-2BD66B9F9E5D}"/>
              </a:ext>
            </a:extLst>
          </p:cNvPr>
          <p:cNvSpPr txBox="1"/>
          <p:nvPr/>
        </p:nvSpPr>
        <p:spPr>
          <a:xfrm>
            <a:off x="447593" y="1510836"/>
            <a:ext cx="76938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latin typeface="72" panose="020B0503030000000003" pitchFamily="34" charset="0"/>
                <a:cs typeface="72" panose="020B0503030000000003" pitchFamily="34" charset="0"/>
              </a:rPr>
              <a:t>Wenn Sie sich unserer Gemeinschaft anschließen und an unseren Aktivitäten teilnehmen möchten, folgen Sie uns auf unserer Website und in den sozialen Medien: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B892FBC-C5ED-4165-ADB1-EC3367CCF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878" r="95993">
                        <a14:foregroundMark x1="13676" y1="51053" x2="13676" y2="51053"/>
                        <a14:foregroundMark x1="5139" y1="48947" x2="5139" y2="48947"/>
                        <a14:foregroundMark x1="27613" y1="46316" x2="27613" y2="46316"/>
                        <a14:foregroundMark x1="34146" y1="49474" x2="34146" y2="49474"/>
                        <a14:foregroundMark x1="33014" y1="61053" x2="33014" y2="61053"/>
                        <a14:foregroundMark x1="67334" y1="52105" x2="67334" y2="52105"/>
                        <a14:foregroundMark x1="90070" y1="77368" x2="90070" y2="77368"/>
                        <a14:foregroundMark x1="93467" y1="72632" x2="93467" y2="72632"/>
                        <a14:foregroundMark x1="95993" y1="62105" x2="95993" y2="62105"/>
                        <a14:foregroundMark x1="91463" y1="51579" x2="91463" y2="51579"/>
                        <a14:foregroundMark x1="73519" y1="30000" x2="73519" y2="30000"/>
                        <a14:foregroundMark x1="70819" y1="23158" x2="70819" y2="23158"/>
                        <a14:foregroundMark x1="8449" y1="27368" x2="8449" y2="27368"/>
                        <a14:foregroundMark x1="66986" y1="60526" x2="66986" y2="60526"/>
                      </a14:backgroundRemoval>
                    </a14:imgEffect>
                  </a14:imgLayer>
                </a14:imgProps>
              </a:ext>
            </a:extLst>
          </a:blip>
          <a:srcRect r="80971"/>
          <a:stretch/>
        </p:blipFill>
        <p:spPr>
          <a:xfrm>
            <a:off x="623611" y="2460433"/>
            <a:ext cx="700088" cy="608899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5C84DAD7-70E9-42C0-B3B7-0AC18A436096}"/>
              </a:ext>
            </a:extLst>
          </p:cNvPr>
          <p:cNvSpPr txBox="1"/>
          <p:nvPr/>
        </p:nvSpPr>
        <p:spPr>
          <a:xfrm>
            <a:off x="322130" y="3044551"/>
            <a:ext cx="1289227" cy="300082"/>
          </a:xfrm>
          <a:custGeom>
            <a:avLst/>
            <a:gdLst>
              <a:gd name="connsiteX0" fmla="*/ 0 w 1289227"/>
              <a:gd name="connsiteY0" fmla="*/ 0 h 300082"/>
              <a:gd name="connsiteX1" fmla="*/ 618829 w 1289227"/>
              <a:gd name="connsiteY1" fmla="*/ 0 h 300082"/>
              <a:gd name="connsiteX2" fmla="*/ 1289227 w 1289227"/>
              <a:gd name="connsiteY2" fmla="*/ 0 h 300082"/>
              <a:gd name="connsiteX3" fmla="*/ 1289227 w 1289227"/>
              <a:gd name="connsiteY3" fmla="*/ 300082 h 300082"/>
              <a:gd name="connsiteX4" fmla="*/ 618829 w 1289227"/>
              <a:gd name="connsiteY4" fmla="*/ 300082 h 300082"/>
              <a:gd name="connsiteX5" fmla="*/ 0 w 1289227"/>
              <a:gd name="connsiteY5" fmla="*/ 300082 h 300082"/>
              <a:gd name="connsiteX6" fmla="*/ 0 w 1289227"/>
              <a:gd name="connsiteY6" fmla="*/ 0 h 30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9227" h="300082" extrusionOk="0">
                <a:moveTo>
                  <a:pt x="0" y="0"/>
                </a:moveTo>
                <a:cubicBezTo>
                  <a:pt x="228102" y="6306"/>
                  <a:pt x="326029" y="-29755"/>
                  <a:pt x="618829" y="0"/>
                </a:cubicBezTo>
                <a:cubicBezTo>
                  <a:pt x="911629" y="29755"/>
                  <a:pt x="988285" y="17765"/>
                  <a:pt x="1289227" y="0"/>
                </a:cubicBezTo>
                <a:cubicBezTo>
                  <a:pt x="1299097" y="68517"/>
                  <a:pt x="1288693" y="178311"/>
                  <a:pt x="1289227" y="300082"/>
                </a:cubicBezTo>
                <a:cubicBezTo>
                  <a:pt x="970768" y="315919"/>
                  <a:pt x="868285" y="325033"/>
                  <a:pt x="618829" y="300082"/>
                </a:cubicBezTo>
                <a:cubicBezTo>
                  <a:pt x="369373" y="275131"/>
                  <a:pt x="261049" y="299364"/>
                  <a:pt x="0" y="300082"/>
                </a:cubicBezTo>
                <a:cubicBezTo>
                  <a:pt x="1507" y="160046"/>
                  <a:pt x="5059" y="142142"/>
                  <a:pt x="0" y="0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6330656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1350" u="sng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@EU_Social</a:t>
            </a:r>
            <a:endParaRPr lang="en-US" sz="12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0DC905A-5076-4101-AD93-97100EB66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878" r="95993">
                        <a14:foregroundMark x1="13676" y1="51053" x2="13676" y2="51053"/>
                        <a14:foregroundMark x1="5139" y1="48947" x2="5139" y2="48947"/>
                        <a14:foregroundMark x1="27613" y1="46316" x2="27613" y2="46316"/>
                        <a14:foregroundMark x1="34146" y1="49474" x2="34146" y2="49474"/>
                        <a14:foregroundMark x1="33014" y1="61053" x2="33014" y2="61053"/>
                        <a14:foregroundMark x1="67334" y1="52105" x2="67334" y2="52105"/>
                        <a14:foregroundMark x1="90070" y1="77368" x2="90070" y2="77368"/>
                        <a14:foregroundMark x1="93467" y1="72632" x2="93467" y2="72632"/>
                        <a14:foregroundMark x1="95993" y1="62105" x2="95993" y2="62105"/>
                        <a14:foregroundMark x1="91463" y1="51579" x2="91463" y2="51579"/>
                        <a14:foregroundMark x1="73519" y1="30000" x2="73519" y2="30000"/>
                        <a14:foregroundMark x1="70819" y1="23158" x2="70819" y2="23158"/>
                        <a14:foregroundMark x1="8449" y1="27368" x2="8449" y2="27368"/>
                        <a14:foregroundMark x1="66986" y1="60526" x2="66986" y2="60526"/>
                      </a14:backgroundRemoval>
                    </a14:imgEffect>
                  </a14:imgLayer>
                </a14:imgProps>
              </a:ext>
            </a:extLst>
          </a:blip>
          <a:srcRect l="62039" r="18738"/>
          <a:stretch/>
        </p:blipFill>
        <p:spPr>
          <a:xfrm>
            <a:off x="2255139" y="2460433"/>
            <a:ext cx="707231" cy="608899"/>
          </a:xfrm>
          <a:prstGeom prst="rect">
            <a:avLst/>
          </a:prstGeom>
        </p:spPr>
      </p:pic>
      <p:sp>
        <p:nvSpPr>
          <p:cNvPr id="24" name="CuadroTexto 17">
            <a:extLst>
              <a:ext uri="{FF2B5EF4-FFF2-40B4-BE49-F238E27FC236}">
                <a16:creationId xmlns:a16="http://schemas.microsoft.com/office/drawing/2014/main" id="{D7731E65-61DD-D478-A32B-1CAB42248E23}"/>
              </a:ext>
            </a:extLst>
          </p:cNvPr>
          <p:cNvSpPr txBox="1"/>
          <p:nvPr/>
        </p:nvSpPr>
        <p:spPr>
          <a:xfrm>
            <a:off x="1658532" y="3044551"/>
            <a:ext cx="1900444" cy="300082"/>
          </a:xfrm>
          <a:custGeom>
            <a:avLst/>
            <a:gdLst>
              <a:gd name="connsiteX0" fmla="*/ 0 w 1900444"/>
              <a:gd name="connsiteY0" fmla="*/ 0 h 300082"/>
              <a:gd name="connsiteX1" fmla="*/ 912213 w 1900444"/>
              <a:gd name="connsiteY1" fmla="*/ 0 h 300082"/>
              <a:gd name="connsiteX2" fmla="*/ 1900444 w 1900444"/>
              <a:gd name="connsiteY2" fmla="*/ 0 h 300082"/>
              <a:gd name="connsiteX3" fmla="*/ 1900444 w 1900444"/>
              <a:gd name="connsiteY3" fmla="*/ 300082 h 300082"/>
              <a:gd name="connsiteX4" fmla="*/ 912213 w 1900444"/>
              <a:gd name="connsiteY4" fmla="*/ 300082 h 300082"/>
              <a:gd name="connsiteX5" fmla="*/ 0 w 1900444"/>
              <a:gd name="connsiteY5" fmla="*/ 300082 h 300082"/>
              <a:gd name="connsiteX6" fmla="*/ 0 w 1900444"/>
              <a:gd name="connsiteY6" fmla="*/ 0 h 30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0444" h="300082" extrusionOk="0">
                <a:moveTo>
                  <a:pt x="0" y="0"/>
                </a:moveTo>
                <a:cubicBezTo>
                  <a:pt x="293003" y="-81"/>
                  <a:pt x="496628" y="-59071"/>
                  <a:pt x="912213" y="0"/>
                </a:cubicBezTo>
                <a:cubicBezTo>
                  <a:pt x="1315248" y="58282"/>
                  <a:pt x="1441262" y="10564"/>
                  <a:pt x="1900444" y="0"/>
                </a:cubicBezTo>
                <a:cubicBezTo>
                  <a:pt x="1906060" y="57862"/>
                  <a:pt x="1888205" y="183069"/>
                  <a:pt x="1900444" y="300082"/>
                </a:cubicBezTo>
                <a:cubicBezTo>
                  <a:pt x="1390954" y="339436"/>
                  <a:pt x="1272022" y="281991"/>
                  <a:pt x="912213" y="300082"/>
                </a:cubicBezTo>
                <a:cubicBezTo>
                  <a:pt x="502382" y="300915"/>
                  <a:pt x="402823" y="350925"/>
                  <a:pt x="0" y="300082"/>
                </a:cubicBezTo>
                <a:cubicBezTo>
                  <a:pt x="-3460" y="163492"/>
                  <a:pt x="13486" y="146604"/>
                  <a:pt x="0" y="0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633065654">
                  <a:custGeom>
                    <a:avLst/>
                    <a:gdLst>
                      <a:gd name="connsiteX0" fmla="*/ 0 w 1900444"/>
                      <a:gd name="connsiteY0" fmla="*/ 0 h 300082"/>
                      <a:gd name="connsiteX1" fmla="*/ 912213 w 1900444"/>
                      <a:gd name="connsiteY1" fmla="*/ 0 h 300082"/>
                      <a:gd name="connsiteX2" fmla="*/ 1900444 w 1900444"/>
                      <a:gd name="connsiteY2" fmla="*/ 0 h 300082"/>
                      <a:gd name="connsiteX3" fmla="*/ 1900444 w 1900444"/>
                      <a:gd name="connsiteY3" fmla="*/ 300082 h 300082"/>
                      <a:gd name="connsiteX4" fmla="*/ 912213 w 1900444"/>
                      <a:gd name="connsiteY4" fmla="*/ 300082 h 300082"/>
                      <a:gd name="connsiteX5" fmla="*/ 0 w 1900444"/>
                      <a:gd name="connsiteY5" fmla="*/ 300082 h 300082"/>
                      <a:gd name="connsiteX6" fmla="*/ 0 w 1900444"/>
                      <a:gd name="connsiteY6" fmla="*/ 0 h 300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00444" h="300082" extrusionOk="0">
                        <a:moveTo>
                          <a:pt x="0" y="0"/>
                        </a:moveTo>
                        <a:cubicBezTo>
                          <a:pt x="327495" y="5014"/>
                          <a:pt x="482897" y="-33961"/>
                          <a:pt x="912213" y="0"/>
                        </a:cubicBezTo>
                        <a:cubicBezTo>
                          <a:pt x="1333221" y="40342"/>
                          <a:pt x="1451797" y="15438"/>
                          <a:pt x="1900444" y="0"/>
                        </a:cubicBezTo>
                        <a:cubicBezTo>
                          <a:pt x="1911810" y="64720"/>
                          <a:pt x="1891167" y="181838"/>
                          <a:pt x="1900444" y="300082"/>
                        </a:cubicBezTo>
                        <a:cubicBezTo>
                          <a:pt x="1411271" y="327506"/>
                          <a:pt x="1274152" y="293578"/>
                          <a:pt x="912213" y="300082"/>
                        </a:cubicBezTo>
                        <a:cubicBezTo>
                          <a:pt x="524129" y="287599"/>
                          <a:pt x="396029" y="331477"/>
                          <a:pt x="0" y="300082"/>
                        </a:cubicBezTo>
                        <a:cubicBezTo>
                          <a:pt x="-1264" y="162160"/>
                          <a:pt x="10923" y="14470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1350" u="sng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Accessible EU Centre</a:t>
            </a:r>
            <a:endParaRPr lang="en-US" sz="12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FE5AAC2-EFEC-4BA9-B391-C90C2911A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878" r="95993">
                        <a14:foregroundMark x1="13676" y1="51053" x2="13676" y2="51053"/>
                        <a14:foregroundMark x1="5139" y1="48947" x2="5139" y2="48947"/>
                        <a14:foregroundMark x1="27613" y1="46316" x2="27613" y2="46316"/>
                        <a14:foregroundMark x1="34146" y1="49474" x2="34146" y2="49474"/>
                        <a14:foregroundMark x1="33014" y1="61053" x2="33014" y2="61053"/>
                        <a14:foregroundMark x1="67334" y1="52105" x2="67334" y2="52105"/>
                        <a14:foregroundMark x1="90070" y1="77368" x2="90070" y2="77368"/>
                        <a14:foregroundMark x1="93467" y1="72632" x2="93467" y2="72632"/>
                        <a14:foregroundMark x1="95993" y1="62105" x2="95993" y2="62105"/>
                        <a14:foregroundMark x1="91463" y1="51579" x2="91463" y2="51579"/>
                        <a14:foregroundMark x1="73519" y1="30000" x2="73519" y2="30000"/>
                        <a14:foregroundMark x1="70819" y1="23158" x2="70819" y2="23158"/>
                        <a14:foregroundMark x1="8449" y1="27368" x2="8449" y2="27368"/>
                        <a14:foregroundMark x1="66986" y1="60526" x2="66986" y2="60526"/>
                      </a14:backgroundRemoval>
                    </a14:imgEffect>
                  </a14:imgLayer>
                </a14:imgProps>
              </a:ext>
            </a:extLst>
          </a:blip>
          <a:srcRect l="83495"/>
          <a:stretch/>
        </p:blipFill>
        <p:spPr>
          <a:xfrm>
            <a:off x="4000369" y="2457790"/>
            <a:ext cx="607220" cy="60889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690879C-E96C-48FF-B21D-99B6F2CD1F15}"/>
              </a:ext>
            </a:extLst>
          </p:cNvPr>
          <p:cNvSpPr txBox="1"/>
          <p:nvPr/>
        </p:nvSpPr>
        <p:spPr>
          <a:xfrm>
            <a:off x="3711048" y="3049791"/>
            <a:ext cx="1185863" cy="300082"/>
          </a:xfrm>
          <a:custGeom>
            <a:avLst/>
            <a:gdLst>
              <a:gd name="connsiteX0" fmla="*/ 0 w 1185863"/>
              <a:gd name="connsiteY0" fmla="*/ 0 h 300082"/>
              <a:gd name="connsiteX1" fmla="*/ 616649 w 1185863"/>
              <a:gd name="connsiteY1" fmla="*/ 0 h 300082"/>
              <a:gd name="connsiteX2" fmla="*/ 1185863 w 1185863"/>
              <a:gd name="connsiteY2" fmla="*/ 0 h 300082"/>
              <a:gd name="connsiteX3" fmla="*/ 1185863 w 1185863"/>
              <a:gd name="connsiteY3" fmla="*/ 300082 h 300082"/>
              <a:gd name="connsiteX4" fmla="*/ 581073 w 1185863"/>
              <a:gd name="connsiteY4" fmla="*/ 300082 h 300082"/>
              <a:gd name="connsiteX5" fmla="*/ 0 w 1185863"/>
              <a:gd name="connsiteY5" fmla="*/ 300082 h 300082"/>
              <a:gd name="connsiteX6" fmla="*/ 0 w 1185863"/>
              <a:gd name="connsiteY6" fmla="*/ 0 h 30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5863" h="300082" extrusionOk="0">
                <a:moveTo>
                  <a:pt x="0" y="0"/>
                </a:moveTo>
                <a:cubicBezTo>
                  <a:pt x="185681" y="-31990"/>
                  <a:pt x="384914" y="13579"/>
                  <a:pt x="616649" y="0"/>
                </a:cubicBezTo>
                <a:cubicBezTo>
                  <a:pt x="848384" y="-13579"/>
                  <a:pt x="912488" y="45478"/>
                  <a:pt x="1185863" y="0"/>
                </a:cubicBezTo>
                <a:cubicBezTo>
                  <a:pt x="1194406" y="78821"/>
                  <a:pt x="1156469" y="220847"/>
                  <a:pt x="1185863" y="300082"/>
                </a:cubicBezTo>
                <a:cubicBezTo>
                  <a:pt x="1062612" y="371465"/>
                  <a:pt x="822203" y="285961"/>
                  <a:pt x="581073" y="300082"/>
                </a:cubicBezTo>
                <a:cubicBezTo>
                  <a:pt x="339943" y="314203"/>
                  <a:pt x="246105" y="280371"/>
                  <a:pt x="0" y="300082"/>
                </a:cubicBezTo>
                <a:cubicBezTo>
                  <a:pt x="-18210" y="235249"/>
                  <a:pt x="3704" y="75087"/>
                  <a:pt x="0" y="0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20557996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1350" u="sng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Social Europe</a:t>
            </a:r>
            <a:endParaRPr lang="en-US" sz="12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CFFB1CF-69F3-431E-A7BB-FE2C5BC12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878" r="95993">
                        <a14:foregroundMark x1="13676" y1="51053" x2="13676" y2="51053"/>
                        <a14:foregroundMark x1="5139" y1="48947" x2="5139" y2="48947"/>
                        <a14:foregroundMark x1="27613" y1="46316" x2="27613" y2="46316"/>
                        <a14:foregroundMark x1="34146" y1="49474" x2="34146" y2="49474"/>
                        <a14:foregroundMark x1="33014" y1="61053" x2="33014" y2="61053"/>
                        <a14:foregroundMark x1="67334" y1="52105" x2="67334" y2="52105"/>
                        <a14:foregroundMark x1="90070" y1="77368" x2="90070" y2="77368"/>
                        <a14:foregroundMark x1="93467" y1="72632" x2="93467" y2="72632"/>
                        <a14:foregroundMark x1="95993" y1="62105" x2="95993" y2="62105"/>
                        <a14:foregroundMark x1="91463" y1="51579" x2="91463" y2="51579"/>
                        <a14:foregroundMark x1="73519" y1="30000" x2="73519" y2="30000"/>
                        <a14:foregroundMark x1="70819" y1="23158" x2="70819" y2="23158"/>
                        <a14:foregroundMark x1="8449" y1="27368" x2="8449" y2="27368"/>
                        <a14:foregroundMark x1="66986" y1="60526" x2="66986" y2="60526"/>
                      </a14:backgroundRemoval>
                    </a14:imgEffect>
                  </a14:imgLayer>
                </a14:imgProps>
              </a:ext>
            </a:extLst>
          </a:blip>
          <a:srcRect l="20582" r="60194"/>
          <a:stretch/>
        </p:blipFill>
        <p:spPr>
          <a:xfrm>
            <a:off x="5235211" y="2421292"/>
            <a:ext cx="707231" cy="608899"/>
          </a:xfrm>
          <a:prstGeom prst="rect">
            <a:avLst/>
          </a:prstGeom>
        </p:spPr>
      </p:pic>
      <p:sp>
        <p:nvSpPr>
          <p:cNvPr id="12" name="CuadroTexto 17">
            <a:extLst>
              <a:ext uri="{FF2B5EF4-FFF2-40B4-BE49-F238E27FC236}">
                <a16:creationId xmlns:a16="http://schemas.microsoft.com/office/drawing/2014/main" id="{E6D0B8B2-3934-357F-12AE-120B775E054E}"/>
              </a:ext>
            </a:extLst>
          </p:cNvPr>
          <p:cNvSpPr txBox="1"/>
          <p:nvPr/>
        </p:nvSpPr>
        <p:spPr>
          <a:xfrm>
            <a:off x="4952095" y="3052179"/>
            <a:ext cx="1289227" cy="300082"/>
          </a:xfrm>
          <a:custGeom>
            <a:avLst/>
            <a:gdLst>
              <a:gd name="connsiteX0" fmla="*/ 0 w 1289227"/>
              <a:gd name="connsiteY0" fmla="*/ 0 h 300082"/>
              <a:gd name="connsiteX1" fmla="*/ 618829 w 1289227"/>
              <a:gd name="connsiteY1" fmla="*/ 0 h 300082"/>
              <a:gd name="connsiteX2" fmla="*/ 1289227 w 1289227"/>
              <a:gd name="connsiteY2" fmla="*/ 0 h 300082"/>
              <a:gd name="connsiteX3" fmla="*/ 1289227 w 1289227"/>
              <a:gd name="connsiteY3" fmla="*/ 300082 h 300082"/>
              <a:gd name="connsiteX4" fmla="*/ 618829 w 1289227"/>
              <a:gd name="connsiteY4" fmla="*/ 300082 h 300082"/>
              <a:gd name="connsiteX5" fmla="*/ 0 w 1289227"/>
              <a:gd name="connsiteY5" fmla="*/ 300082 h 300082"/>
              <a:gd name="connsiteX6" fmla="*/ 0 w 1289227"/>
              <a:gd name="connsiteY6" fmla="*/ 0 h 30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9227" h="300082" extrusionOk="0">
                <a:moveTo>
                  <a:pt x="0" y="0"/>
                </a:moveTo>
                <a:cubicBezTo>
                  <a:pt x="228102" y="6306"/>
                  <a:pt x="326029" y="-29755"/>
                  <a:pt x="618829" y="0"/>
                </a:cubicBezTo>
                <a:cubicBezTo>
                  <a:pt x="911629" y="29755"/>
                  <a:pt x="988285" y="17765"/>
                  <a:pt x="1289227" y="0"/>
                </a:cubicBezTo>
                <a:cubicBezTo>
                  <a:pt x="1299097" y="68517"/>
                  <a:pt x="1288693" y="178311"/>
                  <a:pt x="1289227" y="300082"/>
                </a:cubicBezTo>
                <a:cubicBezTo>
                  <a:pt x="970768" y="315919"/>
                  <a:pt x="868285" y="325033"/>
                  <a:pt x="618829" y="300082"/>
                </a:cubicBezTo>
                <a:cubicBezTo>
                  <a:pt x="369373" y="275131"/>
                  <a:pt x="261049" y="299364"/>
                  <a:pt x="0" y="300082"/>
                </a:cubicBezTo>
                <a:cubicBezTo>
                  <a:pt x="1507" y="160046"/>
                  <a:pt x="5059" y="142142"/>
                  <a:pt x="0" y="0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6330656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de-DE" sz="1350" u="sng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EU </a:t>
            </a:r>
            <a:r>
              <a:rPr lang="de-DE" sz="1350" u="sng" dirty="0" err="1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Social</a:t>
            </a:r>
            <a:r>
              <a:rPr lang="de-DE" sz="1350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de-DE" sz="12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88AA070-8DDC-4D1D-9504-CAC7CE80D0B1}"/>
              </a:ext>
            </a:extLst>
          </p:cNvPr>
          <p:cNvSpPr txBox="1"/>
          <p:nvPr/>
        </p:nvSpPr>
        <p:spPr>
          <a:xfrm>
            <a:off x="447593" y="3888476"/>
            <a:ext cx="51577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800" dirty="0">
                <a:solidFill>
                  <a:schemeClr val="accent5">
                    <a:lumMod val="75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Website: </a:t>
            </a:r>
            <a:r>
              <a:rPr lang="de-DE" sz="1800" dirty="0">
                <a:solidFill>
                  <a:schemeClr val="accent5">
                    <a:lumMod val="75000"/>
                  </a:schemeClr>
                </a:solidFill>
                <a:latin typeface="72" panose="020B0503030000000003" pitchFamily="34" charset="0"/>
                <a:cs typeface="72" panose="020B0503030000000003" pitchFamily="34" charset="0"/>
              </a:rPr>
              <a:t>www.AccessibleEUCentre.eu</a:t>
            </a:r>
          </a:p>
          <a:p>
            <a:pPr algn="l"/>
            <a:r>
              <a:rPr lang="de-DE" sz="1800" dirty="0">
                <a:solidFill>
                  <a:schemeClr val="accent5">
                    <a:lumMod val="75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E-Mail: </a:t>
            </a:r>
            <a:r>
              <a:rPr lang="de-DE" sz="1800" dirty="0">
                <a:solidFill>
                  <a:schemeClr val="accent5">
                    <a:lumMod val="75000"/>
                  </a:schemeClr>
                </a:solidFill>
                <a:latin typeface="72" panose="020B0503030000000003" pitchFamily="34" charset="0"/>
                <a:cs typeface="72" panose="020B0503030000000003" pitchFamily="34" charset="0"/>
              </a:rPr>
              <a:t>accessibleeu@fundaciononce.es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2BCE1E1-CAF1-4BED-A0F7-C2AD0C3E87C9}"/>
              </a:ext>
            </a:extLst>
          </p:cNvPr>
          <p:cNvSpPr txBox="1"/>
          <p:nvPr/>
        </p:nvSpPr>
        <p:spPr>
          <a:xfrm>
            <a:off x="6290030" y="2411796"/>
            <a:ext cx="23522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1500" dirty="0">
                <a:solidFill>
                  <a:srgbClr val="65459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Werden Sie Teil unserer Praxisgemeinschaft</a:t>
            </a:r>
          </a:p>
        </p:txBody>
      </p:sp>
      <p:pic>
        <p:nvPicPr>
          <p:cNvPr id="3" name="Imagen 2" descr="QR code to join AccessibleEU´s Community of practice: https://ec.europa.eu/social/main.jsp?catId=1612&amp;langId=en, https://accessible-eu-centre.ec.europa.eu/index_en">
            <a:hlinkClick r:id="rId7"/>
            <a:extLst>
              <a:ext uri="{FF2B5EF4-FFF2-40B4-BE49-F238E27FC236}">
                <a16:creationId xmlns:a16="http://schemas.microsoft.com/office/drawing/2014/main" id="{BD78FF93-F966-4EFC-BBF4-FDE3083103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21" y="3000824"/>
            <a:ext cx="1573061" cy="1573061"/>
          </a:xfrm>
          <a:prstGeom prst="rect">
            <a:avLst/>
          </a:prstGeom>
        </p:spPr>
      </p:pic>
      <p:pic>
        <p:nvPicPr>
          <p:cNvPr id="2" name="Imagen 3">
            <a:extLst>
              <a:ext uri="{FF2B5EF4-FFF2-40B4-BE49-F238E27FC236}">
                <a16:creationId xmlns:a16="http://schemas.microsoft.com/office/drawing/2014/main" id="{6DF2108A-5D6C-AA81-60E3-573BF184B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875349"/>
            <a:ext cx="9144000" cy="7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18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93;p64">
            <a:extLst>
              <a:ext uri="{FF2B5EF4-FFF2-40B4-BE49-F238E27FC236}">
                <a16:creationId xmlns:a16="http://schemas.microsoft.com/office/drawing/2014/main" id="{258F2032-BBB7-1826-A9AB-D1BAEEC23E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tabLst/>
              <a:defRPr/>
            </a:pPr>
            <a:r>
              <a:rPr kumimoji="0" lang="de" sz="2600" b="1" i="0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Teilnahmebestätigung</a:t>
            </a:r>
            <a:endParaRPr kumimoji="0" lang="de-DE" sz="2600" b="1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7BA1C5-5BF6-A4D0-9671-7A57BEBAF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50" y="2438399"/>
            <a:ext cx="3192310" cy="2232611"/>
          </a:xfrm>
        </p:spPr>
        <p:txBody>
          <a:bodyPr/>
          <a:lstStyle/>
          <a:p>
            <a:pPr marL="146050" indent="0">
              <a:buNone/>
            </a:pPr>
            <a:r>
              <a:rPr lang="de-DE" dirty="0">
                <a:hlinkClick r:id="rId3"/>
              </a:rPr>
              <a:t>bit.ly/</a:t>
            </a:r>
            <a:r>
              <a:rPr lang="de-DE" dirty="0" err="1">
                <a:hlinkClick r:id="rId3"/>
              </a:rPr>
              <a:t>webinar</a:t>
            </a:r>
            <a:r>
              <a:rPr lang="de-DE" dirty="0">
                <a:hlinkClick r:id="rId3"/>
              </a:rPr>
              <a:t>-bin-hier</a:t>
            </a:r>
            <a:r>
              <a:rPr lang="de-DE" dirty="0"/>
              <a:t> </a:t>
            </a:r>
          </a:p>
          <a:p>
            <a:pPr marL="146050" indent="0">
              <a:spcBef>
                <a:spcPts val="1200"/>
              </a:spcBef>
              <a:buNone/>
            </a:pPr>
            <a:r>
              <a:rPr lang="de-DE" b="1" dirty="0"/>
              <a:t>Hinweis:</a:t>
            </a:r>
            <a:r>
              <a:rPr lang="de-DE" dirty="0"/>
              <a:t> Die Teilnahmebestätigung gilt für alle Webinare zusammen.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E228CA9-616A-EDB5-A548-F09B8C175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085" y="1545475"/>
            <a:ext cx="2571429" cy="2571429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9774182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740</Words>
  <Application>Microsoft Office PowerPoint</Application>
  <PresentationFormat>Bildschirmpräsentation (16:9)</PresentationFormat>
  <Paragraphs>118</Paragraphs>
  <Slides>12</Slides>
  <Notes>4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1" baseType="lpstr">
      <vt:lpstr>72</vt:lpstr>
      <vt:lpstr>72 Black</vt:lpstr>
      <vt:lpstr>Aharoni</vt:lpstr>
      <vt:lpstr>Arial</vt:lpstr>
      <vt:lpstr>Calibri</vt:lpstr>
      <vt:lpstr>Lato</vt:lpstr>
      <vt:lpstr>Raleway</vt:lpstr>
      <vt:lpstr>Symbol</vt:lpstr>
      <vt:lpstr>Streamline</vt:lpstr>
      <vt:lpstr>Barrierefreie  PowerPoint-Folien</vt:lpstr>
      <vt:lpstr>Europäisches Ressourcenzentrum  für Barrierefreiheit</vt:lpstr>
      <vt:lpstr>Was ist AccessibleEU?</vt:lpstr>
      <vt:lpstr>Wer steht hinter AccessibleEU?</vt:lpstr>
      <vt:lpstr>Nationale Experten</vt:lpstr>
      <vt:lpstr>Was tut AccessibleEU?</vt:lpstr>
      <vt:lpstr>Wer kann teilnehmen?</vt:lpstr>
      <vt:lpstr>Beteiligen Sie sich und helfen Sie uns,  ein inklusiveres Europa zu schaffen</vt:lpstr>
      <vt:lpstr>Teilnahmebestätigung</vt:lpstr>
      <vt:lpstr>Weitere Agenda</vt:lpstr>
      <vt:lpstr>Umfrage</vt:lpstr>
      <vt:lpstr>© 2023 Copyright für Folien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Barrierefreie PowerPoint-Folien</dc:title>
  <dc:creator>Gottfried Zimmermann;gregor@gregorstrutz.de;mohamad@fit.fraunhofer.de</dc:creator>
  <cp:lastModifiedBy>Gottfried Zimmermann</cp:lastModifiedBy>
  <cp:revision>130</cp:revision>
  <dcterms:modified xsi:type="dcterms:W3CDTF">2023-11-16T09:32:56Z</dcterms:modified>
</cp:coreProperties>
</file>