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2"/>
  </p:notesMasterIdLst>
  <p:sldIdLst>
    <p:sldId id="256" r:id="rId2"/>
    <p:sldId id="1434" r:id="rId3"/>
    <p:sldId id="1143" r:id="rId4"/>
    <p:sldId id="273" r:id="rId5"/>
    <p:sldId id="271" r:id="rId6"/>
    <p:sldId id="272" r:id="rId7"/>
    <p:sldId id="1144" r:id="rId8"/>
    <p:sldId id="1145" r:id="rId9"/>
    <p:sldId id="1146" r:id="rId10"/>
    <p:sldId id="266" r:id="rId11"/>
    <p:sldId id="267" r:id="rId12"/>
    <p:sldId id="270" r:id="rId13"/>
    <p:sldId id="1444" r:id="rId14"/>
    <p:sldId id="1147" r:id="rId15"/>
    <p:sldId id="260" r:id="rId16"/>
    <p:sldId id="1154" r:id="rId17"/>
    <p:sldId id="1166" r:id="rId18"/>
    <p:sldId id="284" r:id="rId19"/>
    <p:sldId id="285" r:id="rId20"/>
    <p:sldId id="286" r:id="rId21"/>
    <p:sldId id="1172" r:id="rId22"/>
    <p:sldId id="1175" r:id="rId23"/>
    <p:sldId id="1176" r:id="rId24"/>
    <p:sldId id="1177" r:id="rId25"/>
    <p:sldId id="1178" r:id="rId26"/>
    <p:sldId id="1181" r:id="rId27"/>
    <p:sldId id="1182" r:id="rId28"/>
    <p:sldId id="1183" r:id="rId29"/>
    <p:sldId id="1184" r:id="rId30"/>
    <p:sldId id="1185" r:id="rId31"/>
    <p:sldId id="1186" r:id="rId32"/>
    <p:sldId id="297" r:id="rId33"/>
    <p:sldId id="1424" r:id="rId34"/>
    <p:sldId id="1127" r:id="rId35"/>
    <p:sldId id="1126" r:id="rId36"/>
    <p:sldId id="1426" r:id="rId37"/>
    <p:sldId id="1137" r:id="rId38"/>
    <p:sldId id="1124" r:id="rId39"/>
    <p:sldId id="1138" r:id="rId40"/>
    <p:sldId id="403" r:id="rId41"/>
    <p:sldId id="404" r:id="rId42"/>
    <p:sldId id="309" r:id="rId43"/>
    <p:sldId id="1429" r:id="rId44"/>
    <p:sldId id="1430" r:id="rId45"/>
    <p:sldId id="1188" r:id="rId46"/>
    <p:sldId id="1441" r:id="rId47"/>
    <p:sldId id="1442" r:id="rId48"/>
    <p:sldId id="1443" r:id="rId49"/>
    <p:sldId id="304" r:id="rId50"/>
    <p:sldId id="342" r:id="rId51"/>
    <p:sldId id="1432" r:id="rId52"/>
    <p:sldId id="336" r:id="rId53"/>
    <p:sldId id="306" r:id="rId54"/>
    <p:sldId id="307" r:id="rId55"/>
    <p:sldId id="1435" r:id="rId56"/>
    <p:sldId id="1437" r:id="rId57"/>
    <p:sldId id="1438" r:id="rId58"/>
    <p:sldId id="1440" r:id="rId59"/>
    <p:sldId id="1445" r:id="rId60"/>
    <p:sldId id="262" r:id="rId6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8" autoAdjust="0"/>
    <p:restoredTop sz="86424" autoAdjust="0"/>
  </p:normalViewPr>
  <p:slideViewPr>
    <p:cSldViewPr snapToGrid="0">
      <p:cViewPr varScale="1">
        <p:scale>
          <a:sx n="101" d="100"/>
          <a:sy n="101" d="100"/>
        </p:scale>
        <p:origin x="276" y="54"/>
      </p:cViewPr>
      <p:guideLst>
        <p:guide orient="horz" pos="1620"/>
        <p:guide pos="2880"/>
      </p:guideLst>
    </p:cSldViewPr>
  </p:slideViewPr>
  <p:outlineViewPr>
    <p:cViewPr>
      <p:scale>
        <a:sx n="33" d="100"/>
        <a:sy n="33" d="100"/>
      </p:scale>
      <p:origin x="0" y="-36945"/>
    </p:cViewPr>
  </p:outlineViewPr>
  <p:notesTextViewPr>
    <p:cViewPr>
      <p:scale>
        <a:sx n="1" d="1"/>
        <a:sy n="1" d="1"/>
      </p:scale>
      <p:origin x="0" y="0"/>
    </p:cViewPr>
  </p:notesTextViewPr>
  <p:sorterViewPr>
    <p:cViewPr>
      <p:scale>
        <a:sx n="100" d="100"/>
        <a:sy n="100" d="100"/>
      </p:scale>
      <p:origin x="0" y="-1073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ata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70.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5.svg"/><Relationship Id="rId4" Type="http://schemas.openxmlformats.org/officeDocument/2006/relationships/image" Target="../media/image71.svg"/><Relationship Id="rId9" Type="http://schemas.openxmlformats.org/officeDocument/2006/relationships/image" Target="../media/image74.png"/></Relationships>
</file>

<file path=ppt/diagrams/_rels/data3.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70.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5.svg"/><Relationship Id="rId4" Type="http://schemas.openxmlformats.org/officeDocument/2006/relationships/image" Target="../media/image71.svg"/><Relationship Id="rId9" Type="http://schemas.openxmlformats.org/officeDocument/2006/relationships/image" Target="../media/image7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18B65-DDED-4B13-8DFE-9CE01B5C749A}"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DE"/>
        </a:p>
      </dgm:t>
    </dgm:pt>
    <dgm:pt modelId="{BE8F19D4-D3C0-40AD-9FF8-618CC8FECCB8}">
      <dgm:prSet phldrT="[Text]"/>
      <dgm:spPr/>
      <dgm:t>
        <a:bodyPr/>
        <a:lstStyle/>
        <a:p>
          <a:r>
            <a:rPr lang="de-DE" dirty="0"/>
            <a:t>Universalrechner</a:t>
          </a:r>
        </a:p>
      </dgm:t>
    </dgm:pt>
    <dgm:pt modelId="{ECFA19E8-9383-47A5-BF2D-896A9C755298}" type="parTrans" cxnId="{CBB4B58E-7ED1-4686-88E4-FD47E8404D7F}">
      <dgm:prSet/>
      <dgm:spPr/>
      <dgm:t>
        <a:bodyPr/>
        <a:lstStyle/>
        <a:p>
          <a:endParaRPr lang="de-DE"/>
        </a:p>
      </dgm:t>
    </dgm:pt>
    <dgm:pt modelId="{CBEB410E-5471-47BD-8045-D24FE1C92036}" type="sibTrans" cxnId="{CBB4B58E-7ED1-4686-88E4-FD47E8404D7F}">
      <dgm:prSet/>
      <dgm:spPr/>
      <dgm:t>
        <a:bodyPr/>
        <a:lstStyle/>
        <a:p>
          <a:endParaRPr lang="de-DE"/>
        </a:p>
      </dgm:t>
    </dgm:pt>
    <dgm:pt modelId="{E07543B4-F12F-47EE-9D7D-02C849F48045}">
      <dgm:prSet phldrT="[Text]" custT="1"/>
      <dgm:spPr>
        <a:solidFill>
          <a:srgbClr val="0070C0"/>
        </a:solidFill>
      </dgm:spPr>
      <dgm:t>
        <a:bodyPr/>
        <a:lstStyle/>
        <a:p>
          <a:r>
            <a:rPr lang="de-DE" sz="1400" dirty="0"/>
            <a:t>Desktop-Computer</a:t>
          </a:r>
        </a:p>
      </dgm:t>
    </dgm:pt>
    <dgm:pt modelId="{E7B9C785-62F6-4825-82EC-F4F639138612}" type="parTrans" cxnId="{071A4541-29A5-4F09-B157-55A0A93367A9}">
      <dgm:prSet/>
      <dgm:spPr/>
      <dgm:t>
        <a:bodyPr/>
        <a:lstStyle/>
        <a:p>
          <a:endParaRPr lang="de-DE"/>
        </a:p>
      </dgm:t>
    </dgm:pt>
    <dgm:pt modelId="{888AFB10-66B0-4146-AE08-7DEC34A0B40B}" type="sibTrans" cxnId="{071A4541-29A5-4F09-B157-55A0A93367A9}">
      <dgm:prSet/>
      <dgm:spPr/>
      <dgm:t>
        <a:bodyPr/>
        <a:lstStyle/>
        <a:p>
          <a:endParaRPr lang="de-DE"/>
        </a:p>
      </dgm:t>
    </dgm:pt>
    <dgm:pt modelId="{303C22A8-11C4-4D51-B794-A5A4CBA25BA7}">
      <dgm:prSet phldrT="[Text]" custT="1"/>
      <dgm:spPr>
        <a:solidFill>
          <a:srgbClr val="0070C0"/>
        </a:solidFill>
      </dgm:spPr>
      <dgm:t>
        <a:bodyPr/>
        <a:lstStyle/>
        <a:p>
          <a:r>
            <a:rPr lang="de-DE" sz="1400" dirty="0"/>
            <a:t>Notebook</a:t>
          </a:r>
        </a:p>
      </dgm:t>
    </dgm:pt>
    <dgm:pt modelId="{AA9B4A05-42AA-4452-A691-92AC6CB0FB9E}" type="parTrans" cxnId="{9F571368-354B-47CA-AAAC-C0EC2356A698}">
      <dgm:prSet/>
      <dgm:spPr/>
      <dgm:t>
        <a:bodyPr/>
        <a:lstStyle/>
        <a:p>
          <a:endParaRPr lang="de-DE"/>
        </a:p>
      </dgm:t>
    </dgm:pt>
    <dgm:pt modelId="{4D6FC0E3-6BCF-411C-9663-1E2D5B2730B8}" type="sibTrans" cxnId="{9F571368-354B-47CA-AAAC-C0EC2356A698}">
      <dgm:prSet/>
      <dgm:spPr/>
      <dgm:t>
        <a:bodyPr/>
        <a:lstStyle/>
        <a:p>
          <a:endParaRPr lang="de-DE"/>
        </a:p>
      </dgm:t>
    </dgm:pt>
    <dgm:pt modelId="{3C6B35FF-7689-4CCE-B601-937BE0D5497A}">
      <dgm:prSet phldrT="[Text]"/>
      <dgm:spPr/>
      <dgm:t>
        <a:bodyPr/>
        <a:lstStyle/>
        <a:p>
          <a:r>
            <a:rPr lang="de-DE" dirty="0"/>
            <a:t>Selbstbedienungsterminal</a:t>
          </a:r>
        </a:p>
      </dgm:t>
    </dgm:pt>
    <dgm:pt modelId="{EC182CB8-A637-4816-A367-1F8E1BA8F76D}" type="parTrans" cxnId="{51412194-93F7-4B05-87CA-8FF202CACB8D}">
      <dgm:prSet/>
      <dgm:spPr/>
      <dgm:t>
        <a:bodyPr/>
        <a:lstStyle/>
        <a:p>
          <a:endParaRPr lang="de-DE"/>
        </a:p>
      </dgm:t>
    </dgm:pt>
    <dgm:pt modelId="{0F32EBE4-C0D7-4180-B433-9ECC52911E49}" type="sibTrans" cxnId="{51412194-93F7-4B05-87CA-8FF202CACB8D}">
      <dgm:prSet/>
      <dgm:spPr/>
      <dgm:t>
        <a:bodyPr/>
        <a:lstStyle/>
        <a:p>
          <a:endParaRPr lang="de-DE"/>
        </a:p>
      </dgm:t>
    </dgm:pt>
    <dgm:pt modelId="{B0875532-6241-4C7C-9A84-3690400DF9AE}">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Geldautomat</a:t>
          </a:r>
        </a:p>
      </dgm:t>
    </dgm:pt>
    <dgm:pt modelId="{DCECDCF0-0355-4819-8CD3-31EAD13A7657}" type="parTrans" cxnId="{BEBEFF92-2E36-4A39-8174-2E4C5A3C6CF7}">
      <dgm:prSet/>
      <dgm:spPr/>
      <dgm:t>
        <a:bodyPr/>
        <a:lstStyle/>
        <a:p>
          <a:endParaRPr lang="de-DE"/>
        </a:p>
      </dgm:t>
    </dgm:pt>
    <dgm:pt modelId="{15A099C4-239D-4C66-B96A-7087F51266A8}" type="sibTrans" cxnId="{BEBEFF92-2E36-4A39-8174-2E4C5A3C6CF7}">
      <dgm:prSet/>
      <dgm:spPr/>
      <dgm:t>
        <a:bodyPr/>
        <a:lstStyle/>
        <a:p>
          <a:endParaRPr lang="de-DE"/>
        </a:p>
      </dgm:t>
    </dgm:pt>
    <dgm:pt modelId="{DE32F52C-25C8-4C01-971B-D0DE782CDD10}">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Fahrkarten-automat</a:t>
          </a:r>
        </a:p>
      </dgm:t>
    </dgm:pt>
    <dgm:pt modelId="{163154FD-C8D5-4C08-A6D4-B148D5F31C6C}" type="parTrans" cxnId="{D8CFC39B-F29F-4672-A04C-B0592D100F40}">
      <dgm:prSet/>
      <dgm:spPr/>
      <dgm:t>
        <a:bodyPr/>
        <a:lstStyle/>
        <a:p>
          <a:endParaRPr lang="de-DE"/>
        </a:p>
      </dgm:t>
    </dgm:pt>
    <dgm:pt modelId="{C7118DCA-57BB-42EA-ADAD-134D984DA278}" type="sibTrans" cxnId="{D8CFC39B-F29F-4672-A04C-B0592D100F40}">
      <dgm:prSet/>
      <dgm:spPr/>
      <dgm:t>
        <a:bodyPr/>
        <a:lstStyle/>
        <a:p>
          <a:endParaRPr lang="de-DE"/>
        </a:p>
      </dgm:t>
    </dgm:pt>
    <dgm:pt modelId="{D0A3CB56-0B81-468F-AFB0-9400BABA3563}">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Interaktive Selbstbedien-</a:t>
          </a:r>
          <a:r>
            <a:rPr lang="de-DE" sz="1400" kern="1200" dirty="0" err="1">
              <a:solidFill>
                <a:srgbClr val="FFFFFF"/>
              </a:solidFill>
              <a:latin typeface="Arial"/>
              <a:ea typeface="+mn-ea"/>
              <a:cs typeface="+mn-cs"/>
            </a:rPr>
            <a:t>ungsterminals</a:t>
          </a:r>
          <a:endParaRPr lang="de-DE" sz="1400" kern="1200" dirty="0">
            <a:solidFill>
              <a:srgbClr val="FFFFFF"/>
            </a:solidFill>
            <a:latin typeface="Arial"/>
            <a:ea typeface="+mn-ea"/>
            <a:cs typeface="+mn-cs"/>
          </a:endParaRPr>
        </a:p>
      </dgm:t>
    </dgm:pt>
    <dgm:pt modelId="{6BDC7786-48C2-499D-A933-3B0F79077BAD}" type="parTrans" cxnId="{02FAD283-4752-4D11-8F41-F5D6AB209CFB}">
      <dgm:prSet/>
      <dgm:spPr/>
      <dgm:t>
        <a:bodyPr/>
        <a:lstStyle/>
        <a:p>
          <a:endParaRPr lang="de-DE"/>
        </a:p>
      </dgm:t>
    </dgm:pt>
    <dgm:pt modelId="{173BD63C-1D17-4E6C-97B6-0133A0C12E3C}" type="sibTrans" cxnId="{02FAD283-4752-4D11-8F41-F5D6AB209CFB}">
      <dgm:prSet/>
      <dgm:spPr/>
      <dgm:t>
        <a:bodyPr/>
        <a:lstStyle/>
        <a:p>
          <a:endParaRPr lang="de-DE"/>
        </a:p>
      </dgm:t>
    </dgm:pt>
    <dgm:pt modelId="{C131318E-11E7-43B8-858B-387580FFF1C5}">
      <dgm:prSet phldrT="[Text]" custT="1"/>
      <dgm:spPr>
        <a:solidFill>
          <a:srgbClr val="0070C0"/>
        </a:solidFill>
      </dgm:spPr>
      <dgm:t>
        <a:bodyPr/>
        <a:lstStyle/>
        <a:p>
          <a:r>
            <a:rPr lang="de-DE" sz="1400" dirty="0"/>
            <a:t>Tablet</a:t>
          </a:r>
        </a:p>
      </dgm:t>
    </dgm:pt>
    <dgm:pt modelId="{12E0A264-D706-4B24-91E3-06BBB7FD25E3}" type="parTrans" cxnId="{DC76C00A-2C92-4D7E-B4FE-F09D3E5ADD02}">
      <dgm:prSet/>
      <dgm:spPr/>
      <dgm:t>
        <a:bodyPr/>
        <a:lstStyle/>
        <a:p>
          <a:endParaRPr lang="de-DE"/>
        </a:p>
      </dgm:t>
    </dgm:pt>
    <dgm:pt modelId="{AE4C676B-D64F-4ADD-893D-1F4403728E3C}" type="sibTrans" cxnId="{DC76C00A-2C92-4D7E-B4FE-F09D3E5ADD02}">
      <dgm:prSet/>
      <dgm:spPr/>
      <dgm:t>
        <a:bodyPr/>
        <a:lstStyle/>
        <a:p>
          <a:endParaRPr lang="de-DE"/>
        </a:p>
      </dgm:t>
    </dgm:pt>
    <dgm:pt modelId="{9A35F2AF-7101-4BD9-B53C-69B92EBA65B7}">
      <dgm:prSet phldrT="[Text]" custT="1"/>
      <dgm:spPr>
        <a:solidFill>
          <a:srgbClr val="0070C0"/>
        </a:solidFill>
      </dgm:spPr>
      <dgm:t>
        <a:bodyPr/>
        <a:lstStyle/>
        <a:p>
          <a:r>
            <a:rPr lang="de-DE" sz="1400" dirty="0"/>
            <a:t>Smartphone</a:t>
          </a:r>
        </a:p>
      </dgm:t>
    </dgm:pt>
    <dgm:pt modelId="{AE0D72AD-10A5-4581-9575-FD6020FEC6DA}" type="parTrans" cxnId="{BF62E310-6476-42B7-A7A3-62D6270132FA}">
      <dgm:prSet/>
      <dgm:spPr/>
      <dgm:t>
        <a:bodyPr/>
        <a:lstStyle/>
        <a:p>
          <a:endParaRPr lang="de-DE"/>
        </a:p>
      </dgm:t>
    </dgm:pt>
    <dgm:pt modelId="{53F3984C-D9B6-4EDE-AB1F-09E22449E934}" type="sibTrans" cxnId="{BF62E310-6476-42B7-A7A3-62D6270132FA}">
      <dgm:prSet/>
      <dgm:spPr/>
      <dgm:t>
        <a:bodyPr/>
        <a:lstStyle/>
        <a:p>
          <a:endParaRPr lang="de-DE"/>
        </a:p>
      </dgm:t>
    </dgm:pt>
    <dgm:pt modelId="{92DAE949-5558-4840-AFA9-9E40717CF1EC}">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err="1">
              <a:solidFill>
                <a:srgbClr val="FFFFFF"/>
              </a:solidFill>
              <a:latin typeface="Arial"/>
              <a:ea typeface="+mn-ea"/>
              <a:cs typeface="+mn-cs"/>
            </a:rPr>
            <a:t>Checkin</a:t>
          </a:r>
          <a:r>
            <a:rPr lang="de-DE" sz="1400" kern="1200" dirty="0">
              <a:solidFill>
                <a:srgbClr val="FFFFFF"/>
              </a:solidFill>
              <a:latin typeface="Arial"/>
              <a:ea typeface="+mn-ea"/>
              <a:cs typeface="+mn-cs"/>
            </a:rPr>
            <a:t>-Automat</a:t>
          </a:r>
        </a:p>
      </dgm:t>
    </dgm:pt>
    <dgm:pt modelId="{1F66D625-642D-4583-AEA7-48247F59EF7B}" type="parTrans" cxnId="{44FDECB0-CE62-4782-B740-124736DA5302}">
      <dgm:prSet/>
      <dgm:spPr/>
      <dgm:t>
        <a:bodyPr/>
        <a:lstStyle/>
        <a:p>
          <a:endParaRPr lang="de-DE"/>
        </a:p>
      </dgm:t>
    </dgm:pt>
    <dgm:pt modelId="{BE7A2464-6002-49A5-BB48-29405EB455F5}" type="sibTrans" cxnId="{44FDECB0-CE62-4782-B740-124736DA5302}">
      <dgm:prSet/>
      <dgm:spPr/>
      <dgm:t>
        <a:bodyPr/>
        <a:lstStyle/>
        <a:p>
          <a:endParaRPr lang="de-DE"/>
        </a:p>
      </dgm:t>
    </dgm:pt>
    <dgm:pt modelId="{127C32B6-9241-4C77-9497-26F1B610F2C4}">
      <dgm:prSet phldrT="[Text]"/>
      <dgm:spPr/>
      <dgm:t>
        <a:bodyPr/>
        <a:lstStyle/>
        <a:p>
          <a:r>
            <a:rPr lang="de-DE" dirty="0"/>
            <a:t>Geräte zur Telekommunikation</a:t>
          </a:r>
        </a:p>
      </dgm:t>
    </dgm:pt>
    <dgm:pt modelId="{D0886E01-01E9-46AC-BAEC-E9CEEE6F1FDD}" type="parTrans" cxnId="{D5A0C326-AC7B-404C-8D7A-11DECC9730C8}">
      <dgm:prSet/>
      <dgm:spPr/>
      <dgm:t>
        <a:bodyPr/>
        <a:lstStyle/>
        <a:p>
          <a:endParaRPr lang="de-DE"/>
        </a:p>
      </dgm:t>
    </dgm:pt>
    <dgm:pt modelId="{03217F1F-3DB6-4E6A-965B-EA15B1104488}" type="sibTrans" cxnId="{D5A0C326-AC7B-404C-8D7A-11DECC9730C8}">
      <dgm:prSet/>
      <dgm:spPr/>
      <dgm:t>
        <a:bodyPr/>
        <a:lstStyle/>
        <a:p>
          <a:endParaRPr lang="de-DE"/>
        </a:p>
      </dgm:t>
    </dgm:pt>
    <dgm:pt modelId="{5FBE4DD9-A8A2-4CB0-97D2-8EC07AC425D6}">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Telefon</a:t>
          </a:r>
        </a:p>
      </dgm:t>
    </dgm:pt>
    <dgm:pt modelId="{5D1F11D8-D5F2-4F58-BBA4-B4D58832784D}" type="parTrans" cxnId="{59323D5F-8CAC-4184-B4EE-2214765DDFDB}">
      <dgm:prSet/>
      <dgm:spPr/>
      <dgm:t>
        <a:bodyPr/>
        <a:lstStyle/>
        <a:p>
          <a:endParaRPr lang="de-DE"/>
        </a:p>
      </dgm:t>
    </dgm:pt>
    <dgm:pt modelId="{A934FCD9-83F6-4821-B9EE-97BDDA66DA5C}" type="sibTrans" cxnId="{59323D5F-8CAC-4184-B4EE-2214765DDFDB}">
      <dgm:prSet/>
      <dgm:spPr/>
      <dgm:t>
        <a:bodyPr/>
        <a:lstStyle/>
        <a:p>
          <a:endParaRPr lang="de-DE"/>
        </a:p>
      </dgm:t>
    </dgm:pt>
    <dgm:pt modelId="{DDB78822-0F88-4FBE-86CA-CB320A258D12}">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Schnurlos-Telefon</a:t>
          </a:r>
        </a:p>
      </dgm:t>
    </dgm:pt>
    <dgm:pt modelId="{306B2D6E-12CA-4340-8E43-F6F9C4540DF1}" type="parTrans" cxnId="{5D0BF0D1-4A46-46FA-ADE9-F878FB2EAD4B}">
      <dgm:prSet/>
      <dgm:spPr/>
      <dgm:t>
        <a:bodyPr/>
        <a:lstStyle/>
        <a:p>
          <a:endParaRPr lang="de-DE"/>
        </a:p>
      </dgm:t>
    </dgm:pt>
    <dgm:pt modelId="{931C4E6E-AA28-4FDA-AA31-2B507283B656}" type="sibTrans" cxnId="{5D0BF0D1-4A46-46FA-ADE9-F878FB2EAD4B}">
      <dgm:prSet/>
      <dgm:spPr/>
      <dgm:t>
        <a:bodyPr/>
        <a:lstStyle/>
        <a:p>
          <a:endParaRPr lang="de-DE"/>
        </a:p>
      </dgm:t>
    </dgm:pt>
    <dgm:pt modelId="{0A3E5498-D75D-44B0-9CC7-8DD703400E6A}">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Mobiltelefon</a:t>
          </a:r>
        </a:p>
      </dgm:t>
    </dgm:pt>
    <dgm:pt modelId="{18966C92-B532-4F2C-8BBC-3DC3108DC8ED}" type="parTrans" cxnId="{8BB3FC80-AD5C-494F-A80B-686574C1CF10}">
      <dgm:prSet/>
      <dgm:spPr/>
      <dgm:t>
        <a:bodyPr/>
        <a:lstStyle/>
        <a:p>
          <a:endParaRPr lang="de-DE"/>
        </a:p>
      </dgm:t>
    </dgm:pt>
    <dgm:pt modelId="{45FA3723-E281-4B17-981E-DDFCE20192E7}" type="sibTrans" cxnId="{8BB3FC80-AD5C-494F-A80B-686574C1CF10}">
      <dgm:prSet/>
      <dgm:spPr/>
      <dgm:t>
        <a:bodyPr/>
        <a:lstStyle/>
        <a:p>
          <a:endParaRPr lang="de-DE"/>
        </a:p>
      </dgm:t>
    </dgm:pt>
    <dgm:pt modelId="{940B697E-D670-4F9D-A3EE-96A16A9B42BE}">
      <dgm:prSet phldrT="[Text]"/>
      <dgm:spPr/>
      <dgm:t>
        <a:bodyPr/>
        <a:lstStyle/>
        <a:p>
          <a:r>
            <a:rPr lang="de-DE" dirty="0"/>
            <a:t>Geräte für AV-Medien</a:t>
          </a:r>
        </a:p>
      </dgm:t>
    </dgm:pt>
    <dgm:pt modelId="{AC0E93A3-C490-49AC-96CF-EE8246C7B378}" type="parTrans" cxnId="{9816DA65-E2F0-4B64-A279-DBB3550595E9}">
      <dgm:prSet/>
      <dgm:spPr/>
      <dgm:t>
        <a:bodyPr/>
        <a:lstStyle/>
        <a:p>
          <a:endParaRPr lang="de-DE"/>
        </a:p>
      </dgm:t>
    </dgm:pt>
    <dgm:pt modelId="{7F84D0C3-5A70-4A3D-9BFB-70F1EAC4587D}" type="sibTrans" cxnId="{9816DA65-E2F0-4B64-A279-DBB3550595E9}">
      <dgm:prSet/>
      <dgm:spPr/>
      <dgm:t>
        <a:bodyPr/>
        <a:lstStyle/>
        <a:p>
          <a:endParaRPr lang="de-DE"/>
        </a:p>
      </dgm:t>
    </dgm:pt>
    <dgm:pt modelId="{6F8CB7DE-0D7E-41A3-AE5D-26AF7B9C1E69}">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Fernseher</a:t>
          </a:r>
        </a:p>
      </dgm:t>
    </dgm:pt>
    <dgm:pt modelId="{9567256F-54F2-402D-A97D-5FC4922DCECA}" type="parTrans" cxnId="{31C8D5E1-D087-484F-AA5D-B5D33D808164}">
      <dgm:prSet/>
      <dgm:spPr/>
      <dgm:t>
        <a:bodyPr/>
        <a:lstStyle/>
        <a:p>
          <a:endParaRPr lang="de-DE"/>
        </a:p>
      </dgm:t>
    </dgm:pt>
    <dgm:pt modelId="{72293DFE-9BC8-4E19-AE67-1A1E1EDEF309}" type="sibTrans" cxnId="{31C8D5E1-D087-484F-AA5D-B5D33D808164}">
      <dgm:prSet/>
      <dgm:spPr/>
      <dgm:t>
        <a:bodyPr/>
        <a:lstStyle/>
        <a:p>
          <a:endParaRPr lang="de-DE"/>
        </a:p>
      </dgm:t>
    </dgm:pt>
    <dgm:pt modelId="{CAF80BA0-4C8B-4B5E-98D4-649CD1ED0EE1}">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Smart-TVs mit VoD</a:t>
          </a:r>
        </a:p>
      </dgm:t>
    </dgm:pt>
    <dgm:pt modelId="{333D561A-16B8-41BF-980B-4776C4B36812}" type="parTrans" cxnId="{C15F6D96-6512-4162-9625-496C25D4983D}">
      <dgm:prSet/>
      <dgm:spPr/>
      <dgm:t>
        <a:bodyPr/>
        <a:lstStyle/>
        <a:p>
          <a:endParaRPr lang="de-DE"/>
        </a:p>
      </dgm:t>
    </dgm:pt>
    <dgm:pt modelId="{CF8EBCE3-98F2-42A3-858A-20093227AB08}" type="sibTrans" cxnId="{C15F6D96-6512-4162-9625-496C25D4983D}">
      <dgm:prSet/>
      <dgm:spPr/>
      <dgm:t>
        <a:bodyPr/>
        <a:lstStyle/>
        <a:p>
          <a:endParaRPr lang="de-DE"/>
        </a:p>
      </dgm:t>
    </dgm:pt>
    <dgm:pt modelId="{BAEAA7BD-97B0-496B-8EB3-13F532035D74}">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202759"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TV-Boxen mit VoD</a:t>
          </a:r>
        </a:p>
      </dgm:t>
    </dgm:pt>
    <dgm:pt modelId="{CBE11A10-5B2A-424D-8F30-AF2B60BDCFBF}" type="parTrans" cxnId="{D19454F7-C509-4C0D-B7AB-EF457131EFDD}">
      <dgm:prSet/>
      <dgm:spPr/>
      <dgm:t>
        <a:bodyPr/>
        <a:lstStyle/>
        <a:p>
          <a:endParaRPr lang="de-DE"/>
        </a:p>
      </dgm:t>
    </dgm:pt>
    <dgm:pt modelId="{FF44C62A-DC97-4B1A-B7E3-7A56A24A6CE1}" type="sibTrans" cxnId="{D19454F7-C509-4C0D-B7AB-EF457131EFDD}">
      <dgm:prSet/>
      <dgm:spPr/>
      <dgm:t>
        <a:bodyPr/>
        <a:lstStyle/>
        <a:p>
          <a:endParaRPr lang="de-DE"/>
        </a:p>
      </dgm:t>
    </dgm:pt>
    <dgm:pt modelId="{9A3DEBB7-863A-4635-A68E-AB70A9F1A68C}">
      <dgm:prSet phldrT="[Text]"/>
      <dgm:spPr/>
      <dgm:t>
        <a:bodyPr/>
        <a:lstStyle/>
        <a:p>
          <a:r>
            <a:rPr lang="de-DE" dirty="0"/>
            <a:t>Lesegeräte für E-Books</a:t>
          </a:r>
        </a:p>
      </dgm:t>
    </dgm:pt>
    <dgm:pt modelId="{BEC65AA5-2E37-4CFC-B7B7-51BA6ADF4677}" type="parTrans" cxnId="{91DD88B8-F2D1-496D-A1A4-69B7DFB00D65}">
      <dgm:prSet/>
      <dgm:spPr/>
      <dgm:t>
        <a:bodyPr/>
        <a:lstStyle/>
        <a:p>
          <a:endParaRPr lang="de-DE"/>
        </a:p>
      </dgm:t>
    </dgm:pt>
    <dgm:pt modelId="{29560106-E501-433A-BDBA-4AF10ECC18B1}" type="sibTrans" cxnId="{91DD88B8-F2D1-496D-A1A4-69B7DFB00D65}">
      <dgm:prSet/>
      <dgm:spPr/>
      <dgm:t>
        <a:bodyPr/>
        <a:lstStyle/>
        <a:p>
          <a:endParaRPr lang="de-DE"/>
        </a:p>
      </dgm:t>
    </dgm:pt>
    <dgm:pt modelId="{412A39E7-75EB-4E03-8CEC-3482BCFEDD70}" type="pres">
      <dgm:prSet presAssocID="{E6B18B65-DDED-4B13-8DFE-9CE01B5C749A}" presName="linearFlow" presStyleCnt="0">
        <dgm:presLayoutVars>
          <dgm:dir/>
          <dgm:animLvl val="lvl"/>
          <dgm:resizeHandles/>
        </dgm:presLayoutVars>
      </dgm:prSet>
      <dgm:spPr/>
    </dgm:pt>
    <dgm:pt modelId="{0BC3EE00-FB3B-44F8-9067-CDFB316825A7}" type="pres">
      <dgm:prSet presAssocID="{BE8F19D4-D3C0-40AD-9FF8-618CC8FECCB8}" presName="compositeNode" presStyleCnt="0">
        <dgm:presLayoutVars>
          <dgm:bulletEnabled val="1"/>
        </dgm:presLayoutVars>
      </dgm:prSet>
      <dgm:spPr/>
    </dgm:pt>
    <dgm:pt modelId="{004398AC-B366-4F4B-8252-5E4426914A0C}" type="pres">
      <dgm:prSet presAssocID="{BE8F19D4-D3C0-40AD-9FF8-618CC8FECCB8}"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0B732F6-727A-4CD2-80BC-567EAABF4C53}" type="pres">
      <dgm:prSet presAssocID="{BE8F19D4-D3C0-40AD-9FF8-618CC8FECCB8}" presName="childNode" presStyleLbl="node1" presStyleIdx="0" presStyleCnt="5" custScaleX="117271" custLinFactNeighborX="6943">
        <dgm:presLayoutVars>
          <dgm:bulletEnabled val="1"/>
        </dgm:presLayoutVars>
      </dgm:prSet>
      <dgm:spPr/>
    </dgm:pt>
    <dgm:pt modelId="{FCD63B44-FB4D-4CB3-9719-5C1A116F8805}" type="pres">
      <dgm:prSet presAssocID="{BE8F19D4-D3C0-40AD-9FF8-618CC8FECCB8}" presName="parentNode" presStyleLbl="revTx" presStyleIdx="0" presStyleCnt="5">
        <dgm:presLayoutVars>
          <dgm:chMax val="0"/>
          <dgm:bulletEnabled val="1"/>
        </dgm:presLayoutVars>
      </dgm:prSet>
      <dgm:spPr/>
    </dgm:pt>
    <dgm:pt modelId="{25A0FFC8-08E3-44B9-A7B9-E3F179EC6DC5}" type="pres">
      <dgm:prSet presAssocID="{CBEB410E-5471-47BD-8045-D24FE1C92036}" presName="sibTrans" presStyleCnt="0"/>
      <dgm:spPr/>
    </dgm:pt>
    <dgm:pt modelId="{75E89757-4D06-42DA-B580-D0C4F8B8FA31}" type="pres">
      <dgm:prSet presAssocID="{3C6B35FF-7689-4CCE-B601-937BE0D5497A}" presName="compositeNode" presStyleCnt="0">
        <dgm:presLayoutVars>
          <dgm:bulletEnabled val="1"/>
        </dgm:presLayoutVars>
      </dgm:prSet>
      <dgm:spPr/>
    </dgm:pt>
    <dgm:pt modelId="{E942C9D4-4FF2-4861-93F4-A64534F1699C}" type="pres">
      <dgm:prSet presAssocID="{3C6B35FF-7689-4CCE-B601-937BE0D5497A}" presName="imag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7D3A415-F75C-4D63-AB86-EB686FD4DC0C}" type="pres">
      <dgm:prSet presAssocID="{3C6B35FF-7689-4CCE-B601-937BE0D5497A}" presName="childNode" presStyleLbl="node1" presStyleIdx="1" presStyleCnt="5" custScaleX="142669">
        <dgm:presLayoutVars>
          <dgm:bulletEnabled val="1"/>
        </dgm:presLayoutVars>
      </dgm:prSet>
      <dgm:spPr>
        <a:xfrm>
          <a:off x="2061905" y="537043"/>
          <a:ext cx="1145145" cy="2732198"/>
        </a:xfrm>
        <a:prstGeom prst="rect">
          <a:avLst/>
        </a:prstGeom>
      </dgm:spPr>
    </dgm:pt>
    <dgm:pt modelId="{F169719C-EA96-4CE3-9BEE-62EB033574F8}" type="pres">
      <dgm:prSet presAssocID="{3C6B35FF-7689-4CCE-B601-937BE0D5497A}" presName="parentNode" presStyleLbl="revTx" presStyleIdx="1" presStyleCnt="5">
        <dgm:presLayoutVars>
          <dgm:chMax val="0"/>
          <dgm:bulletEnabled val="1"/>
        </dgm:presLayoutVars>
      </dgm:prSet>
      <dgm:spPr/>
    </dgm:pt>
    <dgm:pt modelId="{F944D580-113B-4338-8345-FA38E2EA0F35}" type="pres">
      <dgm:prSet presAssocID="{0F32EBE4-C0D7-4180-B433-9ECC52911E49}" presName="sibTrans" presStyleCnt="0"/>
      <dgm:spPr/>
    </dgm:pt>
    <dgm:pt modelId="{92FC75DF-702F-441B-8D45-BD63BB1A5738}" type="pres">
      <dgm:prSet presAssocID="{127C32B6-9241-4C77-9497-26F1B610F2C4}" presName="compositeNode" presStyleCnt="0">
        <dgm:presLayoutVars>
          <dgm:bulletEnabled val="1"/>
        </dgm:presLayoutVars>
      </dgm:prSet>
      <dgm:spPr/>
    </dgm:pt>
    <dgm:pt modelId="{D36A3D19-718A-42BF-88B2-EC64033B2ADA}" type="pres">
      <dgm:prSet presAssocID="{127C32B6-9241-4C77-9497-26F1B610F2C4}" presName="imag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B622D1A-E045-417D-A965-3C5695EB6D10}" type="pres">
      <dgm:prSet presAssocID="{127C32B6-9241-4C77-9497-26F1B610F2C4}" presName="childNode" presStyleLbl="node1" presStyleIdx="2" presStyleCnt="5" custScaleX="117441" custLinFactNeighborX="14094" custLinFactNeighborY="364">
        <dgm:presLayoutVars>
          <dgm:bulletEnabled val="1"/>
        </dgm:presLayoutVars>
      </dgm:prSet>
      <dgm:spPr>
        <a:xfrm>
          <a:off x="3739959" y="537043"/>
          <a:ext cx="1145145" cy="2732198"/>
        </a:xfrm>
        <a:prstGeom prst="rect">
          <a:avLst/>
        </a:prstGeom>
      </dgm:spPr>
    </dgm:pt>
    <dgm:pt modelId="{718C12C3-0E67-4797-9433-FF5208C542E8}" type="pres">
      <dgm:prSet presAssocID="{127C32B6-9241-4C77-9497-26F1B610F2C4}" presName="parentNode" presStyleLbl="revTx" presStyleIdx="2" presStyleCnt="5">
        <dgm:presLayoutVars>
          <dgm:chMax val="0"/>
          <dgm:bulletEnabled val="1"/>
        </dgm:presLayoutVars>
      </dgm:prSet>
      <dgm:spPr/>
    </dgm:pt>
    <dgm:pt modelId="{90B19891-DCE4-49B5-AC15-342A496C1087}" type="pres">
      <dgm:prSet presAssocID="{03217F1F-3DB6-4E6A-965B-EA15B1104488}" presName="sibTrans" presStyleCnt="0"/>
      <dgm:spPr/>
    </dgm:pt>
    <dgm:pt modelId="{95D1E0E0-883C-460D-8E83-41D36D36B112}" type="pres">
      <dgm:prSet presAssocID="{940B697E-D670-4F9D-A3EE-96A16A9B42BE}" presName="compositeNode" presStyleCnt="0">
        <dgm:presLayoutVars>
          <dgm:bulletEnabled val="1"/>
        </dgm:presLayoutVars>
      </dgm:prSet>
      <dgm:spPr/>
    </dgm:pt>
    <dgm:pt modelId="{751E42AE-541F-4894-BE83-51C9E5A8638D}" type="pres">
      <dgm:prSet presAssocID="{940B697E-D670-4F9D-A3EE-96A16A9B42BE}" presName="imag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2D29253-13A7-41DE-8A56-77D063282C90}" type="pres">
      <dgm:prSet presAssocID="{940B697E-D670-4F9D-A3EE-96A16A9B42BE}" presName="childNode" presStyleLbl="node1" presStyleIdx="3" presStyleCnt="5" custScaleX="104114" custLinFactNeighborX="4648">
        <dgm:presLayoutVars>
          <dgm:bulletEnabled val="1"/>
        </dgm:presLayoutVars>
      </dgm:prSet>
      <dgm:spPr>
        <a:xfrm>
          <a:off x="5418012" y="537043"/>
          <a:ext cx="1145145" cy="2732198"/>
        </a:xfrm>
        <a:prstGeom prst="rect">
          <a:avLst/>
        </a:prstGeom>
      </dgm:spPr>
    </dgm:pt>
    <dgm:pt modelId="{F4AD8232-AD14-4FE2-98C3-D256976922E4}" type="pres">
      <dgm:prSet presAssocID="{940B697E-D670-4F9D-A3EE-96A16A9B42BE}" presName="parentNode" presStyleLbl="revTx" presStyleIdx="3" presStyleCnt="5">
        <dgm:presLayoutVars>
          <dgm:chMax val="0"/>
          <dgm:bulletEnabled val="1"/>
        </dgm:presLayoutVars>
      </dgm:prSet>
      <dgm:spPr/>
    </dgm:pt>
    <dgm:pt modelId="{8DF011AF-1F64-4588-825D-E73DE6445E3C}" type="pres">
      <dgm:prSet presAssocID="{7F84D0C3-5A70-4A3D-9BFB-70F1EAC4587D}" presName="sibTrans" presStyleCnt="0"/>
      <dgm:spPr/>
    </dgm:pt>
    <dgm:pt modelId="{3E1806FB-D789-4B51-B08C-B614CB3B0848}" type="pres">
      <dgm:prSet presAssocID="{9A3DEBB7-863A-4635-A68E-AB70A9F1A68C}" presName="compositeNode" presStyleCnt="0">
        <dgm:presLayoutVars>
          <dgm:bulletEnabled val="1"/>
        </dgm:presLayoutVars>
      </dgm:prSet>
      <dgm:spPr/>
    </dgm:pt>
    <dgm:pt modelId="{50381E2B-1709-40D3-8100-51DA644D939E}" type="pres">
      <dgm:prSet presAssocID="{9A3DEBB7-863A-4635-A68E-AB70A9F1A68C}" presName="imag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1BF9367-AEE1-498A-B685-B2F17022CDEE}" type="pres">
      <dgm:prSet presAssocID="{9A3DEBB7-863A-4635-A68E-AB70A9F1A68C}" presName="childNode" presStyleLbl="node1" presStyleIdx="4" presStyleCnt="5" custScaleX="69009">
        <dgm:presLayoutVars>
          <dgm:bulletEnabled val="1"/>
        </dgm:presLayoutVars>
      </dgm:prSet>
      <dgm:spPr>
        <a:xfrm>
          <a:off x="7096066" y="537043"/>
          <a:ext cx="1145145" cy="2732198"/>
        </a:xfrm>
        <a:prstGeom prst="rect">
          <a:avLst/>
        </a:prstGeom>
        <a:solidFill>
          <a:srgbClr val="0070C0"/>
        </a:solidFill>
        <a:ln w="25400" cap="flat" cmpd="sng" algn="ctr">
          <a:solidFill>
            <a:srgbClr val="FFFFFF">
              <a:hueOff val="0"/>
              <a:satOff val="0"/>
              <a:lumOff val="0"/>
              <a:alphaOff val="0"/>
            </a:srgbClr>
          </a:solidFill>
          <a:prstDash val="solid"/>
        </a:ln>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E82031B-D433-40EE-AB31-2EBC1BDEDD55}" type="pres">
      <dgm:prSet presAssocID="{9A3DEBB7-863A-4635-A68E-AB70A9F1A68C}" presName="parentNode" presStyleLbl="revTx" presStyleIdx="4" presStyleCnt="5">
        <dgm:presLayoutVars>
          <dgm:chMax val="0"/>
          <dgm:bulletEnabled val="1"/>
        </dgm:presLayoutVars>
      </dgm:prSet>
      <dgm:spPr/>
    </dgm:pt>
  </dgm:ptLst>
  <dgm:cxnLst>
    <dgm:cxn modelId="{A859EC01-C6B3-4D4A-B8EF-64F0D9C0D9DC}" type="presOf" srcId="{E07543B4-F12F-47EE-9D7D-02C849F48045}" destId="{F0B732F6-727A-4CD2-80BC-567EAABF4C53}" srcOrd="0" destOrd="0" presId="urn:microsoft.com/office/officeart/2005/8/layout/hList2"/>
    <dgm:cxn modelId="{DC76C00A-2C92-4D7E-B4FE-F09D3E5ADD02}" srcId="{BE8F19D4-D3C0-40AD-9FF8-618CC8FECCB8}" destId="{C131318E-11E7-43B8-858B-387580FFF1C5}" srcOrd="2" destOrd="0" parTransId="{12E0A264-D706-4B24-91E3-06BBB7FD25E3}" sibTransId="{AE4C676B-D64F-4ADD-893D-1F4403728E3C}"/>
    <dgm:cxn modelId="{CA67C30C-3A1C-4B95-AD25-D5342FF06BB6}" type="presOf" srcId="{D0A3CB56-0B81-468F-AFB0-9400BABA3563}" destId="{57D3A415-F75C-4D63-AB86-EB686FD4DC0C}" srcOrd="0" destOrd="3" presId="urn:microsoft.com/office/officeart/2005/8/layout/hList2"/>
    <dgm:cxn modelId="{4C844D0F-E7A0-4DCE-BDFF-F777F1FB0589}" type="presOf" srcId="{0A3E5498-D75D-44B0-9CC7-8DD703400E6A}" destId="{FB622D1A-E045-417D-A965-3C5695EB6D10}" srcOrd="0" destOrd="2" presId="urn:microsoft.com/office/officeart/2005/8/layout/hList2"/>
    <dgm:cxn modelId="{BF62E310-6476-42B7-A7A3-62D6270132FA}" srcId="{BE8F19D4-D3C0-40AD-9FF8-618CC8FECCB8}" destId="{9A35F2AF-7101-4BD9-B53C-69B92EBA65B7}" srcOrd="3" destOrd="0" parTransId="{AE0D72AD-10A5-4581-9575-FD6020FEC6DA}" sibTransId="{53F3984C-D9B6-4EDE-AB1F-09E22449E934}"/>
    <dgm:cxn modelId="{9E058711-02BA-49B3-AB39-2C69B2098478}" type="presOf" srcId="{E6B18B65-DDED-4B13-8DFE-9CE01B5C749A}" destId="{412A39E7-75EB-4E03-8CEC-3482BCFEDD70}" srcOrd="0" destOrd="0" presId="urn:microsoft.com/office/officeart/2005/8/layout/hList2"/>
    <dgm:cxn modelId="{42BA8E11-285C-4FD0-989F-42DBC6701E6F}" type="presOf" srcId="{5FBE4DD9-A8A2-4CB0-97D2-8EC07AC425D6}" destId="{FB622D1A-E045-417D-A965-3C5695EB6D10}" srcOrd="0" destOrd="0" presId="urn:microsoft.com/office/officeart/2005/8/layout/hList2"/>
    <dgm:cxn modelId="{D5A0C326-AC7B-404C-8D7A-11DECC9730C8}" srcId="{E6B18B65-DDED-4B13-8DFE-9CE01B5C749A}" destId="{127C32B6-9241-4C77-9497-26F1B610F2C4}" srcOrd="2" destOrd="0" parTransId="{D0886E01-01E9-46AC-BAEC-E9CEEE6F1FDD}" sibTransId="{03217F1F-3DB6-4E6A-965B-EA15B1104488}"/>
    <dgm:cxn modelId="{F8F56237-935C-406C-82B5-4287D6B93706}" type="presOf" srcId="{BE8F19D4-D3C0-40AD-9FF8-618CC8FECCB8}" destId="{FCD63B44-FB4D-4CB3-9719-5C1A116F8805}" srcOrd="0" destOrd="0" presId="urn:microsoft.com/office/officeart/2005/8/layout/hList2"/>
    <dgm:cxn modelId="{F581F35B-ED4D-4681-B96B-45797D913E64}" type="presOf" srcId="{940B697E-D670-4F9D-A3EE-96A16A9B42BE}" destId="{F4AD8232-AD14-4FE2-98C3-D256976922E4}" srcOrd="0" destOrd="0" presId="urn:microsoft.com/office/officeart/2005/8/layout/hList2"/>
    <dgm:cxn modelId="{59323D5F-8CAC-4184-B4EE-2214765DDFDB}" srcId="{127C32B6-9241-4C77-9497-26F1B610F2C4}" destId="{5FBE4DD9-A8A2-4CB0-97D2-8EC07AC425D6}" srcOrd="0" destOrd="0" parTransId="{5D1F11D8-D5F2-4F58-BBA4-B4D58832784D}" sibTransId="{A934FCD9-83F6-4821-B9EE-97BDDA66DA5C}"/>
    <dgm:cxn modelId="{071A4541-29A5-4F09-B157-55A0A93367A9}" srcId="{BE8F19D4-D3C0-40AD-9FF8-618CC8FECCB8}" destId="{E07543B4-F12F-47EE-9D7D-02C849F48045}" srcOrd="0" destOrd="0" parTransId="{E7B9C785-62F6-4825-82EC-F4F639138612}" sibTransId="{888AFB10-66B0-4146-AE08-7DEC34A0B40B}"/>
    <dgm:cxn modelId="{D1ABE164-CE53-45C4-BB46-6E8E17354DE6}" type="presOf" srcId="{3C6B35FF-7689-4CCE-B601-937BE0D5497A}" destId="{F169719C-EA96-4CE3-9BEE-62EB033574F8}" srcOrd="0" destOrd="0" presId="urn:microsoft.com/office/officeart/2005/8/layout/hList2"/>
    <dgm:cxn modelId="{9816DA65-E2F0-4B64-A279-DBB3550595E9}" srcId="{E6B18B65-DDED-4B13-8DFE-9CE01B5C749A}" destId="{940B697E-D670-4F9D-A3EE-96A16A9B42BE}" srcOrd="3" destOrd="0" parTransId="{AC0E93A3-C490-49AC-96CF-EE8246C7B378}" sibTransId="{7F84D0C3-5A70-4A3D-9BFB-70F1EAC4587D}"/>
    <dgm:cxn modelId="{2AAEE166-5BC5-4BAC-A4C7-5C0F156C6E9E}" type="presOf" srcId="{9A3DEBB7-863A-4635-A68E-AB70A9F1A68C}" destId="{CE82031B-D433-40EE-AB31-2EBC1BDEDD55}" srcOrd="0" destOrd="0" presId="urn:microsoft.com/office/officeart/2005/8/layout/hList2"/>
    <dgm:cxn modelId="{52682147-CDCA-400D-9269-C01FF21F597F}" type="presOf" srcId="{BAEAA7BD-97B0-496B-8EB3-13F532035D74}" destId="{12D29253-13A7-41DE-8A56-77D063282C90}" srcOrd="0" destOrd="2" presId="urn:microsoft.com/office/officeart/2005/8/layout/hList2"/>
    <dgm:cxn modelId="{9F571368-354B-47CA-AAAC-C0EC2356A698}" srcId="{BE8F19D4-D3C0-40AD-9FF8-618CC8FECCB8}" destId="{303C22A8-11C4-4D51-B794-A5A4CBA25BA7}" srcOrd="1" destOrd="0" parTransId="{AA9B4A05-42AA-4452-A691-92AC6CB0FB9E}" sibTransId="{4D6FC0E3-6BCF-411C-9663-1E2D5B2730B8}"/>
    <dgm:cxn modelId="{B2899E49-E870-4145-8F79-F8B68DB97E9C}" type="presOf" srcId="{C131318E-11E7-43B8-858B-387580FFF1C5}" destId="{F0B732F6-727A-4CD2-80BC-567EAABF4C53}" srcOrd="0" destOrd="2" presId="urn:microsoft.com/office/officeart/2005/8/layout/hList2"/>
    <dgm:cxn modelId="{DA8D1A6B-EA0E-4D1A-B22A-04A2B749C98F}" type="presOf" srcId="{CAF80BA0-4C8B-4B5E-98D4-649CD1ED0EE1}" destId="{12D29253-13A7-41DE-8A56-77D063282C90}" srcOrd="0" destOrd="1" presId="urn:microsoft.com/office/officeart/2005/8/layout/hList2"/>
    <dgm:cxn modelId="{8BB3FC80-AD5C-494F-A80B-686574C1CF10}" srcId="{127C32B6-9241-4C77-9497-26F1B610F2C4}" destId="{0A3E5498-D75D-44B0-9CC7-8DD703400E6A}" srcOrd="2" destOrd="0" parTransId="{18966C92-B532-4F2C-8BBC-3DC3108DC8ED}" sibTransId="{45FA3723-E281-4B17-981E-DDFCE20192E7}"/>
    <dgm:cxn modelId="{02FAD283-4752-4D11-8F41-F5D6AB209CFB}" srcId="{3C6B35FF-7689-4CCE-B601-937BE0D5497A}" destId="{D0A3CB56-0B81-468F-AFB0-9400BABA3563}" srcOrd="3" destOrd="0" parTransId="{6BDC7786-48C2-499D-A933-3B0F79077BAD}" sibTransId="{173BD63C-1D17-4E6C-97B6-0133A0C12E3C}"/>
    <dgm:cxn modelId="{A3F7528B-3495-443B-AA83-3C50796B80A6}" type="presOf" srcId="{9A35F2AF-7101-4BD9-B53C-69B92EBA65B7}" destId="{F0B732F6-727A-4CD2-80BC-567EAABF4C53}" srcOrd="0" destOrd="3" presId="urn:microsoft.com/office/officeart/2005/8/layout/hList2"/>
    <dgm:cxn modelId="{CBB4B58E-7ED1-4686-88E4-FD47E8404D7F}" srcId="{E6B18B65-DDED-4B13-8DFE-9CE01B5C749A}" destId="{BE8F19D4-D3C0-40AD-9FF8-618CC8FECCB8}" srcOrd="0" destOrd="0" parTransId="{ECFA19E8-9383-47A5-BF2D-896A9C755298}" sibTransId="{CBEB410E-5471-47BD-8045-D24FE1C92036}"/>
    <dgm:cxn modelId="{BEBEFF92-2E36-4A39-8174-2E4C5A3C6CF7}" srcId="{3C6B35FF-7689-4CCE-B601-937BE0D5497A}" destId="{B0875532-6241-4C7C-9A84-3690400DF9AE}" srcOrd="0" destOrd="0" parTransId="{DCECDCF0-0355-4819-8CD3-31EAD13A7657}" sibTransId="{15A099C4-239D-4C66-B96A-7087F51266A8}"/>
    <dgm:cxn modelId="{51412194-93F7-4B05-87CA-8FF202CACB8D}" srcId="{E6B18B65-DDED-4B13-8DFE-9CE01B5C749A}" destId="{3C6B35FF-7689-4CCE-B601-937BE0D5497A}" srcOrd="1" destOrd="0" parTransId="{EC182CB8-A637-4816-A367-1F8E1BA8F76D}" sibTransId="{0F32EBE4-C0D7-4180-B433-9ECC52911E49}"/>
    <dgm:cxn modelId="{C15F6D96-6512-4162-9625-496C25D4983D}" srcId="{940B697E-D670-4F9D-A3EE-96A16A9B42BE}" destId="{CAF80BA0-4C8B-4B5E-98D4-649CD1ED0EE1}" srcOrd="1" destOrd="0" parTransId="{333D561A-16B8-41BF-980B-4776C4B36812}" sibTransId="{CF8EBCE3-98F2-42A3-858A-20093227AB08}"/>
    <dgm:cxn modelId="{D8CFC39B-F29F-4672-A04C-B0592D100F40}" srcId="{3C6B35FF-7689-4CCE-B601-937BE0D5497A}" destId="{DE32F52C-25C8-4C01-971B-D0DE782CDD10}" srcOrd="1" destOrd="0" parTransId="{163154FD-C8D5-4C08-A6D4-B148D5F31C6C}" sibTransId="{C7118DCA-57BB-42EA-ADAD-134D984DA278}"/>
    <dgm:cxn modelId="{44FDECB0-CE62-4782-B740-124736DA5302}" srcId="{3C6B35FF-7689-4CCE-B601-937BE0D5497A}" destId="{92DAE949-5558-4840-AFA9-9E40717CF1EC}" srcOrd="2" destOrd="0" parTransId="{1F66D625-642D-4583-AEA7-48247F59EF7B}" sibTransId="{BE7A2464-6002-49A5-BB48-29405EB455F5}"/>
    <dgm:cxn modelId="{5BE8C2B4-0317-4BD1-8F4A-186E6F8F18AD}" type="presOf" srcId="{303C22A8-11C4-4D51-B794-A5A4CBA25BA7}" destId="{F0B732F6-727A-4CD2-80BC-567EAABF4C53}" srcOrd="0" destOrd="1" presId="urn:microsoft.com/office/officeart/2005/8/layout/hList2"/>
    <dgm:cxn modelId="{91DD88B8-F2D1-496D-A1A4-69B7DFB00D65}" srcId="{E6B18B65-DDED-4B13-8DFE-9CE01B5C749A}" destId="{9A3DEBB7-863A-4635-A68E-AB70A9F1A68C}" srcOrd="4" destOrd="0" parTransId="{BEC65AA5-2E37-4CFC-B7B7-51BA6ADF4677}" sibTransId="{29560106-E501-433A-BDBA-4AF10ECC18B1}"/>
    <dgm:cxn modelId="{3821B5B9-2CAB-4F9C-BFDA-2B0603DF6B03}" type="presOf" srcId="{B0875532-6241-4C7C-9A84-3690400DF9AE}" destId="{57D3A415-F75C-4D63-AB86-EB686FD4DC0C}" srcOrd="0" destOrd="0" presId="urn:microsoft.com/office/officeart/2005/8/layout/hList2"/>
    <dgm:cxn modelId="{D03186BF-4D22-40AD-A975-A4173A275017}" type="presOf" srcId="{127C32B6-9241-4C77-9497-26F1B610F2C4}" destId="{718C12C3-0E67-4797-9433-FF5208C542E8}" srcOrd="0" destOrd="0" presId="urn:microsoft.com/office/officeart/2005/8/layout/hList2"/>
    <dgm:cxn modelId="{FB06B7C1-B796-40E6-BDE2-DBBC8A291BE0}" type="presOf" srcId="{DE32F52C-25C8-4C01-971B-D0DE782CDD10}" destId="{57D3A415-F75C-4D63-AB86-EB686FD4DC0C}" srcOrd="0" destOrd="1" presId="urn:microsoft.com/office/officeart/2005/8/layout/hList2"/>
    <dgm:cxn modelId="{183DEDC2-BD75-41DB-86EB-A1712C706881}" type="presOf" srcId="{DDB78822-0F88-4FBE-86CA-CB320A258D12}" destId="{FB622D1A-E045-417D-A965-3C5695EB6D10}" srcOrd="0" destOrd="1" presId="urn:microsoft.com/office/officeart/2005/8/layout/hList2"/>
    <dgm:cxn modelId="{5D0BF0D1-4A46-46FA-ADE9-F878FB2EAD4B}" srcId="{127C32B6-9241-4C77-9497-26F1B610F2C4}" destId="{DDB78822-0F88-4FBE-86CA-CB320A258D12}" srcOrd="1" destOrd="0" parTransId="{306B2D6E-12CA-4340-8E43-F6F9C4540DF1}" sibTransId="{931C4E6E-AA28-4FDA-AA31-2B507283B656}"/>
    <dgm:cxn modelId="{31C8D5E1-D087-484F-AA5D-B5D33D808164}" srcId="{940B697E-D670-4F9D-A3EE-96A16A9B42BE}" destId="{6F8CB7DE-0D7E-41A3-AE5D-26AF7B9C1E69}" srcOrd="0" destOrd="0" parTransId="{9567256F-54F2-402D-A97D-5FC4922DCECA}" sibTransId="{72293DFE-9BC8-4E19-AE67-1A1E1EDEF309}"/>
    <dgm:cxn modelId="{24D38DEC-0D0A-438A-A7FC-3B161D7C60C5}" type="presOf" srcId="{92DAE949-5558-4840-AFA9-9E40717CF1EC}" destId="{57D3A415-F75C-4D63-AB86-EB686FD4DC0C}" srcOrd="0" destOrd="2" presId="urn:microsoft.com/office/officeart/2005/8/layout/hList2"/>
    <dgm:cxn modelId="{D19454F7-C509-4C0D-B7AB-EF457131EFDD}" srcId="{940B697E-D670-4F9D-A3EE-96A16A9B42BE}" destId="{BAEAA7BD-97B0-496B-8EB3-13F532035D74}" srcOrd="2" destOrd="0" parTransId="{CBE11A10-5B2A-424D-8F30-AF2B60BDCFBF}" sibTransId="{FF44C62A-DC97-4B1A-B7E3-7A56A24A6CE1}"/>
    <dgm:cxn modelId="{8D205AFD-E270-4419-BFDB-45FC12144209}" type="presOf" srcId="{6F8CB7DE-0D7E-41A3-AE5D-26AF7B9C1E69}" destId="{12D29253-13A7-41DE-8A56-77D063282C90}" srcOrd="0" destOrd="0" presId="urn:microsoft.com/office/officeart/2005/8/layout/hList2"/>
    <dgm:cxn modelId="{DECA512C-3362-4A09-90B2-95DF1F9118E3}" type="presParOf" srcId="{412A39E7-75EB-4E03-8CEC-3482BCFEDD70}" destId="{0BC3EE00-FB3B-44F8-9067-CDFB316825A7}" srcOrd="0" destOrd="0" presId="urn:microsoft.com/office/officeart/2005/8/layout/hList2"/>
    <dgm:cxn modelId="{97CEAA9B-C80F-4463-999E-04B04A38E5D9}" type="presParOf" srcId="{0BC3EE00-FB3B-44F8-9067-CDFB316825A7}" destId="{004398AC-B366-4F4B-8252-5E4426914A0C}" srcOrd="0" destOrd="0" presId="urn:microsoft.com/office/officeart/2005/8/layout/hList2"/>
    <dgm:cxn modelId="{84220844-BBFD-494D-9227-ACED64632594}" type="presParOf" srcId="{0BC3EE00-FB3B-44F8-9067-CDFB316825A7}" destId="{F0B732F6-727A-4CD2-80BC-567EAABF4C53}" srcOrd="1" destOrd="0" presId="urn:microsoft.com/office/officeart/2005/8/layout/hList2"/>
    <dgm:cxn modelId="{FBD9E9D9-0841-4F28-BEFD-A0215EB75FA2}" type="presParOf" srcId="{0BC3EE00-FB3B-44F8-9067-CDFB316825A7}" destId="{FCD63B44-FB4D-4CB3-9719-5C1A116F8805}" srcOrd="2" destOrd="0" presId="urn:microsoft.com/office/officeart/2005/8/layout/hList2"/>
    <dgm:cxn modelId="{2F13C982-60A0-4701-9BFF-9E0B047DCF44}" type="presParOf" srcId="{412A39E7-75EB-4E03-8CEC-3482BCFEDD70}" destId="{25A0FFC8-08E3-44B9-A7B9-E3F179EC6DC5}" srcOrd="1" destOrd="0" presId="urn:microsoft.com/office/officeart/2005/8/layout/hList2"/>
    <dgm:cxn modelId="{DC92768C-65C4-4C21-B2B7-A119C1BB73D4}" type="presParOf" srcId="{412A39E7-75EB-4E03-8CEC-3482BCFEDD70}" destId="{75E89757-4D06-42DA-B580-D0C4F8B8FA31}" srcOrd="2" destOrd="0" presId="urn:microsoft.com/office/officeart/2005/8/layout/hList2"/>
    <dgm:cxn modelId="{59356DD7-F05F-4E1F-BC1E-98E5718688D8}" type="presParOf" srcId="{75E89757-4D06-42DA-B580-D0C4F8B8FA31}" destId="{E942C9D4-4FF2-4861-93F4-A64534F1699C}" srcOrd="0" destOrd="0" presId="urn:microsoft.com/office/officeart/2005/8/layout/hList2"/>
    <dgm:cxn modelId="{CA32520A-7970-416A-8A47-FDAD43DE9F8F}" type="presParOf" srcId="{75E89757-4D06-42DA-B580-D0C4F8B8FA31}" destId="{57D3A415-F75C-4D63-AB86-EB686FD4DC0C}" srcOrd="1" destOrd="0" presId="urn:microsoft.com/office/officeart/2005/8/layout/hList2"/>
    <dgm:cxn modelId="{3BD57E9E-43BB-49B0-B988-637FE8B6CA07}" type="presParOf" srcId="{75E89757-4D06-42DA-B580-D0C4F8B8FA31}" destId="{F169719C-EA96-4CE3-9BEE-62EB033574F8}" srcOrd="2" destOrd="0" presId="urn:microsoft.com/office/officeart/2005/8/layout/hList2"/>
    <dgm:cxn modelId="{49E716FD-956A-4CAB-984C-AE563DD99D62}" type="presParOf" srcId="{412A39E7-75EB-4E03-8CEC-3482BCFEDD70}" destId="{F944D580-113B-4338-8345-FA38E2EA0F35}" srcOrd="3" destOrd="0" presId="urn:microsoft.com/office/officeart/2005/8/layout/hList2"/>
    <dgm:cxn modelId="{B76F18EA-6B0E-4120-B63A-BE443DCAF83D}" type="presParOf" srcId="{412A39E7-75EB-4E03-8CEC-3482BCFEDD70}" destId="{92FC75DF-702F-441B-8D45-BD63BB1A5738}" srcOrd="4" destOrd="0" presId="urn:microsoft.com/office/officeart/2005/8/layout/hList2"/>
    <dgm:cxn modelId="{DE0C6C3C-E33D-4CE0-92D2-906E8CD6F816}" type="presParOf" srcId="{92FC75DF-702F-441B-8D45-BD63BB1A5738}" destId="{D36A3D19-718A-42BF-88B2-EC64033B2ADA}" srcOrd="0" destOrd="0" presId="urn:microsoft.com/office/officeart/2005/8/layout/hList2"/>
    <dgm:cxn modelId="{4E17F535-5A47-426E-BC1D-6403E5F0AF1D}" type="presParOf" srcId="{92FC75DF-702F-441B-8D45-BD63BB1A5738}" destId="{FB622D1A-E045-417D-A965-3C5695EB6D10}" srcOrd="1" destOrd="0" presId="urn:microsoft.com/office/officeart/2005/8/layout/hList2"/>
    <dgm:cxn modelId="{574C2606-ACA6-49B3-8B9F-2CD2B0256F70}" type="presParOf" srcId="{92FC75DF-702F-441B-8D45-BD63BB1A5738}" destId="{718C12C3-0E67-4797-9433-FF5208C542E8}" srcOrd="2" destOrd="0" presId="urn:microsoft.com/office/officeart/2005/8/layout/hList2"/>
    <dgm:cxn modelId="{A6F7DBE5-8CBB-40B8-9CA8-E3879C5D00AC}" type="presParOf" srcId="{412A39E7-75EB-4E03-8CEC-3482BCFEDD70}" destId="{90B19891-DCE4-49B5-AC15-342A496C1087}" srcOrd="5" destOrd="0" presId="urn:microsoft.com/office/officeart/2005/8/layout/hList2"/>
    <dgm:cxn modelId="{C7F1AB57-324A-46AE-A183-401AD37A4785}" type="presParOf" srcId="{412A39E7-75EB-4E03-8CEC-3482BCFEDD70}" destId="{95D1E0E0-883C-460D-8E83-41D36D36B112}" srcOrd="6" destOrd="0" presId="urn:microsoft.com/office/officeart/2005/8/layout/hList2"/>
    <dgm:cxn modelId="{E61DA03D-42E6-44FF-985E-7CA06AB5D22B}" type="presParOf" srcId="{95D1E0E0-883C-460D-8E83-41D36D36B112}" destId="{751E42AE-541F-4894-BE83-51C9E5A8638D}" srcOrd="0" destOrd="0" presId="urn:microsoft.com/office/officeart/2005/8/layout/hList2"/>
    <dgm:cxn modelId="{A27B8150-627C-4757-804C-7B81F5CA2337}" type="presParOf" srcId="{95D1E0E0-883C-460D-8E83-41D36D36B112}" destId="{12D29253-13A7-41DE-8A56-77D063282C90}" srcOrd="1" destOrd="0" presId="urn:microsoft.com/office/officeart/2005/8/layout/hList2"/>
    <dgm:cxn modelId="{974FAABE-1806-41CE-8E73-C86C796CC8E6}" type="presParOf" srcId="{95D1E0E0-883C-460D-8E83-41D36D36B112}" destId="{F4AD8232-AD14-4FE2-98C3-D256976922E4}" srcOrd="2" destOrd="0" presId="urn:microsoft.com/office/officeart/2005/8/layout/hList2"/>
    <dgm:cxn modelId="{2E16A9B7-6B13-428E-B0C6-3D5541EB6E1E}" type="presParOf" srcId="{412A39E7-75EB-4E03-8CEC-3482BCFEDD70}" destId="{8DF011AF-1F64-4588-825D-E73DE6445E3C}" srcOrd="7" destOrd="0" presId="urn:microsoft.com/office/officeart/2005/8/layout/hList2"/>
    <dgm:cxn modelId="{40FCB80A-B3E7-48A3-BCEC-DC9EB24FE1E8}" type="presParOf" srcId="{412A39E7-75EB-4E03-8CEC-3482BCFEDD70}" destId="{3E1806FB-D789-4B51-B08C-B614CB3B0848}" srcOrd="8" destOrd="0" presId="urn:microsoft.com/office/officeart/2005/8/layout/hList2"/>
    <dgm:cxn modelId="{9DC0985F-03E7-4A29-9ADF-2538BCFC2C81}" type="presParOf" srcId="{3E1806FB-D789-4B51-B08C-B614CB3B0848}" destId="{50381E2B-1709-40D3-8100-51DA644D939E}" srcOrd="0" destOrd="0" presId="urn:microsoft.com/office/officeart/2005/8/layout/hList2"/>
    <dgm:cxn modelId="{1E042427-88A6-4C93-94EB-A6807359D5E8}" type="presParOf" srcId="{3E1806FB-D789-4B51-B08C-B614CB3B0848}" destId="{C1BF9367-AEE1-498A-B685-B2F17022CDEE}" srcOrd="1" destOrd="0" presId="urn:microsoft.com/office/officeart/2005/8/layout/hList2"/>
    <dgm:cxn modelId="{813B5677-14CC-407C-862F-D16E9F1E6360}" type="presParOf" srcId="{3E1806FB-D789-4B51-B08C-B614CB3B0848}" destId="{CE82031B-D433-40EE-AB31-2EBC1BDEDD5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1478B-C70F-4118-BDC1-7828A270C79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DE"/>
        </a:p>
      </dgm:t>
    </dgm:pt>
    <dgm:pt modelId="{FC0B3504-0465-4E54-91FF-BF00A47E690C}">
      <dgm:prSet phldrT="[Text]"/>
      <dgm:spPr/>
      <dgm:t>
        <a:bodyPr/>
        <a:lstStyle/>
        <a:p>
          <a:r>
            <a:rPr lang="de-DE" dirty="0"/>
            <a:t>Telekommunikationsdienste</a:t>
          </a:r>
        </a:p>
      </dgm:t>
    </dgm:pt>
    <dgm:pt modelId="{94992C8F-19F5-48E9-9911-C1F6F982B588}" type="parTrans" cxnId="{417244BF-4EA0-41CC-99A8-16794291C25D}">
      <dgm:prSet/>
      <dgm:spPr/>
      <dgm:t>
        <a:bodyPr/>
        <a:lstStyle/>
        <a:p>
          <a:endParaRPr lang="de-DE"/>
        </a:p>
      </dgm:t>
    </dgm:pt>
    <dgm:pt modelId="{EF4BCF76-C481-43B1-BA37-9EAAFF3A93C0}" type="sibTrans" cxnId="{417244BF-4EA0-41CC-99A8-16794291C25D}">
      <dgm:prSet/>
      <dgm:spPr/>
      <dgm:t>
        <a:bodyPr/>
        <a:lstStyle/>
        <a:p>
          <a:endParaRPr lang="de-DE"/>
        </a:p>
      </dgm:t>
    </dgm:pt>
    <dgm:pt modelId="{C9831EF9-A7CC-488D-854F-ABE893891319}">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Telefon</a:t>
          </a:r>
        </a:p>
      </dgm:t>
    </dgm:pt>
    <dgm:pt modelId="{760732E7-5EAF-4817-940C-68E2EF1F7C7E}" type="parTrans" cxnId="{3CBB8450-931E-46FD-AC54-7A96D835028B}">
      <dgm:prSet/>
      <dgm:spPr/>
      <dgm:t>
        <a:bodyPr/>
        <a:lstStyle/>
        <a:p>
          <a:endParaRPr lang="de-DE"/>
        </a:p>
      </dgm:t>
    </dgm:pt>
    <dgm:pt modelId="{6009F672-FA22-4A03-B972-71BB72284FAF}" type="sibTrans" cxnId="{3CBB8450-931E-46FD-AC54-7A96D835028B}">
      <dgm:prSet/>
      <dgm:spPr/>
      <dgm:t>
        <a:bodyPr/>
        <a:lstStyle/>
        <a:p>
          <a:endParaRPr lang="de-DE"/>
        </a:p>
      </dgm:t>
    </dgm:pt>
    <dgm:pt modelId="{E935EE50-1F1F-4F49-ABC1-A1A81574C716}">
      <dgm:prSet phldrT="[Text]"/>
      <dgm:spPr/>
      <dgm:t>
        <a:bodyPr/>
        <a:lstStyle/>
        <a:p>
          <a:r>
            <a:rPr lang="de-DE" dirty="0"/>
            <a:t>Personenbeförderungsdienste</a:t>
          </a:r>
        </a:p>
      </dgm:t>
    </dgm:pt>
    <dgm:pt modelId="{2B4F91ED-BBE5-44AD-825C-C9B31E7938B7}" type="parTrans" cxnId="{750C4FE1-EA3D-4B3E-AFE3-6FF7901E72C9}">
      <dgm:prSet/>
      <dgm:spPr/>
      <dgm:t>
        <a:bodyPr/>
        <a:lstStyle/>
        <a:p>
          <a:endParaRPr lang="de-DE"/>
        </a:p>
      </dgm:t>
    </dgm:pt>
    <dgm:pt modelId="{47528FEB-5623-4CCF-9A8D-72137383F980}" type="sibTrans" cxnId="{750C4FE1-EA3D-4B3E-AFE3-6FF7901E72C9}">
      <dgm:prSet/>
      <dgm:spPr/>
      <dgm:t>
        <a:bodyPr/>
        <a:lstStyle/>
        <a:p>
          <a:endParaRPr lang="de-DE"/>
        </a:p>
      </dgm:t>
    </dgm:pt>
    <dgm:pt modelId="{C41C8B9C-D5CA-485D-86F7-715B6C6FBFD0}">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r>
            <a:rPr lang="de-DE" sz="1400" kern="1200" dirty="0"/>
            <a:t>Websites (außer </a:t>
          </a:r>
          <a:r>
            <a:rPr lang="de-DE" sz="1400" kern="1200" dirty="0">
              <a:solidFill>
                <a:srgbClr val="FFFFFF"/>
              </a:solidFill>
              <a:latin typeface="Arial"/>
              <a:ea typeface="+mn-ea"/>
              <a:cs typeface="+mn-cs"/>
            </a:rPr>
            <a:t>regionaler</a:t>
          </a:r>
          <a:r>
            <a:rPr lang="de-DE" sz="1400" kern="1200" dirty="0"/>
            <a:t> ÖPNV)</a:t>
          </a:r>
        </a:p>
      </dgm:t>
    </dgm:pt>
    <dgm:pt modelId="{E8AE53B2-3618-49DD-B52B-F4716FF638FE}" type="parTrans" cxnId="{583E784B-48B1-486F-A394-EBC7191A1173}">
      <dgm:prSet/>
      <dgm:spPr/>
      <dgm:t>
        <a:bodyPr/>
        <a:lstStyle/>
        <a:p>
          <a:endParaRPr lang="de-DE"/>
        </a:p>
      </dgm:t>
    </dgm:pt>
    <dgm:pt modelId="{9D709C7A-1035-4ABB-B27D-CD85234D519A}" type="sibTrans" cxnId="{583E784B-48B1-486F-A394-EBC7191A1173}">
      <dgm:prSet/>
      <dgm:spPr/>
      <dgm:t>
        <a:bodyPr/>
        <a:lstStyle/>
        <a:p>
          <a:endParaRPr lang="de-DE"/>
        </a:p>
      </dgm:t>
    </dgm:pt>
    <dgm:pt modelId="{39CA1DE2-4E15-440E-A534-B81B6917FB52}">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r>
            <a:rPr lang="de-DE" sz="1400" kern="1200" dirty="0"/>
            <a:t>Mobile Apps (außer reg. ÖPNV)</a:t>
          </a:r>
        </a:p>
      </dgm:t>
    </dgm:pt>
    <dgm:pt modelId="{813B4EB6-44BC-4FEB-8AE7-A36FA56809CA}" type="parTrans" cxnId="{6ACE650D-0638-4198-8818-051B25BC0B7B}">
      <dgm:prSet/>
      <dgm:spPr/>
      <dgm:t>
        <a:bodyPr/>
        <a:lstStyle/>
        <a:p>
          <a:endParaRPr lang="de-DE"/>
        </a:p>
      </dgm:t>
    </dgm:pt>
    <dgm:pt modelId="{D155D575-814A-424D-96A4-82B07498B3E0}" type="sibTrans" cxnId="{6ACE650D-0638-4198-8818-051B25BC0B7B}">
      <dgm:prSet/>
      <dgm:spPr/>
      <dgm:t>
        <a:bodyPr/>
        <a:lstStyle/>
        <a:p>
          <a:endParaRPr lang="de-DE"/>
        </a:p>
      </dgm:t>
    </dgm:pt>
    <dgm:pt modelId="{30637C5E-66E1-4337-B234-79D227E1A03B}">
      <dgm:prSet phldrT="[Text]"/>
      <dgm:spPr/>
      <dgm:t>
        <a:bodyPr/>
        <a:lstStyle/>
        <a:p>
          <a:r>
            <a:rPr lang="de-DE" dirty="0"/>
            <a:t>Bankdienstleistungen</a:t>
          </a:r>
        </a:p>
      </dgm:t>
    </dgm:pt>
    <dgm:pt modelId="{A8B0CADE-E5E9-409D-9926-5533A1F640D9}" type="parTrans" cxnId="{2181C455-B160-4263-A23C-B2CCE0DAA786}">
      <dgm:prSet/>
      <dgm:spPr/>
      <dgm:t>
        <a:bodyPr/>
        <a:lstStyle/>
        <a:p>
          <a:endParaRPr lang="de-DE"/>
        </a:p>
      </dgm:t>
    </dgm:pt>
    <dgm:pt modelId="{920A9A87-30DE-49AF-A3EB-5FACA2770F72}" type="sibTrans" cxnId="{2181C455-B160-4263-A23C-B2CCE0DAA786}">
      <dgm:prSet/>
      <dgm:spPr/>
      <dgm:t>
        <a:bodyPr/>
        <a:lstStyle/>
        <a:p>
          <a:endParaRPr lang="de-DE"/>
        </a:p>
      </dgm:t>
    </dgm:pt>
    <dgm:pt modelId="{3E1AE2F4-D003-4945-B673-0324D3FDEE80}">
      <dgm:prSet phldrT="[Text]"/>
      <dgm:spPr/>
      <dgm:t>
        <a:bodyPr/>
        <a:lstStyle/>
        <a:p>
          <a:r>
            <a:rPr lang="de-DE" dirty="0"/>
            <a:t>E-Books</a:t>
          </a:r>
        </a:p>
      </dgm:t>
    </dgm:pt>
    <dgm:pt modelId="{A1F00E16-6101-47FF-BABC-3C6FE731AA9E}" type="parTrans" cxnId="{7163595F-140F-4220-8A20-F294254B0D6E}">
      <dgm:prSet/>
      <dgm:spPr/>
      <dgm:t>
        <a:bodyPr/>
        <a:lstStyle/>
        <a:p>
          <a:endParaRPr lang="de-DE"/>
        </a:p>
      </dgm:t>
    </dgm:pt>
    <dgm:pt modelId="{877F22DC-BBA7-46F7-B2AB-1343924807CC}" type="sibTrans" cxnId="{7163595F-140F-4220-8A20-F294254B0D6E}">
      <dgm:prSet/>
      <dgm:spPr/>
      <dgm:t>
        <a:bodyPr/>
        <a:lstStyle/>
        <a:p>
          <a:endParaRPr lang="de-DE"/>
        </a:p>
      </dgm:t>
    </dgm:pt>
    <dgm:pt modelId="{663951CE-6AF3-4913-9744-FD91713C3B9D}">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Video-Konferenz</a:t>
          </a:r>
        </a:p>
      </dgm:t>
    </dgm:pt>
    <dgm:pt modelId="{5D3A03E7-281D-433A-98EA-79724ECC295F}" type="parTrans" cxnId="{087CEA37-6A0C-4F2B-9048-873233C2BEDA}">
      <dgm:prSet/>
      <dgm:spPr/>
      <dgm:t>
        <a:bodyPr/>
        <a:lstStyle/>
        <a:p>
          <a:endParaRPr lang="de-DE"/>
        </a:p>
      </dgm:t>
    </dgm:pt>
    <dgm:pt modelId="{B7E4B7DF-A642-4C1F-A8CE-F1811637E10E}" type="sibTrans" cxnId="{087CEA37-6A0C-4F2B-9048-873233C2BEDA}">
      <dgm:prSet/>
      <dgm:spPr/>
      <dgm:t>
        <a:bodyPr/>
        <a:lstStyle/>
        <a:p>
          <a:endParaRPr lang="de-DE"/>
        </a:p>
      </dgm:t>
    </dgm:pt>
    <dgm:pt modelId="{3B04DAF2-FD8D-46F7-89BA-71782EC32468}">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Audio-Konferenz</a:t>
          </a:r>
        </a:p>
      </dgm:t>
    </dgm:pt>
    <dgm:pt modelId="{4CD64DE0-A63D-48B9-9376-2060AAC185EC}" type="parTrans" cxnId="{9EAC9B6B-E23A-4789-BE87-512E4A94791E}">
      <dgm:prSet/>
      <dgm:spPr/>
      <dgm:t>
        <a:bodyPr/>
        <a:lstStyle/>
        <a:p>
          <a:endParaRPr lang="de-DE"/>
        </a:p>
      </dgm:t>
    </dgm:pt>
    <dgm:pt modelId="{4FACBB7E-E383-441F-8F31-130792841A5A}" type="sibTrans" cxnId="{9EAC9B6B-E23A-4789-BE87-512E4A94791E}">
      <dgm:prSet/>
      <dgm:spPr/>
      <dgm:t>
        <a:bodyPr/>
        <a:lstStyle/>
        <a:p>
          <a:endParaRPr lang="de-DE"/>
        </a:p>
      </dgm:t>
    </dgm:pt>
    <dgm:pt modelId="{E48330C4-A7A4-496F-B0B1-0CFC02D41DD8}">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r>
            <a:rPr lang="de-DE" sz="1400" kern="1200" dirty="0"/>
            <a:t>Elektronische Tickets (außer reg. ÖPNV)</a:t>
          </a:r>
        </a:p>
      </dgm:t>
    </dgm:pt>
    <dgm:pt modelId="{ABB8EA90-CB43-4765-8DB5-56742CC83873}" type="parTrans" cxnId="{33418165-F2C8-400A-B6D6-B897AFA4F048}">
      <dgm:prSet/>
      <dgm:spPr/>
      <dgm:t>
        <a:bodyPr/>
        <a:lstStyle/>
        <a:p>
          <a:endParaRPr lang="de-DE"/>
        </a:p>
      </dgm:t>
    </dgm:pt>
    <dgm:pt modelId="{ABC4BC2D-2085-4A0E-A296-2905582970BD}" type="sibTrans" cxnId="{33418165-F2C8-400A-B6D6-B897AFA4F048}">
      <dgm:prSet/>
      <dgm:spPr/>
      <dgm:t>
        <a:bodyPr/>
        <a:lstStyle/>
        <a:p>
          <a:endParaRPr lang="de-DE"/>
        </a:p>
      </dgm:t>
    </dgm:pt>
    <dgm:pt modelId="{6045910E-197F-46CB-B388-C0B30D6B3FF3}">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r>
            <a:rPr lang="de-DE" sz="1400" kern="1200" dirty="0"/>
            <a:t>Interaktive Auskunftssysteme (außer reg. ÖPNV)</a:t>
          </a:r>
        </a:p>
      </dgm:t>
    </dgm:pt>
    <dgm:pt modelId="{46E90CF2-7E98-4827-96F5-D2719966D49C}" type="parTrans" cxnId="{615ACBA4-975E-4593-BC59-83A03CA559C3}">
      <dgm:prSet/>
      <dgm:spPr/>
      <dgm:t>
        <a:bodyPr/>
        <a:lstStyle/>
        <a:p>
          <a:endParaRPr lang="de-DE"/>
        </a:p>
      </dgm:t>
    </dgm:pt>
    <dgm:pt modelId="{9B18223F-814F-4598-8CE9-C68628D7130C}" type="sibTrans" cxnId="{615ACBA4-975E-4593-BC59-83A03CA559C3}">
      <dgm:prSet/>
      <dgm:spPr/>
      <dgm:t>
        <a:bodyPr/>
        <a:lstStyle/>
        <a:p>
          <a:endParaRPr lang="de-DE"/>
        </a:p>
      </dgm:t>
    </dgm:pt>
    <dgm:pt modelId="{08CB477C-41FA-401E-B251-55BF7503A96C}">
      <dgm:prSet phldrT="[Tex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r>
            <a:rPr lang="de-DE" sz="1400" kern="1200" dirty="0"/>
            <a:t>Selbstbedienungsterminals (außer an Bord)</a:t>
          </a:r>
        </a:p>
      </dgm:t>
    </dgm:pt>
    <dgm:pt modelId="{53F0FDA6-B258-4826-A01D-8493104E21AC}" type="parTrans" cxnId="{7A1CC798-3E21-4DDA-9178-6821C87CE891}">
      <dgm:prSet/>
      <dgm:spPr/>
      <dgm:t>
        <a:bodyPr/>
        <a:lstStyle/>
        <a:p>
          <a:endParaRPr lang="de-DE"/>
        </a:p>
      </dgm:t>
    </dgm:pt>
    <dgm:pt modelId="{93C6198C-6ACB-405A-8296-29A966F83F29}" type="sibTrans" cxnId="{7A1CC798-3E21-4DDA-9178-6821C87CE891}">
      <dgm:prSet/>
      <dgm:spPr/>
      <dgm:t>
        <a:bodyPr/>
        <a:lstStyle/>
        <a:p>
          <a:endParaRPr lang="de-DE"/>
        </a:p>
      </dgm:t>
    </dgm:pt>
    <dgm:pt modelId="{890B7BFB-95DB-462C-BBE5-C9FEE05EE809}">
      <dgm:prSet phldrT="[Text]"/>
      <dgm:spPr/>
      <dgm:t>
        <a:bodyPr/>
        <a:lstStyle/>
        <a:p>
          <a:r>
            <a:rPr lang="de-DE" dirty="0"/>
            <a:t>Elektronischer Geschäftsverkehr</a:t>
          </a:r>
        </a:p>
      </dgm:t>
    </dgm:pt>
    <dgm:pt modelId="{A18AC1DE-49CD-407E-B2AE-7BF9A3439A87}" type="parTrans" cxnId="{F39065D4-F644-4837-9465-54ECDA93156F}">
      <dgm:prSet/>
      <dgm:spPr/>
      <dgm:t>
        <a:bodyPr/>
        <a:lstStyle/>
        <a:p>
          <a:endParaRPr lang="de-DE"/>
        </a:p>
      </dgm:t>
    </dgm:pt>
    <dgm:pt modelId="{18BEA5DD-F1DC-4809-9A28-99E7300CC0D7}" type="sibTrans" cxnId="{F39065D4-F644-4837-9465-54ECDA93156F}">
      <dgm:prSet/>
      <dgm:spPr/>
      <dgm:t>
        <a:bodyPr/>
        <a:lstStyle/>
        <a:p>
          <a:endParaRPr lang="de-DE"/>
        </a:p>
      </dgm:t>
    </dgm:pt>
    <dgm:pt modelId="{3D710CE4-6F12-4093-9627-EEEB0019DB24}" type="pres">
      <dgm:prSet presAssocID="{1D81478B-C70F-4118-BDC1-7828A270C79B}" presName="linearFlow" presStyleCnt="0">
        <dgm:presLayoutVars>
          <dgm:dir/>
          <dgm:animLvl val="lvl"/>
          <dgm:resizeHandles/>
        </dgm:presLayoutVars>
      </dgm:prSet>
      <dgm:spPr/>
    </dgm:pt>
    <dgm:pt modelId="{D3343752-804C-49A2-B64F-D4EE0CF1E0FF}" type="pres">
      <dgm:prSet presAssocID="{FC0B3504-0465-4E54-91FF-BF00A47E690C}" presName="compositeNode" presStyleCnt="0">
        <dgm:presLayoutVars>
          <dgm:bulletEnabled val="1"/>
        </dgm:presLayoutVars>
      </dgm:prSet>
      <dgm:spPr/>
    </dgm:pt>
    <dgm:pt modelId="{E171445E-6896-4128-86FF-F0335E3CBA21}" type="pres">
      <dgm:prSet presAssocID="{FC0B3504-0465-4E54-91FF-BF00A47E690C}"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73B9BD-7196-4B4C-A764-4172367038E6}" type="pres">
      <dgm:prSet presAssocID="{FC0B3504-0465-4E54-91FF-BF00A47E690C}" presName="childNode" presStyleLbl="node1" presStyleIdx="0" presStyleCnt="5" custScaleX="124808" custLinFactNeighborX="8942" custLinFactNeighborY="-728">
        <dgm:presLayoutVars>
          <dgm:bulletEnabled val="1"/>
        </dgm:presLayoutVars>
      </dgm:prSet>
      <dgm:spPr>
        <a:xfrm>
          <a:off x="185965" y="532581"/>
          <a:ext cx="1387196" cy="2732198"/>
        </a:xfrm>
        <a:prstGeom prst="rect">
          <a:avLst/>
        </a:prstGeom>
      </dgm:spPr>
    </dgm:pt>
    <dgm:pt modelId="{CAFAEA9F-8387-40DD-8C7A-DE209E9E64C2}" type="pres">
      <dgm:prSet presAssocID="{FC0B3504-0465-4E54-91FF-BF00A47E690C}" presName="parentNode" presStyleLbl="revTx" presStyleIdx="0" presStyleCnt="5">
        <dgm:presLayoutVars>
          <dgm:chMax val="0"/>
          <dgm:bulletEnabled val="1"/>
        </dgm:presLayoutVars>
      </dgm:prSet>
      <dgm:spPr/>
    </dgm:pt>
    <dgm:pt modelId="{A3B55E99-48D8-449D-A395-9D495FEE9F0B}" type="pres">
      <dgm:prSet presAssocID="{EF4BCF76-C481-43B1-BA37-9EAAFF3A93C0}" presName="sibTrans" presStyleCnt="0"/>
      <dgm:spPr/>
    </dgm:pt>
    <dgm:pt modelId="{8980E6AE-867D-4CEC-B7D5-A14CB9FE2A62}" type="pres">
      <dgm:prSet presAssocID="{E935EE50-1F1F-4F49-ABC1-A1A81574C716}" presName="compositeNode" presStyleCnt="0">
        <dgm:presLayoutVars>
          <dgm:bulletEnabled val="1"/>
        </dgm:presLayoutVars>
      </dgm:prSet>
      <dgm:spPr/>
    </dgm:pt>
    <dgm:pt modelId="{09E4A2E5-76DF-4AFE-BC8B-C2237037A001}" type="pres">
      <dgm:prSet presAssocID="{E935EE50-1F1F-4F49-ABC1-A1A81574C716}" presName="image"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794D7CD-9797-4BB1-809B-D9F4C5FBC299}" type="pres">
      <dgm:prSet presAssocID="{E935EE50-1F1F-4F49-ABC1-A1A81574C716}" presName="childNode" presStyleLbl="node1" presStyleIdx="1" presStyleCnt="5" custScaleX="119366" custLinFactNeighborX="11625">
        <dgm:presLayoutVars>
          <dgm:bulletEnabled val="1"/>
        </dgm:presLayoutVars>
      </dgm:prSet>
      <dgm:spPr>
        <a:xfrm>
          <a:off x="1982773" y="532581"/>
          <a:ext cx="1326710" cy="2732198"/>
        </a:xfrm>
        <a:prstGeom prst="rect">
          <a:avLst/>
        </a:prstGeom>
      </dgm:spPr>
    </dgm:pt>
    <dgm:pt modelId="{4EFC0AFC-CA05-45BF-A523-77C40276BAAE}" type="pres">
      <dgm:prSet presAssocID="{E935EE50-1F1F-4F49-ABC1-A1A81574C716}" presName="parentNode" presStyleLbl="revTx" presStyleIdx="1" presStyleCnt="5">
        <dgm:presLayoutVars>
          <dgm:chMax val="0"/>
          <dgm:bulletEnabled val="1"/>
        </dgm:presLayoutVars>
      </dgm:prSet>
      <dgm:spPr/>
    </dgm:pt>
    <dgm:pt modelId="{1DCBF09E-3069-43B5-A525-6FACC05B9924}" type="pres">
      <dgm:prSet presAssocID="{47528FEB-5623-4CCF-9A8D-72137383F980}" presName="sibTrans" presStyleCnt="0"/>
      <dgm:spPr/>
    </dgm:pt>
    <dgm:pt modelId="{5CA5A18A-144E-4435-BCAB-8FEE25123196}" type="pres">
      <dgm:prSet presAssocID="{30637C5E-66E1-4337-B234-79D227E1A03B}" presName="compositeNode" presStyleCnt="0">
        <dgm:presLayoutVars>
          <dgm:bulletEnabled val="1"/>
        </dgm:presLayoutVars>
      </dgm:prSet>
      <dgm:spPr/>
    </dgm:pt>
    <dgm:pt modelId="{10D17F9F-860A-422F-9533-368E6DBEF411}" type="pres">
      <dgm:prSet presAssocID="{30637C5E-66E1-4337-B234-79D227E1A03B}" presName="imag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80690FE-A62C-47EB-9E8D-7A470213BB1F}" type="pres">
      <dgm:prSet presAssocID="{30637C5E-66E1-4337-B234-79D227E1A03B}" presName="childNode" presStyleLbl="node1" presStyleIdx="2" presStyleCnt="5">
        <dgm:presLayoutVars>
          <dgm:bulletEnabled val="1"/>
        </dgm:presLayoutVars>
      </dgm:prSet>
      <dgm:spPr>
        <a:xfrm>
          <a:off x="3826718" y="532581"/>
          <a:ext cx="1111464" cy="2732198"/>
        </a:xfrm>
        <a:prstGeom prst="rect">
          <a:avLst/>
        </a:prstGeom>
        <a:solidFill>
          <a:srgbClr val="0070C0"/>
        </a:solidFill>
        <a:ln w="25400" cap="flat" cmpd="sng" algn="ctr">
          <a:solidFill>
            <a:srgbClr val="FFFFFF">
              <a:hueOff val="0"/>
              <a:satOff val="0"/>
              <a:lumOff val="0"/>
              <a:alphaOff val="0"/>
            </a:srgbClr>
          </a:solidFill>
          <a:prstDash val="solid"/>
        </a:ln>
        <a:effectLst/>
      </dgm:spPr>
    </dgm:pt>
    <dgm:pt modelId="{8B425674-9969-4AE7-8BAE-8B1F31E91D3E}" type="pres">
      <dgm:prSet presAssocID="{30637C5E-66E1-4337-B234-79D227E1A03B}" presName="parentNode" presStyleLbl="revTx" presStyleIdx="2" presStyleCnt="5">
        <dgm:presLayoutVars>
          <dgm:chMax val="0"/>
          <dgm:bulletEnabled val="1"/>
        </dgm:presLayoutVars>
      </dgm:prSet>
      <dgm:spPr/>
    </dgm:pt>
    <dgm:pt modelId="{FF4E0712-1387-4F05-A2F8-8F9EDE518F87}" type="pres">
      <dgm:prSet presAssocID="{920A9A87-30DE-49AF-A3EB-5FACA2770F72}" presName="sibTrans" presStyleCnt="0"/>
      <dgm:spPr/>
    </dgm:pt>
    <dgm:pt modelId="{9995814A-051D-4E49-B02F-0DA7EE95B1BC}" type="pres">
      <dgm:prSet presAssocID="{3E1AE2F4-D003-4945-B673-0324D3FDEE80}" presName="compositeNode" presStyleCnt="0">
        <dgm:presLayoutVars>
          <dgm:bulletEnabled val="1"/>
        </dgm:presLayoutVars>
      </dgm:prSet>
      <dgm:spPr/>
    </dgm:pt>
    <dgm:pt modelId="{7F858BA3-502E-4848-8740-21AE026E6B42}" type="pres">
      <dgm:prSet presAssocID="{3E1AE2F4-D003-4945-B673-0324D3FDEE80}" presName="imag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495A510-C93E-452D-ADDD-DF18E2D3F3A8}" type="pres">
      <dgm:prSet presAssocID="{3E1AE2F4-D003-4945-B673-0324D3FDEE80}" presName="childNode" presStyleLbl="node1" presStyleIdx="3" presStyleCnt="5">
        <dgm:presLayoutVars>
          <dgm:bulletEnabled val="1"/>
        </dgm:presLayoutVars>
      </dgm:prSet>
      <dgm:spPr>
        <a:xfrm>
          <a:off x="5455417" y="532581"/>
          <a:ext cx="1111464" cy="2732198"/>
        </a:xfrm>
        <a:prstGeom prst="rect">
          <a:avLst/>
        </a:prstGeom>
        <a:solidFill>
          <a:srgbClr val="0070C0"/>
        </a:solidFill>
        <a:ln w="25400" cap="flat" cmpd="sng" algn="ctr">
          <a:solidFill>
            <a:srgbClr val="FFFFFF">
              <a:hueOff val="0"/>
              <a:satOff val="0"/>
              <a:lumOff val="0"/>
              <a:alphaOff val="0"/>
            </a:srgbClr>
          </a:solidFill>
          <a:prstDash val="solid"/>
        </a:ln>
        <a:effectLst/>
      </dgm:spPr>
    </dgm:pt>
    <dgm:pt modelId="{F481DBD9-A16D-40EB-8CCC-16990980E11E}" type="pres">
      <dgm:prSet presAssocID="{3E1AE2F4-D003-4945-B673-0324D3FDEE80}" presName="parentNode" presStyleLbl="revTx" presStyleIdx="3" presStyleCnt="5">
        <dgm:presLayoutVars>
          <dgm:chMax val="0"/>
          <dgm:bulletEnabled val="1"/>
        </dgm:presLayoutVars>
      </dgm:prSet>
      <dgm:spPr/>
    </dgm:pt>
    <dgm:pt modelId="{9DA38C45-D489-4816-8A4A-855214619441}" type="pres">
      <dgm:prSet presAssocID="{877F22DC-BBA7-46F7-B2AB-1343924807CC}" presName="sibTrans" presStyleCnt="0"/>
      <dgm:spPr/>
    </dgm:pt>
    <dgm:pt modelId="{3A47C03E-5956-412F-914F-F88F919D5D80}" type="pres">
      <dgm:prSet presAssocID="{890B7BFB-95DB-462C-BBE5-C9FEE05EE809}" presName="compositeNode" presStyleCnt="0">
        <dgm:presLayoutVars>
          <dgm:bulletEnabled val="1"/>
        </dgm:presLayoutVars>
      </dgm:prSet>
      <dgm:spPr/>
    </dgm:pt>
    <dgm:pt modelId="{C54636FE-A107-4863-93A2-C8B9862A352B}" type="pres">
      <dgm:prSet presAssocID="{890B7BFB-95DB-462C-BBE5-C9FEE05EE809}" presName="image"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96875EF-4178-48DD-8B8E-B157BECC81BA}" type="pres">
      <dgm:prSet presAssocID="{890B7BFB-95DB-462C-BBE5-C9FEE05EE809}" presName="childNode" presStyleLbl="node1" presStyleIdx="4" presStyleCnt="5">
        <dgm:presLayoutVars>
          <dgm:bulletEnabled val="1"/>
        </dgm:presLayoutVars>
      </dgm:prSet>
      <dgm:spPr>
        <a:xfrm>
          <a:off x="7084116" y="532581"/>
          <a:ext cx="1111464" cy="2732198"/>
        </a:xfrm>
        <a:prstGeom prst="rect">
          <a:avLst/>
        </a:prstGeom>
        <a:solidFill>
          <a:srgbClr val="0070C0"/>
        </a:solidFill>
        <a:ln w="25400" cap="flat" cmpd="sng" algn="ctr">
          <a:solidFill>
            <a:srgbClr val="FFFFFF">
              <a:hueOff val="0"/>
              <a:satOff val="0"/>
              <a:lumOff val="0"/>
              <a:alphaOff val="0"/>
            </a:srgbClr>
          </a:solidFill>
          <a:prstDash val="solid"/>
        </a:ln>
        <a:effectLst/>
      </dgm:spPr>
    </dgm:pt>
    <dgm:pt modelId="{7D941944-914F-47FD-A354-C9874849D3D5}" type="pres">
      <dgm:prSet presAssocID="{890B7BFB-95DB-462C-BBE5-C9FEE05EE809}" presName="parentNode" presStyleLbl="revTx" presStyleIdx="4" presStyleCnt="5">
        <dgm:presLayoutVars>
          <dgm:chMax val="0"/>
          <dgm:bulletEnabled val="1"/>
        </dgm:presLayoutVars>
      </dgm:prSet>
      <dgm:spPr/>
    </dgm:pt>
  </dgm:ptLst>
  <dgm:cxnLst>
    <dgm:cxn modelId="{6ACE650D-0638-4198-8818-051B25BC0B7B}" srcId="{E935EE50-1F1F-4F49-ABC1-A1A81574C716}" destId="{39CA1DE2-4E15-440E-A534-B81B6917FB52}" srcOrd="1" destOrd="0" parTransId="{813B4EB6-44BC-4FEB-8AE7-A36FA56809CA}" sibTransId="{D155D575-814A-424D-96A4-82B07498B3E0}"/>
    <dgm:cxn modelId="{431C4610-C6F1-4592-9D99-185CA7BC2DBD}" type="presOf" srcId="{FC0B3504-0465-4E54-91FF-BF00A47E690C}" destId="{CAFAEA9F-8387-40DD-8C7A-DE209E9E64C2}" srcOrd="0" destOrd="0" presId="urn:microsoft.com/office/officeart/2005/8/layout/hList2"/>
    <dgm:cxn modelId="{9AD27A1C-B1DD-4076-8C53-9A634C8704E1}" type="presOf" srcId="{E48330C4-A7A4-496F-B0B1-0CFC02D41DD8}" destId="{E794D7CD-9797-4BB1-809B-D9F4C5FBC299}" srcOrd="0" destOrd="2" presId="urn:microsoft.com/office/officeart/2005/8/layout/hList2"/>
    <dgm:cxn modelId="{6BE86221-ADB9-45E3-84D9-F815C4BDB856}" type="presOf" srcId="{3E1AE2F4-D003-4945-B673-0324D3FDEE80}" destId="{F481DBD9-A16D-40EB-8CCC-16990980E11E}" srcOrd="0" destOrd="0" presId="urn:microsoft.com/office/officeart/2005/8/layout/hList2"/>
    <dgm:cxn modelId="{087CEA37-6A0C-4F2B-9048-873233C2BEDA}" srcId="{FC0B3504-0465-4E54-91FF-BF00A47E690C}" destId="{663951CE-6AF3-4913-9744-FD91713C3B9D}" srcOrd="2" destOrd="0" parTransId="{5D3A03E7-281D-433A-98EA-79724ECC295F}" sibTransId="{B7E4B7DF-A642-4C1F-A8CE-F1811637E10E}"/>
    <dgm:cxn modelId="{2652205E-6F2C-4068-8B65-CEDF4C5958AC}" type="presOf" srcId="{890B7BFB-95DB-462C-BBE5-C9FEE05EE809}" destId="{7D941944-914F-47FD-A354-C9874849D3D5}" srcOrd="0" destOrd="0" presId="urn:microsoft.com/office/officeart/2005/8/layout/hList2"/>
    <dgm:cxn modelId="{7163595F-140F-4220-8A20-F294254B0D6E}" srcId="{1D81478B-C70F-4118-BDC1-7828A270C79B}" destId="{3E1AE2F4-D003-4945-B673-0324D3FDEE80}" srcOrd="3" destOrd="0" parTransId="{A1F00E16-6101-47FF-BABC-3C6FE731AA9E}" sibTransId="{877F22DC-BBA7-46F7-B2AB-1343924807CC}"/>
    <dgm:cxn modelId="{33418165-F2C8-400A-B6D6-B897AFA4F048}" srcId="{E935EE50-1F1F-4F49-ABC1-A1A81574C716}" destId="{E48330C4-A7A4-496F-B0B1-0CFC02D41DD8}" srcOrd="2" destOrd="0" parTransId="{ABB8EA90-CB43-4765-8DB5-56742CC83873}" sibTransId="{ABC4BC2D-2085-4A0E-A296-2905582970BD}"/>
    <dgm:cxn modelId="{583E784B-48B1-486F-A394-EBC7191A1173}" srcId="{E935EE50-1F1F-4F49-ABC1-A1A81574C716}" destId="{C41C8B9C-D5CA-485D-86F7-715B6C6FBFD0}" srcOrd="0" destOrd="0" parTransId="{E8AE53B2-3618-49DD-B52B-F4716FF638FE}" sibTransId="{9D709C7A-1035-4ABB-B27D-CD85234D519A}"/>
    <dgm:cxn modelId="{9EAC9B6B-E23A-4789-BE87-512E4A94791E}" srcId="{FC0B3504-0465-4E54-91FF-BF00A47E690C}" destId="{3B04DAF2-FD8D-46F7-89BA-71782EC32468}" srcOrd="1" destOrd="0" parTransId="{4CD64DE0-A63D-48B9-9376-2060AAC185EC}" sibTransId="{4FACBB7E-E383-441F-8F31-130792841A5A}"/>
    <dgm:cxn modelId="{EFA1D54B-0B18-4873-B791-AFAE554BF375}" type="presOf" srcId="{6045910E-197F-46CB-B388-C0B30D6B3FF3}" destId="{E794D7CD-9797-4BB1-809B-D9F4C5FBC299}" srcOrd="0" destOrd="3" presId="urn:microsoft.com/office/officeart/2005/8/layout/hList2"/>
    <dgm:cxn modelId="{3CBB8450-931E-46FD-AC54-7A96D835028B}" srcId="{FC0B3504-0465-4E54-91FF-BF00A47E690C}" destId="{C9831EF9-A7CC-488D-854F-ABE893891319}" srcOrd="0" destOrd="0" parTransId="{760732E7-5EAF-4817-940C-68E2EF1F7C7E}" sibTransId="{6009F672-FA22-4A03-B972-71BB72284FAF}"/>
    <dgm:cxn modelId="{2181C455-B160-4263-A23C-B2CCE0DAA786}" srcId="{1D81478B-C70F-4118-BDC1-7828A270C79B}" destId="{30637C5E-66E1-4337-B234-79D227E1A03B}" srcOrd="2" destOrd="0" parTransId="{A8B0CADE-E5E9-409D-9926-5533A1F640D9}" sibTransId="{920A9A87-30DE-49AF-A3EB-5FACA2770F72}"/>
    <dgm:cxn modelId="{6E94DA86-4AE5-4177-AEB0-EA69B8F8CEE0}" type="presOf" srcId="{3B04DAF2-FD8D-46F7-89BA-71782EC32468}" destId="{1B73B9BD-7196-4B4C-A764-4172367038E6}" srcOrd="0" destOrd="1" presId="urn:microsoft.com/office/officeart/2005/8/layout/hList2"/>
    <dgm:cxn modelId="{81705391-20DE-4CDC-8134-292336795457}" type="presOf" srcId="{08CB477C-41FA-401E-B251-55BF7503A96C}" destId="{E794D7CD-9797-4BB1-809B-D9F4C5FBC299}" srcOrd="0" destOrd="4" presId="urn:microsoft.com/office/officeart/2005/8/layout/hList2"/>
    <dgm:cxn modelId="{7A1CC798-3E21-4DDA-9178-6821C87CE891}" srcId="{E935EE50-1F1F-4F49-ABC1-A1A81574C716}" destId="{08CB477C-41FA-401E-B251-55BF7503A96C}" srcOrd="4" destOrd="0" parTransId="{53F0FDA6-B258-4826-A01D-8493104E21AC}" sibTransId="{93C6198C-6ACB-405A-8296-29A966F83F29}"/>
    <dgm:cxn modelId="{7EEA359E-A5F0-44B9-94B3-A48E09282BCC}" type="presOf" srcId="{C41C8B9C-D5CA-485D-86F7-715B6C6FBFD0}" destId="{E794D7CD-9797-4BB1-809B-D9F4C5FBC299}" srcOrd="0" destOrd="0" presId="urn:microsoft.com/office/officeart/2005/8/layout/hList2"/>
    <dgm:cxn modelId="{5CC550A0-247B-4012-A8F6-9B640F642058}" type="presOf" srcId="{1D81478B-C70F-4118-BDC1-7828A270C79B}" destId="{3D710CE4-6F12-4093-9627-EEEB0019DB24}" srcOrd="0" destOrd="0" presId="urn:microsoft.com/office/officeart/2005/8/layout/hList2"/>
    <dgm:cxn modelId="{615ACBA4-975E-4593-BC59-83A03CA559C3}" srcId="{E935EE50-1F1F-4F49-ABC1-A1A81574C716}" destId="{6045910E-197F-46CB-B388-C0B30D6B3FF3}" srcOrd="3" destOrd="0" parTransId="{46E90CF2-7E98-4827-96F5-D2719966D49C}" sibTransId="{9B18223F-814F-4598-8CE9-C68628D7130C}"/>
    <dgm:cxn modelId="{D32258A9-A5D0-4F68-8D62-760BF224CD49}" type="presOf" srcId="{30637C5E-66E1-4337-B234-79D227E1A03B}" destId="{8B425674-9969-4AE7-8BAE-8B1F31E91D3E}" srcOrd="0" destOrd="0" presId="urn:microsoft.com/office/officeart/2005/8/layout/hList2"/>
    <dgm:cxn modelId="{666114BD-5913-4B10-9B8A-795587A70F88}" type="presOf" srcId="{E935EE50-1F1F-4F49-ABC1-A1A81574C716}" destId="{4EFC0AFC-CA05-45BF-A523-77C40276BAAE}" srcOrd="0" destOrd="0" presId="urn:microsoft.com/office/officeart/2005/8/layout/hList2"/>
    <dgm:cxn modelId="{417244BF-4EA0-41CC-99A8-16794291C25D}" srcId="{1D81478B-C70F-4118-BDC1-7828A270C79B}" destId="{FC0B3504-0465-4E54-91FF-BF00A47E690C}" srcOrd="0" destOrd="0" parTransId="{94992C8F-19F5-48E9-9911-C1F6F982B588}" sibTransId="{EF4BCF76-C481-43B1-BA37-9EAAFF3A93C0}"/>
    <dgm:cxn modelId="{995D8FC4-A3B4-4926-9917-9DADCB21DBC1}" type="presOf" srcId="{663951CE-6AF3-4913-9744-FD91713C3B9D}" destId="{1B73B9BD-7196-4B4C-A764-4172367038E6}" srcOrd="0" destOrd="2" presId="urn:microsoft.com/office/officeart/2005/8/layout/hList2"/>
    <dgm:cxn modelId="{3CFE28CA-B3C9-48B1-B77C-B36053CFA3DF}" type="presOf" srcId="{C9831EF9-A7CC-488D-854F-ABE893891319}" destId="{1B73B9BD-7196-4B4C-A764-4172367038E6}" srcOrd="0" destOrd="0" presId="urn:microsoft.com/office/officeart/2005/8/layout/hList2"/>
    <dgm:cxn modelId="{F39065D4-F644-4837-9465-54ECDA93156F}" srcId="{1D81478B-C70F-4118-BDC1-7828A270C79B}" destId="{890B7BFB-95DB-462C-BBE5-C9FEE05EE809}" srcOrd="4" destOrd="0" parTransId="{A18AC1DE-49CD-407E-B2AE-7BF9A3439A87}" sibTransId="{18BEA5DD-F1DC-4809-9A28-99E7300CC0D7}"/>
    <dgm:cxn modelId="{750C4FE1-EA3D-4B3E-AFE3-6FF7901E72C9}" srcId="{1D81478B-C70F-4118-BDC1-7828A270C79B}" destId="{E935EE50-1F1F-4F49-ABC1-A1A81574C716}" srcOrd="1" destOrd="0" parTransId="{2B4F91ED-BBE5-44AD-825C-C9B31E7938B7}" sibTransId="{47528FEB-5623-4CCF-9A8D-72137383F980}"/>
    <dgm:cxn modelId="{2B0C34F3-2CEC-4F61-A7C9-F9539954E954}" type="presOf" srcId="{39CA1DE2-4E15-440E-A534-B81B6917FB52}" destId="{E794D7CD-9797-4BB1-809B-D9F4C5FBC299}" srcOrd="0" destOrd="1" presId="urn:microsoft.com/office/officeart/2005/8/layout/hList2"/>
    <dgm:cxn modelId="{CBEC9AF2-96C1-4331-AFAF-8974C78F60DB}" type="presParOf" srcId="{3D710CE4-6F12-4093-9627-EEEB0019DB24}" destId="{D3343752-804C-49A2-B64F-D4EE0CF1E0FF}" srcOrd="0" destOrd="0" presId="urn:microsoft.com/office/officeart/2005/8/layout/hList2"/>
    <dgm:cxn modelId="{B9C5AB24-A82D-441F-B2EC-10629F260269}" type="presParOf" srcId="{D3343752-804C-49A2-B64F-D4EE0CF1E0FF}" destId="{E171445E-6896-4128-86FF-F0335E3CBA21}" srcOrd="0" destOrd="0" presId="urn:microsoft.com/office/officeart/2005/8/layout/hList2"/>
    <dgm:cxn modelId="{B5E623CA-ADF9-4576-BC58-0EFB5B6448C9}" type="presParOf" srcId="{D3343752-804C-49A2-B64F-D4EE0CF1E0FF}" destId="{1B73B9BD-7196-4B4C-A764-4172367038E6}" srcOrd="1" destOrd="0" presId="urn:microsoft.com/office/officeart/2005/8/layout/hList2"/>
    <dgm:cxn modelId="{A902F466-B8F4-4ADD-9E0B-A859403C57A8}" type="presParOf" srcId="{D3343752-804C-49A2-B64F-D4EE0CF1E0FF}" destId="{CAFAEA9F-8387-40DD-8C7A-DE209E9E64C2}" srcOrd="2" destOrd="0" presId="urn:microsoft.com/office/officeart/2005/8/layout/hList2"/>
    <dgm:cxn modelId="{5F426780-AFFF-4889-8955-03E3E03C3AC1}" type="presParOf" srcId="{3D710CE4-6F12-4093-9627-EEEB0019DB24}" destId="{A3B55E99-48D8-449D-A395-9D495FEE9F0B}" srcOrd="1" destOrd="0" presId="urn:microsoft.com/office/officeart/2005/8/layout/hList2"/>
    <dgm:cxn modelId="{74237C79-5711-48E5-BF1B-66026E183972}" type="presParOf" srcId="{3D710CE4-6F12-4093-9627-EEEB0019DB24}" destId="{8980E6AE-867D-4CEC-B7D5-A14CB9FE2A62}" srcOrd="2" destOrd="0" presId="urn:microsoft.com/office/officeart/2005/8/layout/hList2"/>
    <dgm:cxn modelId="{07793A69-9557-4ABF-9658-598D6A01D61A}" type="presParOf" srcId="{8980E6AE-867D-4CEC-B7D5-A14CB9FE2A62}" destId="{09E4A2E5-76DF-4AFE-BC8B-C2237037A001}" srcOrd="0" destOrd="0" presId="urn:microsoft.com/office/officeart/2005/8/layout/hList2"/>
    <dgm:cxn modelId="{C162568C-442A-4F57-8A07-5B90726ABA1E}" type="presParOf" srcId="{8980E6AE-867D-4CEC-B7D5-A14CB9FE2A62}" destId="{E794D7CD-9797-4BB1-809B-D9F4C5FBC299}" srcOrd="1" destOrd="0" presId="urn:microsoft.com/office/officeart/2005/8/layout/hList2"/>
    <dgm:cxn modelId="{36DBFFEB-18E7-417D-934A-319F37DE083C}" type="presParOf" srcId="{8980E6AE-867D-4CEC-B7D5-A14CB9FE2A62}" destId="{4EFC0AFC-CA05-45BF-A523-77C40276BAAE}" srcOrd="2" destOrd="0" presId="urn:microsoft.com/office/officeart/2005/8/layout/hList2"/>
    <dgm:cxn modelId="{B73E86C0-05A3-4727-9A7F-04C89F2544A2}" type="presParOf" srcId="{3D710CE4-6F12-4093-9627-EEEB0019DB24}" destId="{1DCBF09E-3069-43B5-A525-6FACC05B9924}" srcOrd="3" destOrd="0" presId="urn:microsoft.com/office/officeart/2005/8/layout/hList2"/>
    <dgm:cxn modelId="{4755A038-E6A6-425E-B480-BD9952C5FD32}" type="presParOf" srcId="{3D710CE4-6F12-4093-9627-EEEB0019DB24}" destId="{5CA5A18A-144E-4435-BCAB-8FEE25123196}" srcOrd="4" destOrd="0" presId="urn:microsoft.com/office/officeart/2005/8/layout/hList2"/>
    <dgm:cxn modelId="{E1D85889-778E-41EF-8F5D-09C4258D0165}" type="presParOf" srcId="{5CA5A18A-144E-4435-BCAB-8FEE25123196}" destId="{10D17F9F-860A-422F-9533-368E6DBEF411}" srcOrd="0" destOrd="0" presId="urn:microsoft.com/office/officeart/2005/8/layout/hList2"/>
    <dgm:cxn modelId="{17C45C55-E58D-41C7-A28A-DB71BB2F9085}" type="presParOf" srcId="{5CA5A18A-144E-4435-BCAB-8FEE25123196}" destId="{C80690FE-A62C-47EB-9E8D-7A470213BB1F}" srcOrd="1" destOrd="0" presId="urn:microsoft.com/office/officeart/2005/8/layout/hList2"/>
    <dgm:cxn modelId="{8861FDD7-3904-4695-B30E-BF2A093F05C8}" type="presParOf" srcId="{5CA5A18A-144E-4435-BCAB-8FEE25123196}" destId="{8B425674-9969-4AE7-8BAE-8B1F31E91D3E}" srcOrd="2" destOrd="0" presId="urn:microsoft.com/office/officeart/2005/8/layout/hList2"/>
    <dgm:cxn modelId="{F4C520F8-C616-48A1-A452-7FFE5F3327B3}" type="presParOf" srcId="{3D710CE4-6F12-4093-9627-EEEB0019DB24}" destId="{FF4E0712-1387-4F05-A2F8-8F9EDE518F87}" srcOrd="5" destOrd="0" presId="urn:microsoft.com/office/officeart/2005/8/layout/hList2"/>
    <dgm:cxn modelId="{C624F380-ACD4-4386-A81E-D4F24C34C781}" type="presParOf" srcId="{3D710CE4-6F12-4093-9627-EEEB0019DB24}" destId="{9995814A-051D-4E49-B02F-0DA7EE95B1BC}" srcOrd="6" destOrd="0" presId="urn:microsoft.com/office/officeart/2005/8/layout/hList2"/>
    <dgm:cxn modelId="{1FDF2954-E4CD-462C-A9E7-AA45FAA16DEF}" type="presParOf" srcId="{9995814A-051D-4E49-B02F-0DA7EE95B1BC}" destId="{7F858BA3-502E-4848-8740-21AE026E6B42}" srcOrd="0" destOrd="0" presId="urn:microsoft.com/office/officeart/2005/8/layout/hList2"/>
    <dgm:cxn modelId="{0757092F-F5A9-4A94-950B-283CB1F63683}" type="presParOf" srcId="{9995814A-051D-4E49-B02F-0DA7EE95B1BC}" destId="{E495A510-C93E-452D-ADDD-DF18E2D3F3A8}" srcOrd="1" destOrd="0" presId="urn:microsoft.com/office/officeart/2005/8/layout/hList2"/>
    <dgm:cxn modelId="{3E400D1F-214A-48CE-B564-DC8B98ECAE92}" type="presParOf" srcId="{9995814A-051D-4E49-B02F-0DA7EE95B1BC}" destId="{F481DBD9-A16D-40EB-8CCC-16990980E11E}" srcOrd="2" destOrd="0" presId="urn:microsoft.com/office/officeart/2005/8/layout/hList2"/>
    <dgm:cxn modelId="{E188372A-F14B-404C-93FC-DC281D34EC4E}" type="presParOf" srcId="{3D710CE4-6F12-4093-9627-EEEB0019DB24}" destId="{9DA38C45-D489-4816-8A4A-855214619441}" srcOrd="7" destOrd="0" presId="urn:microsoft.com/office/officeart/2005/8/layout/hList2"/>
    <dgm:cxn modelId="{AF73C536-CF25-4EA2-ABE3-7EA2CEE661E3}" type="presParOf" srcId="{3D710CE4-6F12-4093-9627-EEEB0019DB24}" destId="{3A47C03E-5956-412F-914F-F88F919D5D80}" srcOrd="8" destOrd="0" presId="urn:microsoft.com/office/officeart/2005/8/layout/hList2"/>
    <dgm:cxn modelId="{F62A34D5-C20D-419B-B7C7-DADAFC0CBE56}" type="presParOf" srcId="{3A47C03E-5956-412F-914F-F88F919D5D80}" destId="{C54636FE-A107-4863-93A2-C8B9862A352B}" srcOrd="0" destOrd="0" presId="urn:microsoft.com/office/officeart/2005/8/layout/hList2"/>
    <dgm:cxn modelId="{9FA3D06B-F504-40E3-B2FE-47E417B4183A}" type="presParOf" srcId="{3A47C03E-5956-412F-914F-F88F919D5D80}" destId="{C96875EF-4178-48DD-8B8E-B157BECC81BA}" srcOrd="1" destOrd="0" presId="urn:microsoft.com/office/officeart/2005/8/layout/hList2"/>
    <dgm:cxn modelId="{D0268090-A607-4DD9-842A-A13806127433}" type="presParOf" srcId="{3A47C03E-5956-412F-914F-F88F919D5D80}" destId="{7D941944-914F-47FD-A354-C9874849D3D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1478B-C70F-4118-BDC1-7828A270C79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DE"/>
        </a:p>
      </dgm:t>
    </dgm:pt>
    <dgm:pt modelId="{DA6BACB5-F3FB-4572-B4AA-48A232992F64}">
      <dgm:prSet/>
      <dgm:spPr/>
      <dgm:t>
        <a:bodyPr/>
        <a:lstStyle/>
        <a:p>
          <a:r>
            <a:rPr lang="de-DE" dirty="0"/>
            <a:t>Aufzeichnungen</a:t>
          </a:r>
        </a:p>
      </dgm:t>
    </dgm:pt>
    <dgm:pt modelId="{0296BD80-FCDC-436F-AAA1-F7C25D7866C7}" type="parTrans" cxnId="{582A7FC2-67B1-47A0-AB18-D656C79F2200}">
      <dgm:prSet/>
      <dgm:spPr/>
      <dgm:t>
        <a:bodyPr/>
        <a:lstStyle/>
        <a:p>
          <a:endParaRPr lang="de-DE"/>
        </a:p>
      </dgm:t>
    </dgm:pt>
    <dgm:pt modelId="{A56F1A97-0AE3-4F01-B533-B4C3496F7D69}" type="sibTrans" cxnId="{582A7FC2-67B1-47A0-AB18-D656C79F2200}">
      <dgm:prSet/>
      <dgm:spPr/>
      <dgm:t>
        <a:bodyPr/>
        <a:lstStyle/>
        <a:p>
          <a:endParaRPr lang="de-DE"/>
        </a:p>
      </dgm:t>
    </dgm:pt>
    <dgm:pt modelId="{0BEEF774-5EB6-4C5C-A38A-632F0DC7BDE8}">
      <dgm:prSet custT="1"/>
      <dgm:spPr>
        <a:solidFill>
          <a:srgbClr val="0070C0"/>
        </a:solidFill>
        <a:ln w="25400" cap="flat" cmpd="sng" algn="ctr">
          <a:solidFill>
            <a:srgbClr val="FFFFFF">
              <a:hueOff val="0"/>
              <a:satOff val="0"/>
              <a:lumOff val="0"/>
              <a:alphaOff val="0"/>
            </a:srgbClr>
          </a:solidFill>
          <a:prstDash val="solid"/>
        </a:ln>
        <a:effectLst/>
      </dgm:spPr>
      <dgm:t>
        <a:bodyPr spcFirstLastPara="0" vert="horz" wrap="square" lIns="99568" tIns="194085" rIns="99568" bIns="99568" numCol="1" spcCol="1270" anchor="t" anchorCtr="0"/>
        <a:lstStyle/>
        <a:p>
          <a:r>
            <a:rPr lang="de-DE" sz="1300" dirty="0"/>
            <a:t>Audios und Videos, die vor dem 28.06.25 </a:t>
          </a:r>
          <a:r>
            <a:rPr lang="de-DE" sz="1300" dirty="0" err="1"/>
            <a:t>veröffent</a:t>
          </a:r>
          <a:r>
            <a:rPr lang="de-DE" sz="1300" dirty="0"/>
            <a:t>-licht wurden</a:t>
          </a:r>
        </a:p>
      </dgm:t>
    </dgm:pt>
    <dgm:pt modelId="{B9C1E6B5-E92E-4372-AA33-2176F9460625}" type="parTrans" cxnId="{EAB42632-BCE6-4F68-950E-0F73ED516A92}">
      <dgm:prSet/>
      <dgm:spPr/>
      <dgm:t>
        <a:bodyPr/>
        <a:lstStyle/>
        <a:p>
          <a:endParaRPr lang="de-DE"/>
        </a:p>
      </dgm:t>
    </dgm:pt>
    <dgm:pt modelId="{F66AAE93-4EFC-4460-9754-8427BA0F0678}" type="sibTrans" cxnId="{EAB42632-BCE6-4F68-950E-0F73ED516A92}">
      <dgm:prSet/>
      <dgm:spPr/>
      <dgm:t>
        <a:bodyPr/>
        <a:lstStyle/>
        <a:p>
          <a:endParaRPr lang="de-DE"/>
        </a:p>
      </dgm:t>
    </dgm:pt>
    <dgm:pt modelId="{59E5C49E-E331-4FDE-BA4B-A028F5AD9D1F}">
      <dgm:prSet/>
      <dgm:spPr/>
      <dgm:t>
        <a:bodyPr/>
        <a:lstStyle/>
        <a:p>
          <a:r>
            <a:rPr lang="de-DE" dirty="0"/>
            <a:t>Büro-Anwendungen</a:t>
          </a:r>
        </a:p>
      </dgm:t>
    </dgm:pt>
    <dgm:pt modelId="{9C324E66-AAC0-4AB6-BF2A-C88AF199D8AC}" type="parTrans" cxnId="{663C094D-994D-4401-A537-437C72C12C25}">
      <dgm:prSet/>
      <dgm:spPr/>
      <dgm:t>
        <a:bodyPr/>
        <a:lstStyle/>
        <a:p>
          <a:endParaRPr lang="de-DE"/>
        </a:p>
      </dgm:t>
    </dgm:pt>
    <dgm:pt modelId="{C7E1F0FB-B9F5-400C-BD85-7D7894EC79A0}" type="sibTrans" cxnId="{663C094D-994D-4401-A537-437C72C12C25}">
      <dgm:prSet/>
      <dgm:spPr/>
      <dgm:t>
        <a:bodyPr/>
        <a:lstStyle/>
        <a:p>
          <a:endParaRPr lang="de-DE"/>
        </a:p>
      </dgm:t>
    </dgm:pt>
    <dgm:pt modelId="{B3791298-BD75-48AC-8776-518E03D8A56C}">
      <dgm:prSet custT="1"/>
      <dgm:spPr>
        <a:solidFill>
          <a:srgbClr val="0070C0"/>
        </a:solidFill>
      </dgm:spPr>
      <dgm:t>
        <a:bodyPr/>
        <a:lstStyle/>
        <a:p>
          <a:r>
            <a:rPr lang="de-DE" sz="1300" kern="1200" dirty="0"/>
            <a:t>Dateien, die vor dem 28.06.25 </a:t>
          </a:r>
          <a:r>
            <a:rPr lang="de-DE" sz="1300" kern="1200" dirty="0" err="1"/>
            <a:t>ver-öffentlicht</a:t>
          </a:r>
          <a:r>
            <a:rPr lang="de-DE" sz="1300" kern="1200" dirty="0"/>
            <a:t> </a:t>
          </a:r>
          <a:r>
            <a:rPr lang="de-DE" sz="1300" kern="1200" dirty="0">
              <a:solidFill>
                <a:srgbClr val="FFFFFF"/>
              </a:solidFill>
              <a:latin typeface="Arial"/>
              <a:ea typeface="+mn-ea"/>
              <a:cs typeface="+mn-cs"/>
            </a:rPr>
            <a:t>wurden</a:t>
          </a:r>
        </a:p>
      </dgm:t>
    </dgm:pt>
    <dgm:pt modelId="{806BFA46-0D4B-4817-AFDB-4783A1B0FDE7}" type="parTrans" cxnId="{D57D21EE-ACCB-4E12-BCC1-BE3F57174486}">
      <dgm:prSet/>
      <dgm:spPr/>
      <dgm:t>
        <a:bodyPr/>
        <a:lstStyle/>
        <a:p>
          <a:endParaRPr lang="de-DE"/>
        </a:p>
      </dgm:t>
    </dgm:pt>
    <dgm:pt modelId="{19939414-B737-45CA-857A-D7D24E03C22C}" type="sibTrans" cxnId="{D57D21EE-ACCB-4E12-BCC1-BE3F57174486}">
      <dgm:prSet/>
      <dgm:spPr/>
      <dgm:t>
        <a:bodyPr/>
        <a:lstStyle/>
        <a:p>
          <a:endParaRPr lang="de-DE"/>
        </a:p>
      </dgm:t>
    </dgm:pt>
    <dgm:pt modelId="{7ED10E9B-631A-42F9-86D0-8499C51B5231}">
      <dgm:prSet/>
      <dgm:spPr/>
      <dgm:t>
        <a:bodyPr/>
        <a:lstStyle/>
        <a:p>
          <a:r>
            <a:rPr lang="de-DE" dirty="0"/>
            <a:t>Online-Karten und Kartendienste</a:t>
          </a:r>
        </a:p>
      </dgm:t>
    </dgm:pt>
    <dgm:pt modelId="{F1E692EC-89B2-4908-8594-4826C1B84BCA}" type="parTrans" cxnId="{01FE653F-2818-45B4-9589-38DBF8D86EE0}">
      <dgm:prSet/>
      <dgm:spPr/>
      <dgm:t>
        <a:bodyPr/>
        <a:lstStyle/>
        <a:p>
          <a:endParaRPr lang="de-DE"/>
        </a:p>
      </dgm:t>
    </dgm:pt>
    <dgm:pt modelId="{5260CAFD-490D-4C2D-951C-F8A46BB9E0CA}" type="sibTrans" cxnId="{01FE653F-2818-45B4-9589-38DBF8D86EE0}">
      <dgm:prSet/>
      <dgm:spPr/>
      <dgm:t>
        <a:bodyPr/>
        <a:lstStyle/>
        <a:p>
          <a:endParaRPr lang="de-DE"/>
        </a:p>
      </dgm:t>
    </dgm:pt>
    <dgm:pt modelId="{76C40A0C-4BD8-4E3B-AF57-21BCFE3EE172}">
      <dgm:prSet custT="1"/>
      <dgm:spPr>
        <a:solidFill>
          <a:srgbClr val="0070C0"/>
        </a:solidFill>
      </dgm:spPr>
      <dgm:t>
        <a:bodyPr/>
        <a:lstStyle/>
        <a:p>
          <a:r>
            <a:rPr lang="de-DE" sz="1300" dirty="0"/>
            <a:t>Bedingung: Die für Navigation wesentlichen Informationen werden in digitaler Form barrierefrei zugänglich bereit-gestellt</a:t>
          </a:r>
        </a:p>
      </dgm:t>
    </dgm:pt>
    <dgm:pt modelId="{3F1B9E27-DF9D-46BD-9A06-787F1DD35B3A}" type="parTrans" cxnId="{2747908B-4CB0-4699-9CAB-E0A787EE0491}">
      <dgm:prSet/>
      <dgm:spPr/>
      <dgm:t>
        <a:bodyPr/>
        <a:lstStyle/>
        <a:p>
          <a:endParaRPr lang="de-DE"/>
        </a:p>
      </dgm:t>
    </dgm:pt>
    <dgm:pt modelId="{5D3DE1A3-BA09-4450-9458-8162A4FF42B2}" type="sibTrans" cxnId="{2747908B-4CB0-4699-9CAB-E0A787EE0491}">
      <dgm:prSet/>
      <dgm:spPr/>
      <dgm:t>
        <a:bodyPr/>
        <a:lstStyle/>
        <a:p>
          <a:endParaRPr lang="de-DE"/>
        </a:p>
      </dgm:t>
    </dgm:pt>
    <dgm:pt modelId="{0E8C9BA6-A8DA-4645-AF25-24B2EE22943A}">
      <dgm:prSet/>
      <dgm:spPr/>
      <dgm:t>
        <a:bodyPr/>
        <a:lstStyle/>
        <a:p>
          <a:r>
            <a:rPr lang="de-DE" dirty="0"/>
            <a:t>Inhalte von Dritten</a:t>
          </a:r>
        </a:p>
      </dgm:t>
    </dgm:pt>
    <dgm:pt modelId="{0B6CD60C-5324-4BE7-9670-50198B49795B}" type="parTrans" cxnId="{30CD9239-B665-49FE-9B8B-D178DDA6DB7C}">
      <dgm:prSet/>
      <dgm:spPr/>
      <dgm:t>
        <a:bodyPr/>
        <a:lstStyle/>
        <a:p>
          <a:endParaRPr lang="de-DE"/>
        </a:p>
      </dgm:t>
    </dgm:pt>
    <dgm:pt modelId="{1A3EB8D9-FE99-4901-8161-E89A0E191190}" type="sibTrans" cxnId="{30CD9239-B665-49FE-9B8B-D178DDA6DB7C}">
      <dgm:prSet/>
      <dgm:spPr/>
      <dgm:t>
        <a:bodyPr/>
        <a:lstStyle/>
        <a:p>
          <a:endParaRPr lang="de-DE"/>
        </a:p>
      </dgm:t>
    </dgm:pt>
    <dgm:pt modelId="{5EC32254-8639-4ED9-A1C9-BDD5723265EB}">
      <dgm:prSet custT="1"/>
      <dgm:spPr>
        <a:solidFill>
          <a:srgbClr val="0070C0"/>
        </a:solidFill>
      </dgm:spPr>
      <dgm:t>
        <a:bodyPr/>
        <a:lstStyle/>
        <a:p>
          <a:r>
            <a:rPr lang="de-DE" sz="1300" dirty="0"/>
            <a:t>Vom Wirtschaftsakteur weder finanziert noch entwickelt</a:t>
          </a:r>
        </a:p>
      </dgm:t>
    </dgm:pt>
    <dgm:pt modelId="{F1B188E4-D1B9-4EA4-ABE4-6B8011138B22}" type="parTrans" cxnId="{165DF2AD-73F0-4B3E-9054-25DCE148BCDD}">
      <dgm:prSet/>
      <dgm:spPr/>
      <dgm:t>
        <a:bodyPr/>
        <a:lstStyle/>
        <a:p>
          <a:endParaRPr lang="de-DE"/>
        </a:p>
      </dgm:t>
    </dgm:pt>
    <dgm:pt modelId="{BC0E9A2E-6948-402A-AE11-AFF6B1088146}" type="sibTrans" cxnId="{165DF2AD-73F0-4B3E-9054-25DCE148BCDD}">
      <dgm:prSet/>
      <dgm:spPr/>
      <dgm:t>
        <a:bodyPr/>
        <a:lstStyle/>
        <a:p>
          <a:endParaRPr lang="de-DE"/>
        </a:p>
      </dgm:t>
    </dgm:pt>
    <dgm:pt modelId="{0B234B44-D1C1-486C-839B-686506B66138}">
      <dgm:prSet custT="1"/>
      <dgm:spPr>
        <a:solidFill>
          <a:srgbClr val="0070C0"/>
        </a:solidFill>
      </dgm:spPr>
      <dgm:t>
        <a:bodyPr/>
        <a:lstStyle/>
        <a:p>
          <a:r>
            <a:rPr lang="de-DE" sz="1300" dirty="0"/>
            <a:t>Nicht unter Kontrolle des Wirtschaftsakteurs</a:t>
          </a:r>
        </a:p>
      </dgm:t>
    </dgm:pt>
    <dgm:pt modelId="{715DD10D-1127-454D-9E87-FF3005447F4A}" type="parTrans" cxnId="{14D87155-140A-478F-992B-CCE989FCB7A8}">
      <dgm:prSet/>
      <dgm:spPr/>
      <dgm:t>
        <a:bodyPr/>
        <a:lstStyle/>
        <a:p>
          <a:endParaRPr lang="de-DE"/>
        </a:p>
      </dgm:t>
    </dgm:pt>
    <dgm:pt modelId="{414AB944-F345-44DD-ABE6-B1E965F6B2F9}" type="sibTrans" cxnId="{14D87155-140A-478F-992B-CCE989FCB7A8}">
      <dgm:prSet/>
      <dgm:spPr/>
      <dgm:t>
        <a:bodyPr/>
        <a:lstStyle/>
        <a:p>
          <a:endParaRPr lang="de-DE"/>
        </a:p>
      </dgm:t>
    </dgm:pt>
    <dgm:pt modelId="{8C6B6C15-4778-4154-839A-937CC81A8EF0}">
      <dgm:prSet/>
      <dgm:spPr/>
      <dgm:t>
        <a:bodyPr/>
        <a:lstStyle/>
        <a:p>
          <a:r>
            <a:rPr lang="de-DE" dirty="0"/>
            <a:t>Archive</a:t>
          </a:r>
        </a:p>
      </dgm:t>
    </dgm:pt>
    <dgm:pt modelId="{546484B3-DBC6-4EC2-BA25-1FA947588E70}" type="parTrans" cxnId="{9F1BB547-4E09-4108-B464-110620558555}">
      <dgm:prSet/>
      <dgm:spPr/>
      <dgm:t>
        <a:bodyPr/>
        <a:lstStyle/>
        <a:p>
          <a:endParaRPr lang="de-DE"/>
        </a:p>
      </dgm:t>
    </dgm:pt>
    <dgm:pt modelId="{1EFDD0FF-8BB9-415D-94A5-F1446E69904D}" type="sibTrans" cxnId="{9F1BB547-4E09-4108-B464-110620558555}">
      <dgm:prSet/>
      <dgm:spPr/>
      <dgm:t>
        <a:bodyPr/>
        <a:lstStyle/>
        <a:p>
          <a:endParaRPr lang="de-DE"/>
        </a:p>
      </dgm:t>
    </dgm:pt>
    <dgm:pt modelId="{6EB7E623-0CC4-49A5-9839-5F0FD008346C}">
      <dgm:prSet custT="1"/>
      <dgm:spPr>
        <a:solidFill>
          <a:srgbClr val="0070C0"/>
        </a:solidFill>
      </dgm:spPr>
      <dgm:t>
        <a:bodyPr/>
        <a:lstStyle/>
        <a:p>
          <a:r>
            <a:rPr lang="de-DE" sz="1300" dirty="0"/>
            <a:t>Inhalte von Websites und mobilen Anwendungen, die nach dem 28.06.25 weder aktualisiert noch überarbeitet wurden</a:t>
          </a:r>
        </a:p>
      </dgm:t>
    </dgm:pt>
    <dgm:pt modelId="{3F8C00BD-AD49-457D-9AAC-A36A371A178A}" type="parTrans" cxnId="{F6016BA0-C5CA-4B76-8F72-ADF94CE62A42}">
      <dgm:prSet/>
      <dgm:spPr/>
      <dgm:t>
        <a:bodyPr/>
        <a:lstStyle/>
        <a:p>
          <a:endParaRPr lang="de-DE"/>
        </a:p>
      </dgm:t>
    </dgm:pt>
    <dgm:pt modelId="{386A830B-6EE8-4BE5-AA1D-11B49C2E26A7}" type="sibTrans" cxnId="{F6016BA0-C5CA-4B76-8F72-ADF94CE62A42}">
      <dgm:prSet/>
      <dgm:spPr/>
      <dgm:t>
        <a:bodyPr/>
        <a:lstStyle/>
        <a:p>
          <a:endParaRPr lang="de-DE"/>
        </a:p>
      </dgm:t>
    </dgm:pt>
    <dgm:pt modelId="{4FAC1303-3D93-4C24-B0D3-A077CDDD9134}">
      <dgm:prSet/>
      <dgm:spPr/>
      <dgm:t>
        <a:bodyPr/>
        <a:lstStyle/>
        <a:p>
          <a:r>
            <a:rPr lang="de-DE" dirty="0"/>
            <a:t>Dienstleistungen von Kleinstunternehmern</a:t>
          </a:r>
        </a:p>
      </dgm:t>
    </dgm:pt>
    <dgm:pt modelId="{C1403709-1004-4AAC-B888-64212C035831}" type="parTrans" cxnId="{9F590EBD-9888-4E67-A0B2-5FD59AB2F949}">
      <dgm:prSet/>
      <dgm:spPr/>
      <dgm:t>
        <a:bodyPr/>
        <a:lstStyle/>
        <a:p>
          <a:endParaRPr lang="de-DE"/>
        </a:p>
      </dgm:t>
    </dgm:pt>
    <dgm:pt modelId="{F5A5A452-5CD0-48D1-A58A-B690583A7850}" type="sibTrans" cxnId="{9F590EBD-9888-4E67-A0B2-5FD59AB2F949}">
      <dgm:prSet/>
      <dgm:spPr/>
      <dgm:t>
        <a:bodyPr/>
        <a:lstStyle/>
        <a:p>
          <a:endParaRPr lang="de-DE"/>
        </a:p>
      </dgm:t>
    </dgm:pt>
    <dgm:pt modelId="{C3DE705C-FFE1-4DE9-9831-867B5B578F53}">
      <dgm:prSet custT="1"/>
      <dgm:spPr>
        <a:solidFill>
          <a:srgbClr val="0070C0"/>
        </a:solidFill>
      </dgm:spPr>
      <dgm:t>
        <a:bodyPr/>
        <a:lstStyle/>
        <a:p>
          <a:r>
            <a:rPr lang="de-DE" sz="1300" dirty="0"/>
            <a:t>&lt; 10 Mitarbeiter UND</a:t>
          </a:r>
        </a:p>
      </dgm:t>
    </dgm:pt>
    <dgm:pt modelId="{2D6E0411-FD53-4D14-B867-1CD4F9392B15}" type="parTrans" cxnId="{E34E42CA-3C09-4DB3-BCA4-F56E03D26A60}">
      <dgm:prSet/>
      <dgm:spPr/>
      <dgm:t>
        <a:bodyPr/>
        <a:lstStyle/>
        <a:p>
          <a:endParaRPr lang="de-DE"/>
        </a:p>
      </dgm:t>
    </dgm:pt>
    <dgm:pt modelId="{94B12F16-4C48-4522-835A-8BFB11FC2DAC}" type="sibTrans" cxnId="{E34E42CA-3C09-4DB3-BCA4-F56E03D26A60}">
      <dgm:prSet/>
      <dgm:spPr/>
      <dgm:t>
        <a:bodyPr/>
        <a:lstStyle/>
        <a:p>
          <a:endParaRPr lang="de-DE"/>
        </a:p>
      </dgm:t>
    </dgm:pt>
    <dgm:pt modelId="{9ACD4DBE-1A8F-472D-A0C3-810C74E6E30B}">
      <dgm:prSet custT="1"/>
      <dgm:spPr>
        <a:solidFill>
          <a:srgbClr val="0070C0"/>
        </a:solidFill>
      </dgm:spPr>
      <dgm:t>
        <a:bodyPr/>
        <a:lstStyle/>
        <a:p>
          <a:r>
            <a:rPr lang="de-DE" sz="1300" dirty="0"/>
            <a:t>Umsatz &lt;= 2 Mill. €</a:t>
          </a:r>
        </a:p>
      </dgm:t>
    </dgm:pt>
    <dgm:pt modelId="{B0F9C858-64A9-48B5-A983-9E719E12CC45}" type="parTrans" cxnId="{746E1FD9-3F68-4BCF-99C8-8E4E678E080B}">
      <dgm:prSet/>
      <dgm:spPr/>
      <dgm:t>
        <a:bodyPr/>
        <a:lstStyle/>
        <a:p>
          <a:endParaRPr lang="de-DE"/>
        </a:p>
      </dgm:t>
    </dgm:pt>
    <dgm:pt modelId="{E7004AC0-B148-4A7E-8481-F4D05094CED1}" type="sibTrans" cxnId="{746E1FD9-3F68-4BCF-99C8-8E4E678E080B}">
      <dgm:prSet/>
      <dgm:spPr/>
      <dgm:t>
        <a:bodyPr/>
        <a:lstStyle/>
        <a:p>
          <a:endParaRPr lang="de-DE"/>
        </a:p>
      </dgm:t>
    </dgm:pt>
    <dgm:pt modelId="{13D28363-3814-4E8C-AC5C-F3E94926D87C}">
      <dgm:prSet custT="1"/>
      <dgm:spPr>
        <a:solidFill>
          <a:srgbClr val="0070C0"/>
        </a:solidFill>
      </dgm:spPr>
      <dgm:t>
        <a:bodyPr/>
        <a:lstStyle/>
        <a:p>
          <a:r>
            <a:rPr lang="de-DE" sz="1300" dirty="0"/>
            <a:t>Achtung: Produkte von Kleinstunternehmern müssen trotzdem barrierefrei sein!</a:t>
          </a:r>
        </a:p>
      </dgm:t>
    </dgm:pt>
    <dgm:pt modelId="{94F7C50F-BE05-443A-B77C-CD3C26790F90}" type="parTrans" cxnId="{86727F1F-F0B1-46B6-B42C-6CBBB0CC4867}">
      <dgm:prSet/>
      <dgm:spPr/>
      <dgm:t>
        <a:bodyPr/>
        <a:lstStyle/>
        <a:p>
          <a:endParaRPr lang="de-DE"/>
        </a:p>
      </dgm:t>
    </dgm:pt>
    <dgm:pt modelId="{CA6A5A74-4BF7-483A-911B-615A133DC7B2}" type="sibTrans" cxnId="{86727F1F-F0B1-46B6-B42C-6CBBB0CC4867}">
      <dgm:prSet/>
      <dgm:spPr/>
      <dgm:t>
        <a:bodyPr/>
        <a:lstStyle/>
        <a:p>
          <a:endParaRPr lang="de-DE"/>
        </a:p>
      </dgm:t>
    </dgm:pt>
    <dgm:pt modelId="{3D710CE4-6F12-4093-9627-EEEB0019DB24}" type="pres">
      <dgm:prSet presAssocID="{1D81478B-C70F-4118-BDC1-7828A270C79B}" presName="linearFlow" presStyleCnt="0">
        <dgm:presLayoutVars>
          <dgm:dir/>
          <dgm:animLvl val="lvl"/>
          <dgm:resizeHandles/>
        </dgm:presLayoutVars>
      </dgm:prSet>
      <dgm:spPr/>
    </dgm:pt>
    <dgm:pt modelId="{A9173D62-2AA6-4AC7-B9E2-AA4888C9BEAE}" type="pres">
      <dgm:prSet presAssocID="{DA6BACB5-F3FB-4572-B4AA-48A232992F64}" presName="compositeNode" presStyleCnt="0">
        <dgm:presLayoutVars>
          <dgm:bulletEnabled val="1"/>
        </dgm:presLayoutVars>
      </dgm:prSet>
      <dgm:spPr/>
    </dgm:pt>
    <dgm:pt modelId="{879D007B-EEA9-43F4-B60E-26AAF5D2B3DF}" type="pres">
      <dgm:prSet presAssocID="{DA6BACB5-F3FB-4572-B4AA-48A232992F64}" presName="image" presStyleLbl="fgImgPlace1" presStyleIdx="0" presStyleCnt="6" custLinFactNeighborY="-235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2114405-13D9-441B-A2DF-0B477B6DE692}" type="pres">
      <dgm:prSet presAssocID="{DA6BACB5-F3FB-4572-B4AA-48A232992F64}" presName="childNode" presStyleLbl="node1" presStyleIdx="0" presStyleCnt="6" custScaleX="110944" custScaleY="128205">
        <dgm:presLayoutVars>
          <dgm:bulletEnabled val="1"/>
        </dgm:presLayoutVars>
      </dgm:prSet>
      <dgm:spPr>
        <a:xfrm>
          <a:off x="241812" y="512701"/>
          <a:ext cx="961431" cy="2732198"/>
        </a:xfrm>
        <a:prstGeom prst="rect">
          <a:avLst/>
        </a:prstGeom>
      </dgm:spPr>
    </dgm:pt>
    <dgm:pt modelId="{36EB6ED8-6347-4D2E-89DA-E7276D2331A0}" type="pres">
      <dgm:prSet presAssocID="{DA6BACB5-F3FB-4572-B4AA-48A232992F64}" presName="parentNode" presStyleLbl="revTx" presStyleIdx="0" presStyleCnt="6">
        <dgm:presLayoutVars>
          <dgm:chMax val="0"/>
          <dgm:bulletEnabled val="1"/>
        </dgm:presLayoutVars>
      </dgm:prSet>
      <dgm:spPr/>
    </dgm:pt>
    <dgm:pt modelId="{E6E36458-1665-4205-A26E-2C36DB5836F6}" type="pres">
      <dgm:prSet presAssocID="{A56F1A97-0AE3-4F01-B533-B4C3496F7D69}" presName="sibTrans" presStyleCnt="0"/>
      <dgm:spPr/>
    </dgm:pt>
    <dgm:pt modelId="{73094C37-C107-409C-94B6-829C9DA3E4F7}" type="pres">
      <dgm:prSet presAssocID="{59E5C49E-E331-4FDE-BA4B-A028F5AD9D1F}" presName="compositeNode" presStyleCnt="0">
        <dgm:presLayoutVars>
          <dgm:bulletEnabled val="1"/>
        </dgm:presLayoutVars>
      </dgm:prSet>
      <dgm:spPr/>
    </dgm:pt>
    <dgm:pt modelId="{DC0A6260-E3DF-4759-A1F9-C8080894EFE0}" type="pres">
      <dgm:prSet presAssocID="{59E5C49E-E331-4FDE-BA4B-A028F5AD9D1F}" presName="image" presStyleLbl="fgImgPlace1" presStyleIdx="1" presStyleCnt="6" custLinFactNeighborY="-433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7596216-B730-44FE-A6AB-DC14F0800F82}" type="pres">
      <dgm:prSet presAssocID="{59E5C49E-E331-4FDE-BA4B-A028F5AD9D1F}" presName="childNode" presStyleLbl="node1" presStyleIdx="1" presStyleCnt="6" custScaleX="116026" custScaleY="128205" custLinFactNeighborX="7366" custLinFactNeighborY="-2516">
        <dgm:presLayoutVars>
          <dgm:bulletEnabled val="1"/>
        </dgm:presLayoutVars>
      </dgm:prSet>
      <dgm:spPr/>
    </dgm:pt>
    <dgm:pt modelId="{3E53570D-1334-4F5B-B71A-7F40B55FDC43}" type="pres">
      <dgm:prSet presAssocID="{59E5C49E-E331-4FDE-BA4B-A028F5AD9D1F}" presName="parentNode" presStyleLbl="revTx" presStyleIdx="1" presStyleCnt="6">
        <dgm:presLayoutVars>
          <dgm:chMax val="0"/>
          <dgm:bulletEnabled val="1"/>
        </dgm:presLayoutVars>
      </dgm:prSet>
      <dgm:spPr/>
    </dgm:pt>
    <dgm:pt modelId="{76BB88F8-9FCF-49B8-814D-238E66A8AA5F}" type="pres">
      <dgm:prSet presAssocID="{C7E1F0FB-B9F5-400C-BD85-7D7894EC79A0}" presName="sibTrans" presStyleCnt="0"/>
      <dgm:spPr/>
    </dgm:pt>
    <dgm:pt modelId="{1859D22C-E9CC-447D-B8C2-BBC10258E5C4}" type="pres">
      <dgm:prSet presAssocID="{7ED10E9B-631A-42F9-86D0-8499C51B5231}" presName="compositeNode" presStyleCnt="0">
        <dgm:presLayoutVars>
          <dgm:bulletEnabled val="1"/>
        </dgm:presLayoutVars>
      </dgm:prSet>
      <dgm:spPr/>
    </dgm:pt>
    <dgm:pt modelId="{72A6B978-E6DA-457E-8A8E-9E7BFDBE9861}" type="pres">
      <dgm:prSet presAssocID="{7ED10E9B-631A-42F9-86D0-8499C51B5231}" presName="image" presStyleLbl="fgImgPlace1" presStyleIdx="2" presStyleCnt="6" custLinFactNeighborY="-2356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7DCBF51-867C-4B48-8176-2619C5EAF50C}" type="pres">
      <dgm:prSet presAssocID="{7ED10E9B-631A-42F9-86D0-8499C51B5231}" presName="childNode" presStyleLbl="node1" presStyleIdx="2" presStyleCnt="6" custScaleX="124915" custScaleY="128205" custLinFactNeighborX="19277" custLinFactNeighborY="3633">
        <dgm:presLayoutVars>
          <dgm:bulletEnabled val="1"/>
        </dgm:presLayoutVars>
      </dgm:prSet>
      <dgm:spPr/>
    </dgm:pt>
    <dgm:pt modelId="{094E58C8-91A7-467C-9FEB-859614B9A652}" type="pres">
      <dgm:prSet presAssocID="{7ED10E9B-631A-42F9-86D0-8499C51B5231}" presName="parentNode" presStyleLbl="revTx" presStyleIdx="2" presStyleCnt="6">
        <dgm:presLayoutVars>
          <dgm:chMax val="0"/>
          <dgm:bulletEnabled val="1"/>
        </dgm:presLayoutVars>
      </dgm:prSet>
      <dgm:spPr/>
    </dgm:pt>
    <dgm:pt modelId="{931212AC-BB43-4DF2-9EBF-6AB9F97E3FE0}" type="pres">
      <dgm:prSet presAssocID="{5260CAFD-490D-4C2D-951C-F8A46BB9E0CA}" presName="sibTrans" presStyleCnt="0"/>
      <dgm:spPr/>
    </dgm:pt>
    <dgm:pt modelId="{61DDA8B8-FAFD-43BA-8D5E-028A4B2EF36B}" type="pres">
      <dgm:prSet presAssocID="{0E8C9BA6-A8DA-4645-AF25-24B2EE22943A}" presName="compositeNode" presStyleCnt="0">
        <dgm:presLayoutVars>
          <dgm:bulletEnabled val="1"/>
        </dgm:presLayoutVars>
      </dgm:prSet>
      <dgm:spPr/>
    </dgm:pt>
    <dgm:pt modelId="{E8991B92-01AC-4435-B9B6-089E52C09602}" type="pres">
      <dgm:prSet presAssocID="{0E8C9BA6-A8DA-4645-AF25-24B2EE22943A}" presName="image" presStyleLbl="fgImgPlace1" presStyleIdx="3" presStyleCnt="6" custLinFactNeighborX="21435" custLinFactNeighborY="-6474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6475ECC-A5F9-4641-90FC-83BCA8200941}" type="pres">
      <dgm:prSet presAssocID="{0E8C9BA6-A8DA-4645-AF25-24B2EE22943A}" presName="childNode" presStyleLbl="node1" presStyleIdx="3" presStyleCnt="6" custScaleX="120836" custScaleY="128205" custLinFactNeighborX="10171" custLinFactNeighborY="832">
        <dgm:presLayoutVars>
          <dgm:bulletEnabled val="1"/>
        </dgm:presLayoutVars>
      </dgm:prSet>
      <dgm:spPr/>
    </dgm:pt>
    <dgm:pt modelId="{029FF025-DA84-4284-8A3B-C2F235D7B0F7}" type="pres">
      <dgm:prSet presAssocID="{0E8C9BA6-A8DA-4645-AF25-24B2EE22943A}" presName="parentNode" presStyleLbl="revTx" presStyleIdx="3" presStyleCnt="6">
        <dgm:presLayoutVars>
          <dgm:chMax val="0"/>
          <dgm:bulletEnabled val="1"/>
        </dgm:presLayoutVars>
      </dgm:prSet>
      <dgm:spPr/>
    </dgm:pt>
    <dgm:pt modelId="{892FC41E-EFEA-4236-94A4-4DE0F866A3A9}" type="pres">
      <dgm:prSet presAssocID="{1A3EB8D9-FE99-4901-8161-E89A0E191190}" presName="sibTrans" presStyleCnt="0"/>
      <dgm:spPr/>
    </dgm:pt>
    <dgm:pt modelId="{5DCA5D23-6B99-4656-8163-4B2A5B45CFD9}" type="pres">
      <dgm:prSet presAssocID="{8C6B6C15-4778-4154-839A-937CC81A8EF0}" presName="compositeNode" presStyleCnt="0">
        <dgm:presLayoutVars>
          <dgm:bulletEnabled val="1"/>
        </dgm:presLayoutVars>
      </dgm:prSet>
      <dgm:spPr/>
    </dgm:pt>
    <dgm:pt modelId="{D0725A5E-91A7-400C-854A-997C5B4DC5C5}" type="pres">
      <dgm:prSet presAssocID="{8C6B6C15-4778-4154-839A-937CC81A8EF0}" presName="image" presStyleLbl="fgImgPlace1" presStyleIdx="4" presStyleCnt="6" custLinFactNeighborY="-4336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4CD6D12-CBDF-4890-A264-077F6D2F424F}" type="pres">
      <dgm:prSet presAssocID="{8C6B6C15-4778-4154-839A-937CC81A8EF0}" presName="childNode" presStyleLbl="node1" presStyleIdx="4" presStyleCnt="6" custScaleX="123916" custScaleY="128205" custLinFactNeighborX="9820" custLinFactNeighborY="-2353">
        <dgm:presLayoutVars>
          <dgm:bulletEnabled val="1"/>
        </dgm:presLayoutVars>
      </dgm:prSet>
      <dgm:spPr/>
    </dgm:pt>
    <dgm:pt modelId="{83952B36-16BF-45F8-B348-8AA7EA9A80BE}" type="pres">
      <dgm:prSet presAssocID="{8C6B6C15-4778-4154-839A-937CC81A8EF0}" presName="parentNode" presStyleLbl="revTx" presStyleIdx="4" presStyleCnt="6">
        <dgm:presLayoutVars>
          <dgm:chMax val="0"/>
          <dgm:bulletEnabled val="1"/>
        </dgm:presLayoutVars>
      </dgm:prSet>
      <dgm:spPr/>
    </dgm:pt>
    <dgm:pt modelId="{8AE7EA32-A3D0-44F5-8C93-05C381E74BE3}" type="pres">
      <dgm:prSet presAssocID="{1EFDD0FF-8BB9-415D-94A5-F1446E69904D}" presName="sibTrans" presStyleCnt="0"/>
      <dgm:spPr/>
    </dgm:pt>
    <dgm:pt modelId="{B757B44A-56F4-4412-BDC5-B1307DEDB802}" type="pres">
      <dgm:prSet presAssocID="{4FAC1303-3D93-4C24-B0D3-A077CDDD9134}" presName="compositeNode" presStyleCnt="0">
        <dgm:presLayoutVars>
          <dgm:bulletEnabled val="1"/>
        </dgm:presLayoutVars>
      </dgm:prSet>
      <dgm:spPr/>
    </dgm:pt>
    <dgm:pt modelId="{103E1E00-035A-4E7C-8652-E975B36CD326}" type="pres">
      <dgm:prSet presAssocID="{4FAC1303-3D93-4C24-B0D3-A077CDDD9134}" presName="image" presStyleLbl="fgImgPlace1" presStyleIdx="5" presStyleCnt="6" custLinFactNeighborX="-8056" custLinFactNeighborY="-3946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FB49D52-945C-490C-B368-E988F3644678}" type="pres">
      <dgm:prSet presAssocID="{4FAC1303-3D93-4C24-B0D3-A077CDDD9134}" presName="childNode" presStyleLbl="node1" presStyleIdx="5" presStyleCnt="6" custScaleX="126824" custScaleY="128205" custLinFactNeighborX="8625" custLinFactNeighborY="364">
        <dgm:presLayoutVars>
          <dgm:bulletEnabled val="1"/>
        </dgm:presLayoutVars>
      </dgm:prSet>
      <dgm:spPr/>
    </dgm:pt>
    <dgm:pt modelId="{F4804A3C-477E-422B-AD93-43E1C631B8A8}" type="pres">
      <dgm:prSet presAssocID="{4FAC1303-3D93-4C24-B0D3-A077CDDD9134}" presName="parentNode" presStyleLbl="revTx" presStyleIdx="5" presStyleCnt="6">
        <dgm:presLayoutVars>
          <dgm:chMax val="0"/>
          <dgm:bulletEnabled val="1"/>
        </dgm:presLayoutVars>
      </dgm:prSet>
      <dgm:spPr/>
    </dgm:pt>
  </dgm:ptLst>
  <dgm:cxnLst>
    <dgm:cxn modelId="{1BC65B00-5A63-4A45-9787-0508BEF6EBFD}" type="presOf" srcId="{0E8C9BA6-A8DA-4645-AF25-24B2EE22943A}" destId="{029FF025-DA84-4284-8A3B-C2F235D7B0F7}" srcOrd="0" destOrd="0" presId="urn:microsoft.com/office/officeart/2005/8/layout/hList2"/>
    <dgm:cxn modelId="{86727F1F-F0B1-46B6-B42C-6CBBB0CC4867}" srcId="{4FAC1303-3D93-4C24-B0D3-A077CDDD9134}" destId="{13D28363-3814-4E8C-AC5C-F3E94926D87C}" srcOrd="2" destOrd="0" parTransId="{94F7C50F-BE05-443A-B77C-CD3C26790F90}" sibTransId="{CA6A5A74-4BF7-483A-911B-615A133DC7B2}"/>
    <dgm:cxn modelId="{C38A7A29-5B57-4F7F-905E-58A34C41CDB5}" type="presOf" srcId="{5EC32254-8639-4ED9-A1C9-BDD5723265EB}" destId="{66475ECC-A5F9-4641-90FC-83BCA8200941}" srcOrd="0" destOrd="0" presId="urn:microsoft.com/office/officeart/2005/8/layout/hList2"/>
    <dgm:cxn modelId="{EAB42632-BCE6-4F68-950E-0F73ED516A92}" srcId="{DA6BACB5-F3FB-4572-B4AA-48A232992F64}" destId="{0BEEF774-5EB6-4C5C-A38A-632F0DC7BDE8}" srcOrd="0" destOrd="0" parTransId="{B9C1E6B5-E92E-4372-AA33-2176F9460625}" sibTransId="{F66AAE93-4EFC-4460-9754-8427BA0F0678}"/>
    <dgm:cxn modelId="{E2C63334-E846-441E-A433-D7D9809FBBD3}" type="presOf" srcId="{13D28363-3814-4E8C-AC5C-F3E94926D87C}" destId="{4FB49D52-945C-490C-B368-E988F3644678}" srcOrd="0" destOrd="2" presId="urn:microsoft.com/office/officeart/2005/8/layout/hList2"/>
    <dgm:cxn modelId="{A77E8F38-866C-4298-AB9F-A7EEC6E6D8DE}" type="presOf" srcId="{B3791298-BD75-48AC-8776-518E03D8A56C}" destId="{47596216-B730-44FE-A6AB-DC14F0800F82}" srcOrd="0" destOrd="0" presId="urn:microsoft.com/office/officeart/2005/8/layout/hList2"/>
    <dgm:cxn modelId="{30CD9239-B665-49FE-9B8B-D178DDA6DB7C}" srcId="{1D81478B-C70F-4118-BDC1-7828A270C79B}" destId="{0E8C9BA6-A8DA-4645-AF25-24B2EE22943A}" srcOrd="3" destOrd="0" parTransId="{0B6CD60C-5324-4BE7-9670-50198B49795B}" sibTransId="{1A3EB8D9-FE99-4901-8161-E89A0E191190}"/>
    <dgm:cxn modelId="{01FE653F-2818-45B4-9589-38DBF8D86EE0}" srcId="{1D81478B-C70F-4118-BDC1-7828A270C79B}" destId="{7ED10E9B-631A-42F9-86D0-8499C51B5231}" srcOrd="2" destOrd="0" parTransId="{F1E692EC-89B2-4908-8594-4826C1B84BCA}" sibTransId="{5260CAFD-490D-4C2D-951C-F8A46BB9E0CA}"/>
    <dgm:cxn modelId="{9F1BB547-4E09-4108-B464-110620558555}" srcId="{1D81478B-C70F-4118-BDC1-7828A270C79B}" destId="{8C6B6C15-4778-4154-839A-937CC81A8EF0}" srcOrd="4" destOrd="0" parTransId="{546484B3-DBC6-4EC2-BA25-1FA947588E70}" sibTransId="{1EFDD0FF-8BB9-415D-94A5-F1446E69904D}"/>
    <dgm:cxn modelId="{663C094D-994D-4401-A537-437C72C12C25}" srcId="{1D81478B-C70F-4118-BDC1-7828A270C79B}" destId="{59E5C49E-E331-4FDE-BA4B-A028F5AD9D1F}" srcOrd="1" destOrd="0" parTransId="{9C324E66-AAC0-4AB6-BF2A-C88AF199D8AC}" sibTransId="{C7E1F0FB-B9F5-400C-BD85-7D7894EC79A0}"/>
    <dgm:cxn modelId="{20688B50-7A23-4D61-80FA-07C3D0F97F1E}" type="presOf" srcId="{6EB7E623-0CC4-49A5-9839-5F0FD008346C}" destId="{E4CD6D12-CBDF-4890-A264-077F6D2F424F}" srcOrd="0" destOrd="0" presId="urn:microsoft.com/office/officeart/2005/8/layout/hList2"/>
    <dgm:cxn modelId="{14D87155-140A-478F-992B-CCE989FCB7A8}" srcId="{0E8C9BA6-A8DA-4645-AF25-24B2EE22943A}" destId="{0B234B44-D1C1-486C-839B-686506B66138}" srcOrd="1" destOrd="0" parTransId="{715DD10D-1127-454D-9E87-FF3005447F4A}" sibTransId="{414AB944-F345-44DD-ABE6-B1E965F6B2F9}"/>
    <dgm:cxn modelId="{6EA86E58-E219-4E60-87AA-F65885B29549}" type="presOf" srcId="{76C40A0C-4BD8-4E3B-AF57-21BCFE3EE172}" destId="{C7DCBF51-867C-4B48-8176-2619C5EAF50C}" srcOrd="0" destOrd="0" presId="urn:microsoft.com/office/officeart/2005/8/layout/hList2"/>
    <dgm:cxn modelId="{20235D7D-7606-4C6D-8DB3-E147CBFDEB12}" type="presOf" srcId="{DA6BACB5-F3FB-4572-B4AA-48A232992F64}" destId="{36EB6ED8-6347-4D2E-89DA-E7276D2331A0}" srcOrd="0" destOrd="0" presId="urn:microsoft.com/office/officeart/2005/8/layout/hList2"/>
    <dgm:cxn modelId="{2747908B-4CB0-4699-9CAB-E0A787EE0491}" srcId="{7ED10E9B-631A-42F9-86D0-8499C51B5231}" destId="{76C40A0C-4BD8-4E3B-AF57-21BCFE3EE172}" srcOrd="0" destOrd="0" parTransId="{3F1B9E27-DF9D-46BD-9A06-787F1DD35B3A}" sibTransId="{5D3DE1A3-BA09-4450-9458-8162A4FF42B2}"/>
    <dgm:cxn modelId="{5D1AAA97-6543-4FFA-9FDD-8BF74F221851}" type="presOf" srcId="{0BEEF774-5EB6-4C5C-A38A-632F0DC7BDE8}" destId="{12114405-13D9-441B-A2DF-0B477B6DE692}" srcOrd="0" destOrd="0" presId="urn:microsoft.com/office/officeart/2005/8/layout/hList2"/>
    <dgm:cxn modelId="{F6016BA0-C5CA-4B76-8F72-ADF94CE62A42}" srcId="{8C6B6C15-4778-4154-839A-937CC81A8EF0}" destId="{6EB7E623-0CC4-49A5-9839-5F0FD008346C}" srcOrd="0" destOrd="0" parTransId="{3F8C00BD-AD49-457D-9AAC-A36A371A178A}" sibTransId="{386A830B-6EE8-4BE5-AA1D-11B49C2E26A7}"/>
    <dgm:cxn modelId="{5CC550A0-247B-4012-A8F6-9B640F642058}" type="presOf" srcId="{1D81478B-C70F-4118-BDC1-7828A270C79B}" destId="{3D710CE4-6F12-4093-9627-EEEB0019DB24}" srcOrd="0" destOrd="0" presId="urn:microsoft.com/office/officeart/2005/8/layout/hList2"/>
    <dgm:cxn modelId="{165DF2AD-73F0-4B3E-9054-25DCE148BCDD}" srcId="{0E8C9BA6-A8DA-4645-AF25-24B2EE22943A}" destId="{5EC32254-8639-4ED9-A1C9-BDD5723265EB}" srcOrd="0" destOrd="0" parTransId="{F1B188E4-D1B9-4EA4-ABE4-6B8011138B22}" sibTransId="{BC0E9A2E-6948-402A-AE11-AFF6B1088146}"/>
    <dgm:cxn modelId="{70BE86B5-560E-41BC-A340-B18967DDCD0B}" type="presOf" srcId="{7ED10E9B-631A-42F9-86D0-8499C51B5231}" destId="{094E58C8-91A7-467C-9FEB-859614B9A652}" srcOrd="0" destOrd="0" presId="urn:microsoft.com/office/officeart/2005/8/layout/hList2"/>
    <dgm:cxn modelId="{9F590EBD-9888-4E67-A0B2-5FD59AB2F949}" srcId="{1D81478B-C70F-4118-BDC1-7828A270C79B}" destId="{4FAC1303-3D93-4C24-B0D3-A077CDDD9134}" srcOrd="5" destOrd="0" parTransId="{C1403709-1004-4AAC-B888-64212C035831}" sibTransId="{F5A5A452-5CD0-48D1-A58A-B690583A7850}"/>
    <dgm:cxn modelId="{C27E15BF-0BA6-441A-B5A7-5CCE0CEA7356}" type="presOf" srcId="{0B234B44-D1C1-486C-839B-686506B66138}" destId="{66475ECC-A5F9-4641-90FC-83BCA8200941}" srcOrd="0" destOrd="1" presId="urn:microsoft.com/office/officeart/2005/8/layout/hList2"/>
    <dgm:cxn modelId="{71AA49C0-5E02-4FF9-9D00-2AB879A1CA35}" type="presOf" srcId="{59E5C49E-E331-4FDE-BA4B-A028F5AD9D1F}" destId="{3E53570D-1334-4F5B-B71A-7F40B55FDC43}" srcOrd="0" destOrd="0" presId="urn:microsoft.com/office/officeart/2005/8/layout/hList2"/>
    <dgm:cxn modelId="{582A7FC2-67B1-47A0-AB18-D656C79F2200}" srcId="{1D81478B-C70F-4118-BDC1-7828A270C79B}" destId="{DA6BACB5-F3FB-4572-B4AA-48A232992F64}" srcOrd="0" destOrd="0" parTransId="{0296BD80-FCDC-436F-AAA1-F7C25D7866C7}" sibTransId="{A56F1A97-0AE3-4F01-B533-B4C3496F7D69}"/>
    <dgm:cxn modelId="{E34E42CA-3C09-4DB3-BCA4-F56E03D26A60}" srcId="{4FAC1303-3D93-4C24-B0D3-A077CDDD9134}" destId="{C3DE705C-FFE1-4DE9-9831-867B5B578F53}" srcOrd="0" destOrd="0" parTransId="{2D6E0411-FD53-4D14-B867-1CD4F9392B15}" sibTransId="{94B12F16-4C48-4522-835A-8BFB11FC2DAC}"/>
    <dgm:cxn modelId="{FE7E84CB-DF73-49B2-9F68-31B7E0051F81}" type="presOf" srcId="{8C6B6C15-4778-4154-839A-937CC81A8EF0}" destId="{83952B36-16BF-45F8-B348-8AA7EA9A80BE}" srcOrd="0" destOrd="0" presId="urn:microsoft.com/office/officeart/2005/8/layout/hList2"/>
    <dgm:cxn modelId="{82A728D8-517D-4010-9192-CF965960802D}" type="presOf" srcId="{9ACD4DBE-1A8F-472D-A0C3-810C74E6E30B}" destId="{4FB49D52-945C-490C-B368-E988F3644678}" srcOrd="0" destOrd="1" presId="urn:microsoft.com/office/officeart/2005/8/layout/hList2"/>
    <dgm:cxn modelId="{746E1FD9-3F68-4BCF-99C8-8E4E678E080B}" srcId="{4FAC1303-3D93-4C24-B0D3-A077CDDD9134}" destId="{9ACD4DBE-1A8F-472D-A0C3-810C74E6E30B}" srcOrd="1" destOrd="0" parTransId="{B0F9C858-64A9-48B5-A983-9E719E12CC45}" sibTransId="{E7004AC0-B148-4A7E-8481-F4D05094CED1}"/>
    <dgm:cxn modelId="{D57D21EE-ACCB-4E12-BCC1-BE3F57174486}" srcId="{59E5C49E-E331-4FDE-BA4B-A028F5AD9D1F}" destId="{B3791298-BD75-48AC-8776-518E03D8A56C}" srcOrd="0" destOrd="0" parTransId="{806BFA46-0D4B-4817-AFDB-4783A1B0FDE7}" sibTransId="{19939414-B737-45CA-857A-D7D24E03C22C}"/>
    <dgm:cxn modelId="{D2A9C5EF-4B98-4C0D-A1E5-FDB408E4DA81}" type="presOf" srcId="{4FAC1303-3D93-4C24-B0D3-A077CDDD9134}" destId="{F4804A3C-477E-422B-AD93-43E1C631B8A8}" srcOrd="0" destOrd="0" presId="urn:microsoft.com/office/officeart/2005/8/layout/hList2"/>
    <dgm:cxn modelId="{FC52EAFA-26BF-4A7B-AAFD-69FFCF6D49FB}" type="presOf" srcId="{C3DE705C-FFE1-4DE9-9831-867B5B578F53}" destId="{4FB49D52-945C-490C-B368-E988F3644678}" srcOrd="0" destOrd="0" presId="urn:microsoft.com/office/officeart/2005/8/layout/hList2"/>
    <dgm:cxn modelId="{CF5CBABA-ACE0-4FA4-9462-D0FF650B170E}" type="presParOf" srcId="{3D710CE4-6F12-4093-9627-EEEB0019DB24}" destId="{A9173D62-2AA6-4AC7-B9E2-AA4888C9BEAE}" srcOrd="0" destOrd="0" presId="urn:microsoft.com/office/officeart/2005/8/layout/hList2"/>
    <dgm:cxn modelId="{3A09D063-E75E-4420-9725-32B294DD653F}" type="presParOf" srcId="{A9173D62-2AA6-4AC7-B9E2-AA4888C9BEAE}" destId="{879D007B-EEA9-43F4-B60E-26AAF5D2B3DF}" srcOrd="0" destOrd="0" presId="urn:microsoft.com/office/officeart/2005/8/layout/hList2"/>
    <dgm:cxn modelId="{608BF63C-D2E2-4EAC-A7A7-B86B7091C12C}" type="presParOf" srcId="{A9173D62-2AA6-4AC7-B9E2-AA4888C9BEAE}" destId="{12114405-13D9-441B-A2DF-0B477B6DE692}" srcOrd="1" destOrd="0" presId="urn:microsoft.com/office/officeart/2005/8/layout/hList2"/>
    <dgm:cxn modelId="{ACD1CB01-E84F-463B-A788-4167A89B3075}" type="presParOf" srcId="{A9173D62-2AA6-4AC7-B9E2-AA4888C9BEAE}" destId="{36EB6ED8-6347-4D2E-89DA-E7276D2331A0}" srcOrd="2" destOrd="0" presId="urn:microsoft.com/office/officeart/2005/8/layout/hList2"/>
    <dgm:cxn modelId="{233107C5-5B57-450D-9E24-EE0BD386CA67}" type="presParOf" srcId="{3D710CE4-6F12-4093-9627-EEEB0019DB24}" destId="{E6E36458-1665-4205-A26E-2C36DB5836F6}" srcOrd="1" destOrd="0" presId="urn:microsoft.com/office/officeart/2005/8/layout/hList2"/>
    <dgm:cxn modelId="{401853B6-FF61-47F5-8682-0E3D15B837C1}" type="presParOf" srcId="{3D710CE4-6F12-4093-9627-EEEB0019DB24}" destId="{73094C37-C107-409C-94B6-829C9DA3E4F7}" srcOrd="2" destOrd="0" presId="urn:microsoft.com/office/officeart/2005/8/layout/hList2"/>
    <dgm:cxn modelId="{583D51AC-E468-431B-B23B-D42F79438BBF}" type="presParOf" srcId="{73094C37-C107-409C-94B6-829C9DA3E4F7}" destId="{DC0A6260-E3DF-4759-A1F9-C8080894EFE0}" srcOrd="0" destOrd="0" presId="urn:microsoft.com/office/officeart/2005/8/layout/hList2"/>
    <dgm:cxn modelId="{18BE5F08-20F3-4713-B536-F7B26B7CEFCF}" type="presParOf" srcId="{73094C37-C107-409C-94B6-829C9DA3E4F7}" destId="{47596216-B730-44FE-A6AB-DC14F0800F82}" srcOrd="1" destOrd="0" presId="urn:microsoft.com/office/officeart/2005/8/layout/hList2"/>
    <dgm:cxn modelId="{68FC7937-5749-4ADB-8D84-5CDF89D1693D}" type="presParOf" srcId="{73094C37-C107-409C-94B6-829C9DA3E4F7}" destId="{3E53570D-1334-4F5B-B71A-7F40B55FDC43}" srcOrd="2" destOrd="0" presId="urn:microsoft.com/office/officeart/2005/8/layout/hList2"/>
    <dgm:cxn modelId="{68D28D5F-30D5-4B93-BFDA-48B68F0B7C9A}" type="presParOf" srcId="{3D710CE4-6F12-4093-9627-EEEB0019DB24}" destId="{76BB88F8-9FCF-49B8-814D-238E66A8AA5F}" srcOrd="3" destOrd="0" presId="urn:microsoft.com/office/officeart/2005/8/layout/hList2"/>
    <dgm:cxn modelId="{FBF87A1D-B427-4F2F-ABAC-070A06CC23A2}" type="presParOf" srcId="{3D710CE4-6F12-4093-9627-EEEB0019DB24}" destId="{1859D22C-E9CC-447D-B8C2-BBC10258E5C4}" srcOrd="4" destOrd="0" presId="urn:microsoft.com/office/officeart/2005/8/layout/hList2"/>
    <dgm:cxn modelId="{B5E22F46-1ACE-491E-9D82-AC463B12FC6E}" type="presParOf" srcId="{1859D22C-E9CC-447D-B8C2-BBC10258E5C4}" destId="{72A6B978-E6DA-457E-8A8E-9E7BFDBE9861}" srcOrd="0" destOrd="0" presId="urn:microsoft.com/office/officeart/2005/8/layout/hList2"/>
    <dgm:cxn modelId="{390DDE87-363D-4101-8285-B9DFC5559762}" type="presParOf" srcId="{1859D22C-E9CC-447D-B8C2-BBC10258E5C4}" destId="{C7DCBF51-867C-4B48-8176-2619C5EAF50C}" srcOrd="1" destOrd="0" presId="urn:microsoft.com/office/officeart/2005/8/layout/hList2"/>
    <dgm:cxn modelId="{7411AE80-97C1-4B1E-9D6E-76417161ED2A}" type="presParOf" srcId="{1859D22C-E9CC-447D-B8C2-BBC10258E5C4}" destId="{094E58C8-91A7-467C-9FEB-859614B9A652}" srcOrd="2" destOrd="0" presId="urn:microsoft.com/office/officeart/2005/8/layout/hList2"/>
    <dgm:cxn modelId="{C121A199-3F11-4AA5-A720-CDF89306B00D}" type="presParOf" srcId="{3D710CE4-6F12-4093-9627-EEEB0019DB24}" destId="{931212AC-BB43-4DF2-9EBF-6AB9F97E3FE0}" srcOrd="5" destOrd="0" presId="urn:microsoft.com/office/officeart/2005/8/layout/hList2"/>
    <dgm:cxn modelId="{A9DA7CF9-8F75-47BD-8F22-5F1AABD68C8C}" type="presParOf" srcId="{3D710CE4-6F12-4093-9627-EEEB0019DB24}" destId="{61DDA8B8-FAFD-43BA-8D5E-028A4B2EF36B}" srcOrd="6" destOrd="0" presId="urn:microsoft.com/office/officeart/2005/8/layout/hList2"/>
    <dgm:cxn modelId="{9118D3A5-C768-4C9C-A966-4FE6FB1F652B}" type="presParOf" srcId="{61DDA8B8-FAFD-43BA-8D5E-028A4B2EF36B}" destId="{E8991B92-01AC-4435-B9B6-089E52C09602}" srcOrd="0" destOrd="0" presId="urn:microsoft.com/office/officeart/2005/8/layout/hList2"/>
    <dgm:cxn modelId="{05612F9B-AEDD-4B2A-93B9-DB45ADFBFF30}" type="presParOf" srcId="{61DDA8B8-FAFD-43BA-8D5E-028A4B2EF36B}" destId="{66475ECC-A5F9-4641-90FC-83BCA8200941}" srcOrd="1" destOrd="0" presId="urn:microsoft.com/office/officeart/2005/8/layout/hList2"/>
    <dgm:cxn modelId="{36270597-8276-4571-ABC0-6BC16D37CCF5}" type="presParOf" srcId="{61DDA8B8-FAFD-43BA-8D5E-028A4B2EF36B}" destId="{029FF025-DA84-4284-8A3B-C2F235D7B0F7}" srcOrd="2" destOrd="0" presId="urn:microsoft.com/office/officeart/2005/8/layout/hList2"/>
    <dgm:cxn modelId="{4BED4E0E-FDEF-4D78-BA61-65A5AE5C1B49}" type="presParOf" srcId="{3D710CE4-6F12-4093-9627-EEEB0019DB24}" destId="{892FC41E-EFEA-4236-94A4-4DE0F866A3A9}" srcOrd="7" destOrd="0" presId="urn:microsoft.com/office/officeart/2005/8/layout/hList2"/>
    <dgm:cxn modelId="{4AB656E8-DEEF-430E-9C6D-9ACEAC6A8E09}" type="presParOf" srcId="{3D710CE4-6F12-4093-9627-EEEB0019DB24}" destId="{5DCA5D23-6B99-4656-8163-4B2A5B45CFD9}" srcOrd="8" destOrd="0" presId="urn:microsoft.com/office/officeart/2005/8/layout/hList2"/>
    <dgm:cxn modelId="{2FB867E2-847E-4DC9-B2A0-B84E863ABEF8}" type="presParOf" srcId="{5DCA5D23-6B99-4656-8163-4B2A5B45CFD9}" destId="{D0725A5E-91A7-400C-854A-997C5B4DC5C5}" srcOrd="0" destOrd="0" presId="urn:microsoft.com/office/officeart/2005/8/layout/hList2"/>
    <dgm:cxn modelId="{283E78BB-0D91-4756-8D31-03DB4CFC6F73}" type="presParOf" srcId="{5DCA5D23-6B99-4656-8163-4B2A5B45CFD9}" destId="{E4CD6D12-CBDF-4890-A264-077F6D2F424F}" srcOrd="1" destOrd="0" presId="urn:microsoft.com/office/officeart/2005/8/layout/hList2"/>
    <dgm:cxn modelId="{6D748E07-994D-4AF8-9748-0D3A25908F36}" type="presParOf" srcId="{5DCA5D23-6B99-4656-8163-4B2A5B45CFD9}" destId="{83952B36-16BF-45F8-B348-8AA7EA9A80BE}" srcOrd="2" destOrd="0" presId="urn:microsoft.com/office/officeart/2005/8/layout/hList2"/>
    <dgm:cxn modelId="{DBC63424-87E3-4C45-8217-65DF78DA6FAF}" type="presParOf" srcId="{3D710CE4-6F12-4093-9627-EEEB0019DB24}" destId="{8AE7EA32-A3D0-44F5-8C93-05C381E74BE3}" srcOrd="9" destOrd="0" presId="urn:microsoft.com/office/officeart/2005/8/layout/hList2"/>
    <dgm:cxn modelId="{5FB80DE4-4C98-45F2-99B3-A957D67ECB49}" type="presParOf" srcId="{3D710CE4-6F12-4093-9627-EEEB0019DB24}" destId="{B757B44A-56F4-4412-BDC5-B1307DEDB802}" srcOrd="10" destOrd="0" presId="urn:microsoft.com/office/officeart/2005/8/layout/hList2"/>
    <dgm:cxn modelId="{D271ACCF-D19C-4E38-9C9B-D21A52AD74AD}" type="presParOf" srcId="{B757B44A-56F4-4412-BDC5-B1307DEDB802}" destId="{103E1E00-035A-4E7C-8652-E975B36CD326}" srcOrd="0" destOrd="0" presId="urn:microsoft.com/office/officeart/2005/8/layout/hList2"/>
    <dgm:cxn modelId="{6A9938BC-8847-49C0-BB54-0D4FD55FFD07}" type="presParOf" srcId="{B757B44A-56F4-4412-BDC5-B1307DEDB802}" destId="{4FB49D52-945C-490C-B368-E988F3644678}" srcOrd="1" destOrd="0" presId="urn:microsoft.com/office/officeart/2005/8/layout/hList2"/>
    <dgm:cxn modelId="{953D4170-D90B-4155-9EE1-B6AE6F05F783}" type="presParOf" srcId="{B757B44A-56F4-4412-BDC5-B1307DEDB802}" destId="{F4804A3C-477E-422B-AD93-43E1C631B8A8}"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3B44-FB4D-4CB3-9719-5C1A116F8805}">
      <dsp:nvSpPr>
        <dsp:cNvPr id="0" name=""/>
        <dsp:cNvSpPr/>
      </dsp:nvSpPr>
      <dsp:spPr>
        <a:xfrm rot="16200000">
          <a:off x="-1112956" y="1786521"/>
          <a:ext cx="2732198" cy="21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3543" bIns="0" numCol="1" spcCol="1270" anchor="t" anchorCtr="0">
          <a:noAutofit/>
        </a:bodyPr>
        <a:lstStyle/>
        <a:p>
          <a:pPr marL="0" lvl="0" indent="0" algn="r" defTabSz="622300">
            <a:lnSpc>
              <a:spcPct val="90000"/>
            </a:lnSpc>
            <a:spcBef>
              <a:spcPct val="0"/>
            </a:spcBef>
            <a:spcAft>
              <a:spcPct val="35000"/>
            </a:spcAft>
            <a:buNone/>
          </a:pPr>
          <a:r>
            <a:rPr lang="de-DE" sz="1400" kern="1200" dirty="0"/>
            <a:t>Universalrechner</a:t>
          </a:r>
        </a:p>
      </dsp:txBody>
      <dsp:txXfrm>
        <a:off x="-1112956" y="1786521"/>
        <a:ext cx="2732198" cy="219449"/>
      </dsp:txXfrm>
    </dsp:sp>
    <dsp:sp modelId="{F0B732F6-727A-4CD2-80BC-567EAABF4C53}">
      <dsp:nvSpPr>
        <dsp:cNvPr id="0" name=""/>
        <dsp:cNvSpPr/>
      </dsp:nvSpPr>
      <dsp:spPr>
        <a:xfrm>
          <a:off x="344366" y="530146"/>
          <a:ext cx="1281881" cy="273219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93543" rIns="99568"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t>Desktop-Computer</a:t>
          </a:r>
        </a:p>
        <a:p>
          <a:pPr marL="114300" lvl="1" indent="-114300" algn="l" defTabSz="622300">
            <a:lnSpc>
              <a:spcPct val="90000"/>
            </a:lnSpc>
            <a:spcBef>
              <a:spcPct val="0"/>
            </a:spcBef>
            <a:spcAft>
              <a:spcPct val="15000"/>
            </a:spcAft>
            <a:buChar char="•"/>
          </a:pPr>
          <a:r>
            <a:rPr lang="de-DE" sz="1400" kern="1200" dirty="0"/>
            <a:t>Notebook</a:t>
          </a:r>
        </a:p>
        <a:p>
          <a:pPr marL="114300" lvl="1" indent="-114300" algn="l" defTabSz="622300">
            <a:lnSpc>
              <a:spcPct val="90000"/>
            </a:lnSpc>
            <a:spcBef>
              <a:spcPct val="0"/>
            </a:spcBef>
            <a:spcAft>
              <a:spcPct val="15000"/>
            </a:spcAft>
            <a:buChar char="•"/>
          </a:pPr>
          <a:r>
            <a:rPr lang="de-DE" sz="1400" kern="1200" dirty="0"/>
            <a:t>Tablet</a:t>
          </a:r>
        </a:p>
        <a:p>
          <a:pPr marL="114300" lvl="1" indent="-114300" algn="l" defTabSz="622300">
            <a:lnSpc>
              <a:spcPct val="90000"/>
            </a:lnSpc>
            <a:spcBef>
              <a:spcPct val="0"/>
            </a:spcBef>
            <a:spcAft>
              <a:spcPct val="15000"/>
            </a:spcAft>
            <a:buChar char="•"/>
          </a:pPr>
          <a:r>
            <a:rPr lang="de-DE" sz="1400" kern="1200" dirty="0"/>
            <a:t>Smartphone</a:t>
          </a:r>
        </a:p>
      </dsp:txBody>
      <dsp:txXfrm>
        <a:off x="344366" y="530146"/>
        <a:ext cx="1281881" cy="2732198"/>
      </dsp:txXfrm>
    </dsp:sp>
    <dsp:sp modelId="{004398AC-B366-4F4B-8252-5E4426914A0C}">
      <dsp:nvSpPr>
        <dsp:cNvPr id="0" name=""/>
        <dsp:cNvSpPr/>
      </dsp:nvSpPr>
      <dsp:spPr>
        <a:xfrm>
          <a:off x="143417" y="240473"/>
          <a:ext cx="438899" cy="438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9719C-EA96-4CE3-9BEE-62EB033574F8}">
      <dsp:nvSpPr>
        <dsp:cNvPr id="0" name=""/>
        <dsp:cNvSpPr/>
      </dsp:nvSpPr>
      <dsp:spPr>
        <a:xfrm rot="16200000">
          <a:off x="596971" y="1786521"/>
          <a:ext cx="2732198" cy="21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3543" bIns="0" numCol="1" spcCol="1270" anchor="t" anchorCtr="0">
          <a:noAutofit/>
        </a:bodyPr>
        <a:lstStyle/>
        <a:p>
          <a:pPr marL="0" lvl="0" indent="0" algn="r" defTabSz="622300">
            <a:lnSpc>
              <a:spcPct val="90000"/>
            </a:lnSpc>
            <a:spcBef>
              <a:spcPct val="0"/>
            </a:spcBef>
            <a:spcAft>
              <a:spcPct val="35000"/>
            </a:spcAft>
            <a:buNone/>
          </a:pPr>
          <a:r>
            <a:rPr lang="de-DE" sz="1400" kern="1200" dirty="0"/>
            <a:t>Selbstbedienungsterminal</a:t>
          </a:r>
        </a:p>
      </dsp:txBody>
      <dsp:txXfrm>
        <a:off x="596971" y="1786521"/>
        <a:ext cx="2732198" cy="219449"/>
      </dsp:txXfrm>
    </dsp:sp>
    <dsp:sp modelId="{57D3A415-F75C-4D63-AB86-EB686FD4DC0C}">
      <dsp:nvSpPr>
        <dsp:cNvPr id="0" name=""/>
        <dsp:cNvSpPr/>
      </dsp:nvSpPr>
      <dsp:spPr>
        <a:xfrm>
          <a:off x="1839589" y="530146"/>
          <a:ext cx="1559504"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2759" rIns="99568"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Geldautomat</a:t>
          </a:r>
        </a:p>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Fahrkarten-automat</a:t>
          </a:r>
        </a:p>
        <a:p>
          <a:pPr marL="114300" lvl="1" indent="-114300" algn="l" defTabSz="622300">
            <a:lnSpc>
              <a:spcPct val="90000"/>
            </a:lnSpc>
            <a:spcBef>
              <a:spcPct val="0"/>
            </a:spcBef>
            <a:spcAft>
              <a:spcPct val="15000"/>
            </a:spcAft>
            <a:buChar char="•"/>
          </a:pPr>
          <a:r>
            <a:rPr lang="de-DE" sz="1400" kern="1200" dirty="0" err="1">
              <a:solidFill>
                <a:srgbClr val="FFFFFF"/>
              </a:solidFill>
              <a:latin typeface="Arial"/>
              <a:ea typeface="+mn-ea"/>
              <a:cs typeface="+mn-cs"/>
            </a:rPr>
            <a:t>Checkin</a:t>
          </a:r>
          <a:r>
            <a:rPr lang="de-DE" sz="1400" kern="1200" dirty="0">
              <a:solidFill>
                <a:srgbClr val="FFFFFF"/>
              </a:solidFill>
              <a:latin typeface="Arial"/>
              <a:ea typeface="+mn-ea"/>
              <a:cs typeface="+mn-cs"/>
            </a:rPr>
            <a:t>-Automat</a:t>
          </a:r>
        </a:p>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Interaktive Selbstbedien-</a:t>
          </a:r>
          <a:r>
            <a:rPr lang="de-DE" sz="1400" kern="1200" dirty="0" err="1">
              <a:solidFill>
                <a:srgbClr val="FFFFFF"/>
              </a:solidFill>
              <a:latin typeface="Arial"/>
              <a:ea typeface="+mn-ea"/>
              <a:cs typeface="+mn-cs"/>
            </a:rPr>
            <a:t>ungsterminals</a:t>
          </a:r>
          <a:endParaRPr lang="de-DE" sz="1400" kern="1200" dirty="0">
            <a:solidFill>
              <a:srgbClr val="FFFFFF"/>
            </a:solidFill>
            <a:latin typeface="Arial"/>
            <a:ea typeface="+mn-ea"/>
            <a:cs typeface="+mn-cs"/>
          </a:endParaRPr>
        </a:p>
      </dsp:txBody>
      <dsp:txXfrm>
        <a:off x="1839589" y="530146"/>
        <a:ext cx="1559504" cy="2732198"/>
      </dsp:txXfrm>
    </dsp:sp>
    <dsp:sp modelId="{E942C9D4-4FF2-4861-93F4-A64534F1699C}">
      <dsp:nvSpPr>
        <dsp:cNvPr id="0" name=""/>
        <dsp:cNvSpPr/>
      </dsp:nvSpPr>
      <dsp:spPr>
        <a:xfrm>
          <a:off x="1853345" y="240473"/>
          <a:ext cx="438899" cy="438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8C12C3-0E67-4797-9433-FF5208C542E8}">
      <dsp:nvSpPr>
        <dsp:cNvPr id="0" name=""/>
        <dsp:cNvSpPr/>
      </dsp:nvSpPr>
      <dsp:spPr>
        <a:xfrm rot="16200000">
          <a:off x="2431955" y="1786521"/>
          <a:ext cx="2732198" cy="21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3543" bIns="0" numCol="1" spcCol="1270" anchor="t" anchorCtr="0">
          <a:noAutofit/>
        </a:bodyPr>
        <a:lstStyle/>
        <a:p>
          <a:pPr marL="0" lvl="0" indent="0" algn="r" defTabSz="622300">
            <a:lnSpc>
              <a:spcPct val="90000"/>
            </a:lnSpc>
            <a:spcBef>
              <a:spcPct val="0"/>
            </a:spcBef>
            <a:spcAft>
              <a:spcPct val="35000"/>
            </a:spcAft>
            <a:buNone/>
          </a:pPr>
          <a:r>
            <a:rPr lang="de-DE" sz="1400" kern="1200" dirty="0"/>
            <a:t>Geräte zur Telekommunikation</a:t>
          </a:r>
        </a:p>
      </dsp:txBody>
      <dsp:txXfrm>
        <a:off x="2431955" y="1786521"/>
        <a:ext cx="2732198" cy="219449"/>
      </dsp:txXfrm>
    </dsp:sp>
    <dsp:sp modelId="{FB622D1A-E045-417D-A965-3C5695EB6D10}">
      <dsp:nvSpPr>
        <dsp:cNvPr id="0" name=""/>
        <dsp:cNvSpPr/>
      </dsp:nvSpPr>
      <dsp:spPr>
        <a:xfrm>
          <a:off x="3966517" y="540092"/>
          <a:ext cx="1283739"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2759" rIns="99568"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Telefon</a:t>
          </a:r>
        </a:p>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Schnurlos-Telefon</a:t>
          </a:r>
        </a:p>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Mobiltelefon</a:t>
          </a:r>
        </a:p>
      </dsp:txBody>
      <dsp:txXfrm>
        <a:off x="3966517" y="540092"/>
        <a:ext cx="1283739" cy="2732198"/>
      </dsp:txXfrm>
    </dsp:sp>
    <dsp:sp modelId="{D36A3D19-718A-42BF-88B2-EC64033B2ADA}">
      <dsp:nvSpPr>
        <dsp:cNvPr id="0" name=""/>
        <dsp:cNvSpPr/>
      </dsp:nvSpPr>
      <dsp:spPr>
        <a:xfrm>
          <a:off x="3688330" y="240473"/>
          <a:ext cx="438899" cy="438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D8232-AD14-4FE2-98C3-D256976922E4}">
      <dsp:nvSpPr>
        <dsp:cNvPr id="0" name=""/>
        <dsp:cNvSpPr/>
      </dsp:nvSpPr>
      <dsp:spPr>
        <a:xfrm rot="16200000">
          <a:off x="4129057" y="1786521"/>
          <a:ext cx="2732198" cy="21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3543" bIns="0" numCol="1" spcCol="1270" anchor="t" anchorCtr="0">
          <a:noAutofit/>
        </a:bodyPr>
        <a:lstStyle/>
        <a:p>
          <a:pPr marL="0" lvl="0" indent="0" algn="r" defTabSz="622300">
            <a:lnSpc>
              <a:spcPct val="90000"/>
            </a:lnSpc>
            <a:spcBef>
              <a:spcPct val="0"/>
            </a:spcBef>
            <a:spcAft>
              <a:spcPct val="35000"/>
            </a:spcAft>
            <a:buNone/>
          </a:pPr>
          <a:r>
            <a:rPr lang="de-DE" sz="1400" kern="1200" dirty="0"/>
            <a:t>Geräte für AV-Medien</a:t>
          </a:r>
        </a:p>
      </dsp:txBody>
      <dsp:txXfrm>
        <a:off x="4129057" y="1786521"/>
        <a:ext cx="2732198" cy="219449"/>
      </dsp:txXfrm>
    </dsp:sp>
    <dsp:sp modelId="{12D29253-13A7-41DE-8A56-77D063282C90}">
      <dsp:nvSpPr>
        <dsp:cNvPr id="0" name=""/>
        <dsp:cNvSpPr/>
      </dsp:nvSpPr>
      <dsp:spPr>
        <a:xfrm>
          <a:off x="5633203" y="530146"/>
          <a:ext cx="1138062"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02759" rIns="99568"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Fernseher</a:t>
          </a:r>
        </a:p>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Smart-TVs mit VoD</a:t>
          </a:r>
        </a:p>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TV-Boxen mit VoD</a:t>
          </a:r>
        </a:p>
      </dsp:txBody>
      <dsp:txXfrm>
        <a:off x="5633203" y="530146"/>
        <a:ext cx="1138062" cy="2732198"/>
      </dsp:txXfrm>
    </dsp:sp>
    <dsp:sp modelId="{751E42AE-541F-4894-BE83-51C9E5A8638D}">
      <dsp:nvSpPr>
        <dsp:cNvPr id="0" name=""/>
        <dsp:cNvSpPr/>
      </dsp:nvSpPr>
      <dsp:spPr>
        <a:xfrm>
          <a:off x="5385431" y="240473"/>
          <a:ext cx="438899" cy="4388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82031B-D433-40EE-AB31-2EBC1BDEDD55}">
      <dsp:nvSpPr>
        <dsp:cNvPr id="0" name=""/>
        <dsp:cNvSpPr/>
      </dsp:nvSpPr>
      <dsp:spPr>
        <a:xfrm rot="16200000">
          <a:off x="5753320" y="1786521"/>
          <a:ext cx="2732198" cy="21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3543" bIns="0" numCol="1" spcCol="1270" anchor="t" anchorCtr="0">
          <a:noAutofit/>
        </a:bodyPr>
        <a:lstStyle/>
        <a:p>
          <a:pPr marL="0" lvl="0" indent="0" algn="r" defTabSz="622300">
            <a:lnSpc>
              <a:spcPct val="90000"/>
            </a:lnSpc>
            <a:spcBef>
              <a:spcPct val="0"/>
            </a:spcBef>
            <a:spcAft>
              <a:spcPct val="35000"/>
            </a:spcAft>
            <a:buNone/>
          </a:pPr>
          <a:r>
            <a:rPr lang="de-DE" sz="1400" kern="1200" dirty="0"/>
            <a:t>Lesegeräte für E-Books</a:t>
          </a:r>
        </a:p>
      </dsp:txBody>
      <dsp:txXfrm>
        <a:off x="5753320" y="1786521"/>
        <a:ext cx="2732198" cy="219449"/>
      </dsp:txXfrm>
    </dsp:sp>
    <dsp:sp modelId="{C1BF9367-AEE1-498A-B685-B2F17022CDEE}">
      <dsp:nvSpPr>
        <dsp:cNvPr id="0" name=""/>
        <dsp:cNvSpPr/>
      </dsp:nvSpPr>
      <dsp:spPr>
        <a:xfrm>
          <a:off x="7398524" y="530146"/>
          <a:ext cx="754332"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0381E2B-1709-40D3-8100-51DA644D939E}">
      <dsp:nvSpPr>
        <dsp:cNvPr id="0" name=""/>
        <dsp:cNvSpPr/>
      </dsp:nvSpPr>
      <dsp:spPr>
        <a:xfrm>
          <a:off x="7009694" y="240473"/>
          <a:ext cx="438899" cy="4388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AEA9F-8387-40DD-8C7A-DE209E9E64C2}">
      <dsp:nvSpPr>
        <dsp:cNvPr id="0" name=""/>
        <dsp:cNvSpPr/>
      </dsp:nvSpPr>
      <dsp:spPr>
        <a:xfrm rot="16200000">
          <a:off x="-1153836" y="1787111"/>
          <a:ext cx="2732198" cy="2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6795" bIns="0" numCol="1" spcCol="1270" anchor="t" anchorCtr="0">
          <a:noAutofit/>
        </a:bodyPr>
        <a:lstStyle/>
        <a:p>
          <a:pPr marL="0" lvl="0" indent="0" algn="r" defTabSz="577850">
            <a:lnSpc>
              <a:spcPct val="90000"/>
            </a:lnSpc>
            <a:spcBef>
              <a:spcPct val="0"/>
            </a:spcBef>
            <a:spcAft>
              <a:spcPct val="35000"/>
            </a:spcAft>
            <a:buNone/>
          </a:pPr>
          <a:r>
            <a:rPr lang="de-DE" sz="1300" kern="1200" dirty="0"/>
            <a:t>Telekommunikationsdienste</a:t>
          </a:r>
        </a:p>
      </dsp:txBody>
      <dsp:txXfrm>
        <a:off x="-1153836" y="1787111"/>
        <a:ext cx="2732198" cy="223138"/>
      </dsp:txXfrm>
    </dsp:sp>
    <dsp:sp modelId="{1B73B9BD-7196-4B4C-A764-4172367038E6}">
      <dsp:nvSpPr>
        <dsp:cNvPr id="0" name=""/>
        <dsp:cNvSpPr/>
      </dsp:nvSpPr>
      <dsp:spPr>
        <a:xfrm>
          <a:off x="285353" y="512690"/>
          <a:ext cx="1387196"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94085" rIns="99568"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Telefon</a:t>
          </a:r>
        </a:p>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Audio-Konferenz</a:t>
          </a:r>
        </a:p>
        <a:p>
          <a:pPr marL="114300" lvl="1" indent="-114300" algn="l" defTabSz="622300">
            <a:lnSpc>
              <a:spcPct val="90000"/>
            </a:lnSpc>
            <a:spcBef>
              <a:spcPct val="0"/>
            </a:spcBef>
            <a:spcAft>
              <a:spcPct val="15000"/>
            </a:spcAft>
            <a:buChar char="•"/>
          </a:pPr>
          <a:r>
            <a:rPr lang="de-DE" sz="1400" kern="1200" dirty="0">
              <a:solidFill>
                <a:srgbClr val="FFFFFF"/>
              </a:solidFill>
              <a:latin typeface="Arial"/>
              <a:ea typeface="+mn-ea"/>
              <a:cs typeface="+mn-cs"/>
            </a:rPr>
            <a:t>Video-Konferenz</a:t>
          </a:r>
        </a:p>
      </dsp:txBody>
      <dsp:txXfrm>
        <a:off x="285353" y="512690"/>
        <a:ext cx="1387196" cy="2732198"/>
      </dsp:txXfrm>
    </dsp:sp>
    <dsp:sp modelId="{E171445E-6896-4128-86FF-F0335E3CBA21}">
      <dsp:nvSpPr>
        <dsp:cNvPr id="0" name=""/>
        <dsp:cNvSpPr/>
      </dsp:nvSpPr>
      <dsp:spPr>
        <a:xfrm>
          <a:off x="100693" y="238038"/>
          <a:ext cx="446276" cy="4462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C0AFC-CA05-45BF-A523-77C40276BAAE}">
      <dsp:nvSpPr>
        <dsp:cNvPr id="0" name=""/>
        <dsp:cNvSpPr/>
      </dsp:nvSpPr>
      <dsp:spPr>
        <a:xfrm rot="16200000">
          <a:off x="612728" y="1787111"/>
          <a:ext cx="2732198" cy="2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6795" bIns="0" numCol="1" spcCol="1270" anchor="t" anchorCtr="0">
          <a:noAutofit/>
        </a:bodyPr>
        <a:lstStyle/>
        <a:p>
          <a:pPr marL="0" lvl="0" indent="0" algn="r" defTabSz="577850">
            <a:lnSpc>
              <a:spcPct val="90000"/>
            </a:lnSpc>
            <a:spcBef>
              <a:spcPct val="0"/>
            </a:spcBef>
            <a:spcAft>
              <a:spcPct val="35000"/>
            </a:spcAft>
            <a:buNone/>
          </a:pPr>
          <a:r>
            <a:rPr lang="de-DE" sz="1300" kern="1200" dirty="0"/>
            <a:t>Personenbeförderungsdienste</a:t>
          </a:r>
        </a:p>
      </dsp:txBody>
      <dsp:txXfrm>
        <a:off x="612728" y="1787111"/>
        <a:ext cx="2732198" cy="223138"/>
      </dsp:txXfrm>
    </dsp:sp>
    <dsp:sp modelId="{E794D7CD-9797-4BB1-809B-D9F4C5FBC299}">
      <dsp:nvSpPr>
        <dsp:cNvPr id="0" name=""/>
        <dsp:cNvSpPr/>
      </dsp:nvSpPr>
      <dsp:spPr>
        <a:xfrm>
          <a:off x="2111981" y="532581"/>
          <a:ext cx="1326710"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94085" rIns="99568"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a:t>Websites (außer </a:t>
          </a:r>
          <a:r>
            <a:rPr lang="de-DE" sz="1400" kern="1200" dirty="0">
              <a:solidFill>
                <a:srgbClr val="FFFFFF"/>
              </a:solidFill>
              <a:latin typeface="Arial"/>
              <a:ea typeface="+mn-ea"/>
              <a:cs typeface="+mn-cs"/>
            </a:rPr>
            <a:t>regionaler</a:t>
          </a:r>
          <a:r>
            <a:rPr lang="de-DE" sz="1400" kern="1200" dirty="0"/>
            <a:t> ÖPNV)</a:t>
          </a:r>
        </a:p>
        <a:p>
          <a:pPr marL="114300" lvl="1" indent="-114300" algn="l" defTabSz="622300">
            <a:lnSpc>
              <a:spcPct val="90000"/>
            </a:lnSpc>
            <a:spcBef>
              <a:spcPct val="0"/>
            </a:spcBef>
            <a:spcAft>
              <a:spcPct val="15000"/>
            </a:spcAft>
            <a:buChar char="•"/>
          </a:pPr>
          <a:r>
            <a:rPr lang="de-DE" sz="1400" kern="1200" dirty="0"/>
            <a:t>Mobile Apps (außer reg. ÖPNV)</a:t>
          </a:r>
        </a:p>
        <a:p>
          <a:pPr marL="114300" lvl="1" indent="-114300" algn="l" defTabSz="622300">
            <a:lnSpc>
              <a:spcPct val="90000"/>
            </a:lnSpc>
            <a:spcBef>
              <a:spcPct val="0"/>
            </a:spcBef>
            <a:spcAft>
              <a:spcPct val="15000"/>
            </a:spcAft>
            <a:buChar char="•"/>
          </a:pPr>
          <a:r>
            <a:rPr lang="de-DE" sz="1400" kern="1200" dirty="0"/>
            <a:t>Elektronische Tickets (außer reg. ÖPNV)</a:t>
          </a:r>
        </a:p>
        <a:p>
          <a:pPr marL="114300" lvl="1" indent="-114300" algn="l" defTabSz="622300">
            <a:lnSpc>
              <a:spcPct val="90000"/>
            </a:lnSpc>
            <a:spcBef>
              <a:spcPct val="0"/>
            </a:spcBef>
            <a:spcAft>
              <a:spcPct val="15000"/>
            </a:spcAft>
            <a:buChar char="•"/>
          </a:pPr>
          <a:r>
            <a:rPr lang="de-DE" sz="1400" kern="1200" dirty="0"/>
            <a:t>Interaktive Auskunftssysteme (außer reg. ÖPNV)</a:t>
          </a:r>
        </a:p>
        <a:p>
          <a:pPr marL="114300" lvl="1" indent="-114300" algn="l" defTabSz="622300">
            <a:lnSpc>
              <a:spcPct val="90000"/>
            </a:lnSpc>
            <a:spcBef>
              <a:spcPct val="0"/>
            </a:spcBef>
            <a:spcAft>
              <a:spcPct val="15000"/>
            </a:spcAft>
            <a:buChar char="•"/>
          </a:pPr>
          <a:r>
            <a:rPr lang="de-DE" sz="1400" kern="1200" dirty="0"/>
            <a:t>Selbstbedienungsterminals (außer an Bord)</a:t>
          </a:r>
        </a:p>
      </dsp:txBody>
      <dsp:txXfrm>
        <a:off x="2111981" y="532581"/>
        <a:ext cx="1326710" cy="2732198"/>
      </dsp:txXfrm>
    </dsp:sp>
    <dsp:sp modelId="{09E4A2E5-76DF-4AFE-BC8B-C2237037A001}">
      <dsp:nvSpPr>
        <dsp:cNvPr id="0" name=""/>
        <dsp:cNvSpPr/>
      </dsp:nvSpPr>
      <dsp:spPr>
        <a:xfrm>
          <a:off x="1867258" y="238038"/>
          <a:ext cx="446276" cy="44627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425674-9969-4AE7-8BAE-8B1F31E91D3E}">
      <dsp:nvSpPr>
        <dsp:cNvPr id="0" name=""/>
        <dsp:cNvSpPr/>
      </dsp:nvSpPr>
      <dsp:spPr>
        <a:xfrm rot="16200000">
          <a:off x="2349050" y="1787111"/>
          <a:ext cx="2732198" cy="2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6795" bIns="0" numCol="1" spcCol="1270" anchor="t" anchorCtr="0">
          <a:noAutofit/>
        </a:bodyPr>
        <a:lstStyle/>
        <a:p>
          <a:pPr marL="0" lvl="0" indent="0" algn="r" defTabSz="577850">
            <a:lnSpc>
              <a:spcPct val="90000"/>
            </a:lnSpc>
            <a:spcBef>
              <a:spcPct val="0"/>
            </a:spcBef>
            <a:spcAft>
              <a:spcPct val="35000"/>
            </a:spcAft>
            <a:buNone/>
          </a:pPr>
          <a:r>
            <a:rPr lang="de-DE" sz="1300" kern="1200" dirty="0"/>
            <a:t>Bankdienstleistungen</a:t>
          </a:r>
        </a:p>
      </dsp:txBody>
      <dsp:txXfrm>
        <a:off x="2349050" y="1787111"/>
        <a:ext cx="2732198" cy="223138"/>
      </dsp:txXfrm>
    </dsp:sp>
    <dsp:sp modelId="{C80690FE-A62C-47EB-9E8D-7A470213BB1F}">
      <dsp:nvSpPr>
        <dsp:cNvPr id="0" name=""/>
        <dsp:cNvSpPr/>
      </dsp:nvSpPr>
      <dsp:spPr>
        <a:xfrm>
          <a:off x="3826718" y="532581"/>
          <a:ext cx="1111464"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0D17F9F-860A-422F-9533-368E6DBEF411}">
      <dsp:nvSpPr>
        <dsp:cNvPr id="0" name=""/>
        <dsp:cNvSpPr/>
      </dsp:nvSpPr>
      <dsp:spPr>
        <a:xfrm>
          <a:off x="3603580" y="238038"/>
          <a:ext cx="446276" cy="4462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1DBD9-A16D-40EB-8CCC-16990980E11E}">
      <dsp:nvSpPr>
        <dsp:cNvPr id="0" name=""/>
        <dsp:cNvSpPr/>
      </dsp:nvSpPr>
      <dsp:spPr>
        <a:xfrm rot="16200000">
          <a:off x="3977749" y="1787111"/>
          <a:ext cx="2732198" cy="2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6795" bIns="0" numCol="1" spcCol="1270" anchor="t" anchorCtr="0">
          <a:noAutofit/>
        </a:bodyPr>
        <a:lstStyle/>
        <a:p>
          <a:pPr marL="0" lvl="0" indent="0" algn="r" defTabSz="577850">
            <a:lnSpc>
              <a:spcPct val="90000"/>
            </a:lnSpc>
            <a:spcBef>
              <a:spcPct val="0"/>
            </a:spcBef>
            <a:spcAft>
              <a:spcPct val="35000"/>
            </a:spcAft>
            <a:buNone/>
          </a:pPr>
          <a:r>
            <a:rPr lang="de-DE" sz="1300" kern="1200" dirty="0"/>
            <a:t>E-Books</a:t>
          </a:r>
        </a:p>
      </dsp:txBody>
      <dsp:txXfrm>
        <a:off x="3977749" y="1787111"/>
        <a:ext cx="2732198" cy="223138"/>
      </dsp:txXfrm>
    </dsp:sp>
    <dsp:sp modelId="{E495A510-C93E-452D-ADDD-DF18E2D3F3A8}">
      <dsp:nvSpPr>
        <dsp:cNvPr id="0" name=""/>
        <dsp:cNvSpPr/>
      </dsp:nvSpPr>
      <dsp:spPr>
        <a:xfrm>
          <a:off x="5455417" y="532581"/>
          <a:ext cx="1111464"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7F858BA3-502E-4848-8740-21AE026E6B42}">
      <dsp:nvSpPr>
        <dsp:cNvPr id="0" name=""/>
        <dsp:cNvSpPr/>
      </dsp:nvSpPr>
      <dsp:spPr>
        <a:xfrm>
          <a:off x="5232279" y="238038"/>
          <a:ext cx="446276" cy="4462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41944-914F-47FD-A354-C9874849D3D5}">
      <dsp:nvSpPr>
        <dsp:cNvPr id="0" name=""/>
        <dsp:cNvSpPr/>
      </dsp:nvSpPr>
      <dsp:spPr>
        <a:xfrm rot="16200000">
          <a:off x="5606448" y="1787111"/>
          <a:ext cx="2732198" cy="223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6795" bIns="0" numCol="1" spcCol="1270" anchor="t" anchorCtr="0">
          <a:noAutofit/>
        </a:bodyPr>
        <a:lstStyle/>
        <a:p>
          <a:pPr marL="0" lvl="0" indent="0" algn="r" defTabSz="577850">
            <a:lnSpc>
              <a:spcPct val="90000"/>
            </a:lnSpc>
            <a:spcBef>
              <a:spcPct val="0"/>
            </a:spcBef>
            <a:spcAft>
              <a:spcPct val="35000"/>
            </a:spcAft>
            <a:buNone/>
          </a:pPr>
          <a:r>
            <a:rPr lang="de-DE" sz="1300" kern="1200" dirty="0"/>
            <a:t>Elektronischer Geschäftsverkehr</a:t>
          </a:r>
        </a:p>
      </dsp:txBody>
      <dsp:txXfrm>
        <a:off x="5606448" y="1787111"/>
        <a:ext cx="2732198" cy="223138"/>
      </dsp:txXfrm>
    </dsp:sp>
    <dsp:sp modelId="{C96875EF-4178-48DD-8B8E-B157BECC81BA}">
      <dsp:nvSpPr>
        <dsp:cNvPr id="0" name=""/>
        <dsp:cNvSpPr/>
      </dsp:nvSpPr>
      <dsp:spPr>
        <a:xfrm>
          <a:off x="7084116" y="532581"/>
          <a:ext cx="1111464" cy="2732198"/>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54636FE-A107-4863-93A2-C8B9862A352B}">
      <dsp:nvSpPr>
        <dsp:cNvPr id="0" name=""/>
        <dsp:cNvSpPr/>
      </dsp:nvSpPr>
      <dsp:spPr>
        <a:xfrm>
          <a:off x="6860978" y="238038"/>
          <a:ext cx="446276" cy="44627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B6ED8-6347-4D2E-89DA-E7276D2331A0}">
      <dsp:nvSpPr>
        <dsp:cNvPr id="0" name=""/>
        <dsp:cNvSpPr/>
      </dsp:nvSpPr>
      <dsp:spPr>
        <a:xfrm rot="16200000">
          <a:off x="-1109851" y="1660779"/>
          <a:ext cx="2732198" cy="181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9861" bIns="0" numCol="1" spcCol="1270" anchor="t" anchorCtr="0">
          <a:noAutofit/>
        </a:bodyPr>
        <a:lstStyle/>
        <a:p>
          <a:pPr marL="0" lvl="0" indent="0" algn="r" defTabSz="444500">
            <a:lnSpc>
              <a:spcPct val="90000"/>
            </a:lnSpc>
            <a:spcBef>
              <a:spcPct val="0"/>
            </a:spcBef>
            <a:spcAft>
              <a:spcPct val="35000"/>
            </a:spcAft>
            <a:buNone/>
          </a:pPr>
          <a:r>
            <a:rPr lang="de-DE" sz="1000" kern="1200" dirty="0"/>
            <a:t>Aufzeichnungen</a:t>
          </a:r>
        </a:p>
      </dsp:txBody>
      <dsp:txXfrm>
        <a:off x="-1109851" y="1660779"/>
        <a:ext cx="2732198" cy="181259"/>
      </dsp:txXfrm>
    </dsp:sp>
    <dsp:sp modelId="{12114405-13D9-441B-A2DF-0B477B6DE692}">
      <dsp:nvSpPr>
        <dsp:cNvPr id="0" name=""/>
        <dsp:cNvSpPr/>
      </dsp:nvSpPr>
      <dsp:spPr>
        <a:xfrm>
          <a:off x="297472" y="1"/>
          <a:ext cx="1001672" cy="3502815"/>
        </a:xfrm>
        <a:prstGeom prst="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94085" rIns="99568" bIns="99568" numCol="1" spcCol="1270" anchor="t" anchorCtr="0">
          <a:noAutofit/>
        </a:bodyPr>
        <a:lstStyle/>
        <a:p>
          <a:pPr marL="114300" lvl="1" indent="-114300" algn="l" defTabSz="577850">
            <a:lnSpc>
              <a:spcPct val="90000"/>
            </a:lnSpc>
            <a:spcBef>
              <a:spcPct val="0"/>
            </a:spcBef>
            <a:spcAft>
              <a:spcPct val="15000"/>
            </a:spcAft>
            <a:buChar char="•"/>
          </a:pPr>
          <a:r>
            <a:rPr lang="de-DE" sz="1300" kern="1200" dirty="0"/>
            <a:t>Audios und Videos, die vor dem 28.06.25 </a:t>
          </a:r>
          <a:r>
            <a:rPr lang="de-DE" sz="1300" kern="1200" dirty="0" err="1"/>
            <a:t>veröffent</a:t>
          </a:r>
          <a:r>
            <a:rPr lang="de-DE" sz="1300" kern="1200" dirty="0"/>
            <a:t>-licht wurden</a:t>
          </a:r>
        </a:p>
      </dsp:txBody>
      <dsp:txXfrm>
        <a:off x="297472" y="1"/>
        <a:ext cx="1001672" cy="3502815"/>
      </dsp:txXfrm>
    </dsp:sp>
    <dsp:sp modelId="{879D007B-EEA9-43F4-B60E-26AAF5D2B3DF}">
      <dsp:nvSpPr>
        <dsp:cNvPr id="0" name=""/>
        <dsp:cNvSpPr/>
      </dsp:nvSpPr>
      <dsp:spPr>
        <a:xfrm>
          <a:off x="165618" y="60634"/>
          <a:ext cx="362518" cy="362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3570D-1334-4F5B-B71A-7F40B55FDC43}">
      <dsp:nvSpPr>
        <dsp:cNvPr id="0" name=""/>
        <dsp:cNvSpPr/>
      </dsp:nvSpPr>
      <dsp:spPr>
        <a:xfrm rot="16200000">
          <a:off x="263198" y="1660779"/>
          <a:ext cx="2732198" cy="181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9861" bIns="0" numCol="1" spcCol="1270" anchor="t" anchorCtr="0">
          <a:noAutofit/>
        </a:bodyPr>
        <a:lstStyle/>
        <a:p>
          <a:pPr marL="0" lvl="0" indent="0" algn="r" defTabSz="444500">
            <a:lnSpc>
              <a:spcPct val="90000"/>
            </a:lnSpc>
            <a:spcBef>
              <a:spcPct val="0"/>
            </a:spcBef>
            <a:spcAft>
              <a:spcPct val="35000"/>
            </a:spcAft>
            <a:buNone/>
          </a:pPr>
          <a:r>
            <a:rPr lang="de-DE" sz="1000" kern="1200" dirty="0"/>
            <a:t>Büro-Anwendungen</a:t>
          </a:r>
        </a:p>
      </dsp:txBody>
      <dsp:txXfrm>
        <a:off x="263198" y="1660779"/>
        <a:ext cx="2732198" cy="181259"/>
      </dsp:txXfrm>
    </dsp:sp>
    <dsp:sp modelId="{47596216-B730-44FE-A6AB-DC14F0800F82}">
      <dsp:nvSpPr>
        <dsp:cNvPr id="0" name=""/>
        <dsp:cNvSpPr/>
      </dsp:nvSpPr>
      <dsp:spPr>
        <a:xfrm>
          <a:off x="1714085" y="0"/>
          <a:ext cx="1047556" cy="350281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159861" rIns="92456"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dirty="0"/>
            <a:t>Dateien, die vor dem 28.06.25 </a:t>
          </a:r>
          <a:r>
            <a:rPr lang="de-DE" sz="1300" kern="1200" dirty="0" err="1"/>
            <a:t>ver-öffentlicht</a:t>
          </a:r>
          <a:r>
            <a:rPr lang="de-DE" sz="1300" kern="1200" dirty="0"/>
            <a:t> </a:t>
          </a:r>
          <a:r>
            <a:rPr lang="de-DE" sz="1300" kern="1200" dirty="0">
              <a:solidFill>
                <a:srgbClr val="FFFFFF"/>
              </a:solidFill>
              <a:latin typeface="Arial"/>
              <a:ea typeface="+mn-ea"/>
              <a:cs typeface="+mn-cs"/>
            </a:rPr>
            <a:t>wurden</a:t>
          </a:r>
        </a:p>
      </dsp:txBody>
      <dsp:txXfrm>
        <a:off x="1714085" y="0"/>
        <a:ext cx="1047556" cy="3502815"/>
      </dsp:txXfrm>
    </dsp:sp>
    <dsp:sp modelId="{DC0A6260-E3DF-4759-A1F9-C8080894EFE0}">
      <dsp:nvSpPr>
        <dsp:cNvPr id="0" name=""/>
        <dsp:cNvSpPr/>
      </dsp:nvSpPr>
      <dsp:spPr>
        <a:xfrm>
          <a:off x="1538668" y="0"/>
          <a:ext cx="362518" cy="362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4E58C8-91A7-467C-9FEB-859614B9A652}">
      <dsp:nvSpPr>
        <dsp:cNvPr id="0" name=""/>
        <dsp:cNvSpPr/>
      </dsp:nvSpPr>
      <dsp:spPr>
        <a:xfrm rot="16200000">
          <a:off x="1659190" y="1660779"/>
          <a:ext cx="2732198" cy="181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9861" bIns="0" numCol="1" spcCol="1270" anchor="t" anchorCtr="0">
          <a:noAutofit/>
        </a:bodyPr>
        <a:lstStyle/>
        <a:p>
          <a:pPr marL="0" lvl="0" indent="0" algn="r" defTabSz="444500">
            <a:lnSpc>
              <a:spcPct val="90000"/>
            </a:lnSpc>
            <a:spcBef>
              <a:spcPct val="0"/>
            </a:spcBef>
            <a:spcAft>
              <a:spcPct val="35000"/>
            </a:spcAft>
            <a:buNone/>
          </a:pPr>
          <a:r>
            <a:rPr lang="de-DE" sz="1000" kern="1200" dirty="0"/>
            <a:t>Online-Karten und Kartendienste</a:t>
          </a:r>
        </a:p>
      </dsp:txBody>
      <dsp:txXfrm>
        <a:off x="1659190" y="1660779"/>
        <a:ext cx="2732198" cy="181259"/>
      </dsp:txXfrm>
    </dsp:sp>
    <dsp:sp modelId="{C7DCBF51-867C-4B48-8176-2619C5EAF50C}">
      <dsp:nvSpPr>
        <dsp:cNvPr id="0" name=""/>
        <dsp:cNvSpPr/>
      </dsp:nvSpPr>
      <dsp:spPr>
        <a:xfrm>
          <a:off x="3177490" y="3"/>
          <a:ext cx="1127812" cy="350281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159861" rIns="92456"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dirty="0"/>
            <a:t>Bedingung: Die für Navigation wesentlichen Informationen werden in digitaler Form barrierefrei zugänglich bereit-gestellt</a:t>
          </a:r>
        </a:p>
      </dsp:txBody>
      <dsp:txXfrm>
        <a:off x="3177490" y="3"/>
        <a:ext cx="1127812" cy="3502815"/>
      </dsp:txXfrm>
    </dsp:sp>
    <dsp:sp modelId="{72A6B978-E6DA-457E-8A8E-9E7BFDBE9861}">
      <dsp:nvSpPr>
        <dsp:cNvPr id="0" name=""/>
        <dsp:cNvSpPr/>
      </dsp:nvSpPr>
      <dsp:spPr>
        <a:xfrm>
          <a:off x="2934659" y="60634"/>
          <a:ext cx="362518" cy="362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FF025-DA84-4284-8A3B-C2F235D7B0F7}">
      <dsp:nvSpPr>
        <dsp:cNvPr id="0" name=""/>
        <dsp:cNvSpPr/>
      </dsp:nvSpPr>
      <dsp:spPr>
        <a:xfrm rot="16200000">
          <a:off x="3095309" y="1660779"/>
          <a:ext cx="2732198" cy="181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9861" bIns="0" numCol="1" spcCol="1270" anchor="t" anchorCtr="0">
          <a:noAutofit/>
        </a:bodyPr>
        <a:lstStyle/>
        <a:p>
          <a:pPr marL="0" lvl="0" indent="0" algn="r" defTabSz="444500">
            <a:lnSpc>
              <a:spcPct val="90000"/>
            </a:lnSpc>
            <a:spcBef>
              <a:spcPct val="0"/>
            </a:spcBef>
            <a:spcAft>
              <a:spcPct val="35000"/>
            </a:spcAft>
            <a:buNone/>
          </a:pPr>
          <a:r>
            <a:rPr lang="de-DE" sz="1000" kern="1200" dirty="0"/>
            <a:t>Inhalte von Dritten</a:t>
          </a:r>
        </a:p>
      </dsp:txBody>
      <dsp:txXfrm>
        <a:off x="3095309" y="1660779"/>
        <a:ext cx="2732198" cy="181259"/>
      </dsp:txXfrm>
    </dsp:sp>
    <dsp:sp modelId="{66475ECC-A5F9-4641-90FC-83BCA8200941}">
      <dsp:nvSpPr>
        <dsp:cNvPr id="0" name=""/>
        <dsp:cNvSpPr/>
      </dsp:nvSpPr>
      <dsp:spPr>
        <a:xfrm>
          <a:off x="4549808" y="3"/>
          <a:ext cx="1090984" cy="350281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159861" rIns="92456"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dirty="0"/>
            <a:t>Vom Wirtschaftsakteur weder finanziert noch entwickelt</a:t>
          </a:r>
        </a:p>
        <a:p>
          <a:pPr marL="114300" lvl="1" indent="-114300" algn="l" defTabSz="577850">
            <a:lnSpc>
              <a:spcPct val="90000"/>
            </a:lnSpc>
            <a:spcBef>
              <a:spcPct val="0"/>
            </a:spcBef>
            <a:spcAft>
              <a:spcPct val="15000"/>
            </a:spcAft>
            <a:buChar char="•"/>
          </a:pPr>
          <a:r>
            <a:rPr lang="de-DE" sz="1300" kern="1200" dirty="0"/>
            <a:t>Nicht unter Kontrolle des Wirtschaftsakteurs</a:t>
          </a:r>
        </a:p>
      </dsp:txBody>
      <dsp:txXfrm>
        <a:off x="4549808" y="3"/>
        <a:ext cx="1090984" cy="3502815"/>
      </dsp:txXfrm>
    </dsp:sp>
    <dsp:sp modelId="{E8991B92-01AC-4435-B9B6-089E52C09602}">
      <dsp:nvSpPr>
        <dsp:cNvPr id="0" name=""/>
        <dsp:cNvSpPr/>
      </dsp:nvSpPr>
      <dsp:spPr>
        <a:xfrm>
          <a:off x="4448485" y="0"/>
          <a:ext cx="362518" cy="3625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52B36-16BF-45F8-B348-8AA7EA9A80BE}">
      <dsp:nvSpPr>
        <dsp:cNvPr id="0" name=""/>
        <dsp:cNvSpPr/>
      </dsp:nvSpPr>
      <dsp:spPr>
        <a:xfrm rot="16200000">
          <a:off x="4513015" y="1660779"/>
          <a:ext cx="2732198" cy="181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9861" bIns="0" numCol="1" spcCol="1270" anchor="t" anchorCtr="0">
          <a:noAutofit/>
        </a:bodyPr>
        <a:lstStyle/>
        <a:p>
          <a:pPr marL="0" lvl="0" indent="0" algn="r" defTabSz="444500">
            <a:lnSpc>
              <a:spcPct val="90000"/>
            </a:lnSpc>
            <a:spcBef>
              <a:spcPct val="0"/>
            </a:spcBef>
            <a:spcAft>
              <a:spcPct val="35000"/>
            </a:spcAft>
            <a:buNone/>
          </a:pPr>
          <a:r>
            <a:rPr lang="de-DE" sz="1000" kern="1200" dirty="0"/>
            <a:t>Archive</a:t>
          </a:r>
        </a:p>
      </dsp:txBody>
      <dsp:txXfrm>
        <a:off x="4513015" y="1660779"/>
        <a:ext cx="2732198" cy="181259"/>
      </dsp:txXfrm>
    </dsp:sp>
    <dsp:sp modelId="{E4CD6D12-CBDF-4890-A264-077F6D2F424F}">
      <dsp:nvSpPr>
        <dsp:cNvPr id="0" name=""/>
        <dsp:cNvSpPr/>
      </dsp:nvSpPr>
      <dsp:spPr>
        <a:xfrm>
          <a:off x="5950441" y="0"/>
          <a:ext cx="1118792" cy="350281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159861" rIns="92456"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dirty="0"/>
            <a:t>Inhalte von Websites und mobilen Anwendungen, die nach dem 28.06.25 weder aktualisiert noch überarbeitet wurden</a:t>
          </a:r>
        </a:p>
      </dsp:txBody>
      <dsp:txXfrm>
        <a:off x="5950441" y="0"/>
        <a:ext cx="1118792" cy="3502815"/>
      </dsp:txXfrm>
    </dsp:sp>
    <dsp:sp modelId="{D0725A5E-91A7-400C-854A-997C5B4DC5C5}">
      <dsp:nvSpPr>
        <dsp:cNvPr id="0" name=""/>
        <dsp:cNvSpPr/>
      </dsp:nvSpPr>
      <dsp:spPr>
        <a:xfrm>
          <a:off x="5788485" y="0"/>
          <a:ext cx="362518" cy="3625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04A3C-477E-422B-AD93-43E1C631B8A8}">
      <dsp:nvSpPr>
        <dsp:cNvPr id="0" name=""/>
        <dsp:cNvSpPr/>
      </dsp:nvSpPr>
      <dsp:spPr>
        <a:xfrm rot="16200000">
          <a:off x="5944625" y="1660779"/>
          <a:ext cx="2732198" cy="181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9861" bIns="0" numCol="1" spcCol="1270" anchor="t" anchorCtr="0">
          <a:noAutofit/>
        </a:bodyPr>
        <a:lstStyle/>
        <a:p>
          <a:pPr marL="0" lvl="0" indent="0" algn="r" defTabSz="444500">
            <a:lnSpc>
              <a:spcPct val="90000"/>
            </a:lnSpc>
            <a:spcBef>
              <a:spcPct val="0"/>
            </a:spcBef>
            <a:spcAft>
              <a:spcPct val="35000"/>
            </a:spcAft>
            <a:buNone/>
          </a:pPr>
          <a:r>
            <a:rPr lang="de-DE" sz="1000" kern="1200" dirty="0"/>
            <a:t>Dienstleistungen von Kleinstunternehmern</a:t>
          </a:r>
        </a:p>
      </dsp:txBody>
      <dsp:txXfrm>
        <a:off x="5944625" y="1660779"/>
        <a:ext cx="2732198" cy="181259"/>
      </dsp:txXfrm>
    </dsp:sp>
    <dsp:sp modelId="{4FB49D52-945C-490C-B368-E988F3644678}">
      <dsp:nvSpPr>
        <dsp:cNvPr id="0" name=""/>
        <dsp:cNvSpPr/>
      </dsp:nvSpPr>
      <dsp:spPr>
        <a:xfrm>
          <a:off x="7358134" y="3"/>
          <a:ext cx="1145047" cy="350281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159861" rIns="92456" bIns="92456" numCol="1" spcCol="1270" anchor="t" anchorCtr="0">
          <a:noAutofit/>
        </a:bodyPr>
        <a:lstStyle/>
        <a:p>
          <a:pPr marL="114300" lvl="1" indent="-114300" algn="l" defTabSz="577850">
            <a:lnSpc>
              <a:spcPct val="90000"/>
            </a:lnSpc>
            <a:spcBef>
              <a:spcPct val="0"/>
            </a:spcBef>
            <a:spcAft>
              <a:spcPct val="15000"/>
            </a:spcAft>
            <a:buChar char="•"/>
          </a:pPr>
          <a:r>
            <a:rPr lang="de-DE" sz="1300" kern="1200" dirty="0"/>
            <a:t>&lt; 10 Mitarbeiter UND</a:t>
          </a:r>
        </a:p>
        <a:p>
          <a:pPr marL="114300" lvl="1" indent="-114300" algn="l" defTabSz="577850">
            <a:lnSpc>
              <a:spcPct val="90000"/>
            </a:lnSpc>
            <a:spcBef>
              <a:spcPct val="0"/>
            </a:spcBef>
            <a:spcAft>
              <a:spcPct val="15000"/>
            </a:spcAft>
            <a:buChar char="•"/>
          </a:pPr>
          <a:r>
            <a:rPr lang="de-DE" sz="1300" kern="1200" dirty="0"/>
            <a:t>Umsatz &lt;= 2 Mill. €</a:t>
          </a:r>
        </a:p>
        <a:p>
          <a:pPr marL="114300" lvl="1" indent="-114300" algn="l" defTabSz="577850">
            <a:lnSpc>
              <a:spcPct val="90000"/>
            </a:lnSpc>
            <a:spcBef>
              <a:spcPct val="0"/>
            </a:spcBef>
            <a:spcAft>
              <a:spcPct val="15000"/>
            </a:spcAft>
            <a:buChar char="•"/>
          </a:pPr>
          <a:r>
            <a:rPr lang="de-DE" sz="1300" kern="1200" dirty="0"/>
            <a:t>Achtung: Produkte von Kleinstunternehmern müssen trotzdem barrierefrei sein!</a:t>
          </a:r>
        </a:p>
      </dsp:txBody>
      <dsp:txXfrm>
        <a:off x="7358134" y="3"/>
        <a:ext cx="1145047" cy="3502815"/>
      </dsp:txXfrm>
    </dsp:sp>
    <dsp:sp modelId="{103E1E00-035A-4E7C-8652-E975B36CD326}">
      <dsp:nvSpPr>
        <dsp:cNvPr id="0" name=""/>
        <dsp:cNvSpPr/>
      </dsp:nvSpPr>
      <dsp:spPr>
        <a:xfrm>
          <a:off x="7190890" y="2968"/>
          <a:ext cx="362518" cy="3625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ac1dac31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ac1dac31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sz="1400">
                <a:solidFill>
                  <a:srgbClr val="595959"/>
                </a:solidFill>
                <a:latin typeface="Lato"/>
                <a:ea typeface="Lato"/>
                <a:cs typeface="Lato"/>
                <a:sym typeface="Lato"/>
              </a:rPr>
              <a:t>Wie viele Menschen mit Behinderungen gibt es?</a:t>
            </a:r>
            <a:endParaRPr sz="1400">
              <a:solidFill>
                <a:srgbClr val="595959"/>
              </a:solidFill>
              <a:latin typeface="Lato"/>
              <a:ea typeface="Lato"/>
              <a:cs typeface="Lato"/>
              <a:sym typeface="Lato"/>
            </a:endParaRPr>
          </a:p>
          <a:p>
            <a:pPr marL="0" lvl="0" indent="0" algn="l" rtl="0">
              <a:spcBef>
                <a:spcPts val="16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ac1dac311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ac1dac311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ac1dac311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ac1dac311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v</a:t>
            </a:r>
            <a:endParaRPr dirty="0"/>
          </a:p>
        </p:txBody>
      </p:sp>
    </p:spTree>
    <p:extLst>
      <p:ext uri="{BB962C8B-B14F-4D97-AF65-F5344CB8AC3E}">
        <p14:creationId xmlns:p14="http://schemas.microsoft.com/office/powerpoint/2010/main" val="161671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ac1dac31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ac1dac31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de-DE" sz="1100" dirty="0"/>
              <a:t>Ursachen für körperliche Beeinträchtigungen:</a:t>
            </a:r>
          </a:p>
          <a:p>
            <a:pPr marL="457200" lvl="0" indent="-317500" algn="l" rtl="0">
              <a:spcBef>
                <a:spcPts val="0"/>
              </a:spcBef>
              <a:spcAft>
                <a:spcPts val="0"/>
              </a:spcAft>
              <a:buSzPts val="1400"/>
              <a:buChar char="-"/>
            </a:pPr>
            <a:r>
              <a:rPr lang="de-DE" sz="1100" dirty="0"/>
              <a:t>Angeboren</a:t>
            </a:r>
          </a:p>
          <a:p>
            <a:pPr marL="457200" lvl="0" indent="-317500" algn="l" rtl="0">
              <a:spcBef>
                <a:spcPts val="0"/>
              </a:spcBef>
              <a:spcAft>
                <a:spcPts val="0"/>
              </a:spcAft>
              <a:buSzPts val="1400"/>
              <a:buChar char="-"/>
            </a:pPr>
            <a:r>
              <a:rPr lang="de-DE" sz="1100" dirty="0"/>
              <a:t>Krankheit</a:t>
            </a:r>
          </a:p>
          <a:p>
            <a:pPr marL="457200" lvl="0" indent="-317500" algn="l" rtl="0">
              <a:spcBef>
                <a:spcPts val="0"/>
              </a:spcBef>
              <a:spcAft>
                <a:spcPts val="0"/>
              </a:spcAft>
              <a:buSzPts val="1400"/>
              <a:buChar char="-"/>
            </a:pPr>
            <a:r>
              <a:rPr lang="de-DE" sz="1100" dirty="0"/>
              <a:t>Unfall</a:t>
            </a:r>
          </a:p>
          <a:p>
            <a:pPr marL="457200" lvl="0" indent="-317500" algn="l" rtl="0">
              <a:spcBef>
                <a:spcPts val="0"/>
              </a:spcBef>
              <a:spcAft>
                <a:spcPts val="0"/>
              </a:spcAft>
              <a:buSzPts val="1400"/>
              <a:buChar char="-"/>
            </a:pPr>
            <a:r>
              <a:rPr lang="de-DE" sz="1100" dirty="0"/>
              <a:t>Berufsbedingt</a:t>
            </a:r>
          </a:p>
          <a:p>
            <a:pPr marL="457200" lvl="0" indent="-317500" algn="l" rtl="0">
              <a:spcBef>
                <a:spcPts val="0"/>
              </a:spcBef>
              <a:spcAft>
                <a:spcPts val="0"/>
              </a:spcAft>
              <a:buSzPts val="1400"/>
              <a:buChar char="-"/>
            </a:pPr>
            <a:r>
              <a:rPr lang="de-DE" sz="1100" dirty="0"/>
              <a:t>Altersbedingt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22358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ac1dac31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ac1dac31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de-DE" sz="1100" dirty="0"/>
              <a:t>Ursachen für körperliche Beeinträchtigungen:</a:t>
            </a:r>
          </a:p>
          <a:p>
            <a:pPr marL="457200" lvl="0" indent="-317500" algn="l" rtl="0">
              <a:spcBef>
                <a:spcPts val="0"/>
              </a:spcBef>
              <a:spcAft>
                <a:spcPts val="0"/>
              </a:spcAft>
              <a:buSzPts val="1400"/>
              <a:buChar char="-"/>
            </a:pPr>
            <a:r>
              <a:rPr lang="de-DE" sz="1100" dirty="0"/>
              <a:t>Angeboren</a:t>
            </a:r>
          </a:p>
          <a:p>
            <a:pPr marL="457200" lvl="0" indent="-317500" algn="l" rtl="0">
              <a:spcBef>
                <a:spcPts val="0"/>
              </a:spcBef>
              <a:spcAft>
                <a:spcPts val="0"/>
              </a:spcAft>
              <a:buSzPts val="1400"/>
              <a:buChar char="-"/>
            </a:pPr>
            <a:r>
              <a:rPr lang="de-DE" sz="1100" dirty="0"/>
              <a:t>Krankheit</a:t>
            </a:r>
          </a:p>
          <a:p>
            <a:pPr marL="457200" lvl="0" indent="-317500" algn="l" rtl="0">
              <a:spcBef>
                <a:spcPts val="0"/>
              </a:spcBef>
              <a:spcAft>
                <a:spcPts val="0"/>
              </a:spcAft>
              <a:buSzPts val="1400"/>
              <a:buChar char="-"/>
            </a:pPr>
            <a:r>
              <a:rPr lang="de-DE" sz="1100" dirty="0"/>
              <a:t>Unfall</a:t>
            </a:r>
          </a:p>
          <a:p>
            <a:pPr marL="457200" lvl="0" indent="-317500" algn="l" rtl="0">
              <a:spcBef>
                <a:spcPts val="0"/>
              </a:spcBef>
              <a:spcAft>
                <a:spcPts val="0"/>
              </a:spcAft>
              <a:buSzPts val="1400"/>
              <a:buChar char="-"/>
            </a:pPr>
            <a:r>
              <a:rPr lang="de-DE" sz="1100" dirty="0"/>
              <a:t>Berufsbedingt</a:t>
            </a:r>
          </a:p>
          <a:p>
            <a:pPr marL="457200" lvl="0" indent="-317500" algn="l" rtl="0">
              <a:spcBef>
                <a:spcPts val="0"/>
              </a:spcBef>
              <a:spcAft>
                <a:spcPts val="0"/>
              </a:spcAft>
              <a:buSzPts val="1400"/>
              <a:buChar char="-"/>
            </a:pPr>
            <a:r>
              <a:rPr lang="de-DE" sz="1100" dirty="0"/>
              <a:t>Altersbedingt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1776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ac1dac31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ac1dac31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de-DE" sz="1100" dirty="0"/>
              <a:t>Ursachen für körperliche Beeinträchtigungen:</a:t>
            </a:r>
          </a:p>
          <a:p>
            <a:pPr marL="457200" lvl="0" indent="-317500" algn="l" rtl="0">
              <a:spcBef>
                <a:spcPts val="0"/>
              </a:spcBef>
              <a:spcAft>
                <a:spcPts val="0"/>
              </a:spcAft>
              <a:buSzPts val="1400"/>
              <a:buChar char="-"/>
            </a:pPr>
            <a:r>
              <a:rPr lang="de-DE" sz="1100" dirty="0"/>
              <a:t>Angeboren</a:t>
            </a:r>
          </a:p>
          <a:p>
            <a:pPr marL="457200" lvl="0" indent="-317500" algn="l" rtl="0">
              <a:spcBef>
                <a:spcPts val="0"/>
              </a:spcBef>
              <a:spcAft>
                <a:spcPts val="0"/>
              </a:spcAft>
              <a:buSzPts val="1400"/>
              <a:buChar char="-"/>
            </a:pPr>
            <a:r>
              <a:rPr lang="de-DE" sz="1100" dirty="0"/>
              <a:t>Krankheit</a:t>
            </a:r>
          </a:p>
          <a:p>
            <a:pPr marL="457200" lvl="0" indent="-317500" algn="l" rtl="0">
              <a:spcBef>
                <a:spcPts val="0"/>
              </a:spcBef>
              <a:spcAft>
                <a:spcPts val="0"/>
              </a:spcAft>
              <a:buSzPts val="1400"/>
              <a:buChar char="-"/>
            </a:pPr>
            <a:r>
              <a:rPr lang="de-DE" sz="1100" dirty="0"/>
              <a:t>Unfall</a:t>
            </a:r>
          </a:p>
          <a:p>
            <a:pPr marL="457200" lvl="0" indent="-317500" algn="l" rtl="0">
              <a:spcBef>
                <a:spcPts val="0"/>
              </a:spcBef>
              <a:spcAft>
                <a:spcPts val="0"/>
              </a:spcAft>
              <a:buSzPts val="1400"/>
              <a:buChar char="-"/>
            </a:pPr>
            <a:r>
              <a:rPr lang="de-DE" sz="1100" dirty="0"/>
              <a:t>Berufsbedingt</a:t>
            </a:r>
          </a:p>
          <a:p>
            <a:pPr marL="457200" lvl="0" indent="-317500" algn="l" rtl="0">
              <a:spcBef>
                <a:spcPts val="0"/>
              </a:spcBef>
              <a:spcAft>
                <a:spcPts val="0"/>
              </a:spcAft>
              <a:buSzPts val="1400"/>
              <a:buChar char="-"/>
            </a:pPr>
            <a:r>
              <a:rPr lang="de-DE" sz="1100" dirty="0"/>
              <a:t>Altersbedingt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65341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ac1dac31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ac1dac31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de-DE" sz="1100" dirty="0"/>
              <a:t>Ursachen für körperliche Beeinträchtigungen:</a:t>
            </a:r>
          </a:p>
          <a:p>
            <a:pPr marL="457200" lvl="0" indent="-317500" algn="l" rtl="0">
              <a:spcBef>
                <a:spcPts val="0"/>
              </a:spcBef>
              <a:spcAft>
                <a:spcPts val="0"/>
              </a:spcAft>
              <a:buSzPts val="1400"/>
              <a:buChar char="-"/>
            </a:pPr>
            <a:r>
              <a:rPr lang="de-DE" sz="1100" dirty="0"/>
              <a:t>Angeboren</a:t>
            </a:r>
          </a:p>
          <a:p>
            <a:pPr marL="457200" lvl="0" indent="-317500" algn="l" rtl="0">
              <a:spcBef>
                <a:spcPts val="0"/>
              </a:spcBef>
              <a:spcAft>
                <a:spcPts val="0"/>
              </a:spcAft>
              <a:buSzPts val="1400"/>
              <a:buChar char="-"/>
            </a:pPr>
            <a:r>
              <a:rPr lang="de-DE" sz="1100" dirty="0"/>
              <a:t>Krankheit</a:t>
            </a:r>
          </a:p>
          <a:p>
            <a:pPr marL="457200" lvl="0" indent="-317500" algn="l" rtl="0">
              <a:spcBef>
                <a:spcPts val="0"/>
              </a:spcBef>
              <a:spcAft>
                <a:spcPts val="0"/>
              </a:spcAft>
              <a:buSzPts val="1400"/>
              <a:buChar char="-"/>
            </a:pPr>
            <a:r>
              <a:rPr lang="de-DE" sz="1100" dirty="0"/>
              <a:t>Unfall</a:t>
            </a:r>
          </a:p>
          <a:p>
            <a:pPr marL="457200" lvl="0" indent="-317500" algn="l" rtl="0">
              <a:spcBef>
                <a:spcPts val="0"/>
              </a:spcBef>
              <a:spcAft>
                <a:spcPts val="0"/>
              </a:spcAft>
              <a:buSzPts val="1400"/>
              <a:buChar char="-"/>
            </a:pPr>
            <a:r>
              <a:rPr lang="de-DE" sz="1100" dirty="0"/>
              <a:t>Berufsbedingt</a:t>
            </a:r>
          </a:p>
          <a:p>
            <a:pPr marL="457200" lvl="0" indent="-317500" algn="l" rtl="0">
              <a:spcBef>
                <a:spcPts val="0"/>
              </a:spcBef>
              <a:spcAft>
                <a:spcPts val="0"/>
              </a:spcAft>
              <a:buSzPts val="1400"/>
              <a:buChar char="-"/>
            </a:pPr>
            <a:r>
              <a:rPr lang="de-DE" sz="1100" dirty="0"/>
              <a:t>Altersbedingt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13973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ac1dac31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ac1dac31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de-DE" sz="1100" dirty="0"/>
              <a:t>Ursachen für körperliche Beeinträchtigungen:</a:t>
            </a:r>
          </a:p>
          <a:p>
            <a:pPr marL="457200" lvl="0" indent="-317500" algn="l" rtl="0">
              <a:spcBef>
                <a:spcPts val="0"/>
              </a:spcBef>
              <a:spcAft>
                <a:spcPts val="0"/>
              </a:spcAft>
              <a:buSzPts val="1400"/>
              <a:buChar char="-"/>
            </a:pPr>
            <a:r>
              <a:rPr lang="de-DE" sz="1100" dirty="0"/>
              <a:t>Angeboren</a:t>
            </a:r>
          </a:p>
          <a:p>
            <a:pPr marL="457200" lvl="0" indent="-317500" algn="l" rtl="0">
              <a:spcBef>
                <a:spcPts val="0"/>
              </a:spcBef>
              <a:spcAft>
                <a:spcPts val="0"/>
              </a:spcAft>
              <a:buSzPts val="1400"/>
              <a:buChar char="-"/>
            </a:pPr>
            <a:r>
              <a:rPr lang="de-DE" sz="1100" dirty="0"/>
              <a:t>Krankheit</a:t>
            </a:r>
          </a:p>
          <a:p>
            <a:pPr marL="457200" lvl="0" indent="-317500" algn="l" rtl="0">
              <a:spcBef>
                <a:spcPts val="0"/>
              </a:spcBef>
              <a:spcAft>
                <a:spcPts val="0"/>
              </a:spcAft>
              <a:buSzPts val="1400"/>
              <a:buChar char="-"/>
            </a:pPr>
            <a:r>
              <a:rPr lang="de-DE" sz="1100" dirty="0"/>
              <a:t>Unfall</a:t>
            </a:r>
          </a:p>
          <a:p>
            <a:pPr marL="457200" lvl="0" indent="-317500" algn="l" rtl="0">
              <a:spcBef>
                <a:spcPts val="0"/>
              </a:spcBef>
              <a:spcAft>
                <a:spcPts val="0"/>
              </a:spcAft>
              <a:buSzPts val="1400"/>
              <a:buChar char="-"/>
            </a:pPr>
            <a:r>
              <a:rPr lang="de-DE" sz="1100" dirty="0"/>
              <a:t>Berufsbedingt</a:t>
            </a:r>
          </a:p>
          <a:p>
            <a:pPr marL="457200" lvl="0" indent="-317500" algn="l" rtl="0">
              <a:spcBef>
                <a:spcPts val="0"/>
              </a:spcBef>
              <a:spcAft>
                <a:spcPts val="0"/>
              </a:spcAft>
              <a:buSzPts val="1400"/>
              <a:buChar char="-"/>
            </a:pPr>
            <a:r>
              <a:rPr lang="de-DE" sz="1100" dirty="0"/>
              <a:t>Altersbedingt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687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3ac269909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3ac269909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900" dirty="0">
                <a:solidFill>
                  <a:schemeClr val="accent1"/>
                </a:solidFill>
                <a:latin typeface="Lato"/>
                <a:ea typeface="Lato"/>
                <a:cs typeface="Lato"/>
                <a:sym typeface="Lato"/>
              </a:rPr>
              <a:t>Schwerbehindert: Grad der Behinderung &gt;= 50</a:t>
            </a:r>
          </a:p>
          <a:p>
            <a:pPr marL="0" lvl="0" indent="0" algn="l" rtl="0">
              <a:spcBef>
                <a:spcPts val="1000"/>
              </a:spcBef>
              <a:spcAft>
                <a:spcPts val="0"/>
              </a:spcAft>
              <a:buNone/>
            </a:pPr>
            <a:r>
              <a:rPr lang="de-DE" sz="900" dirty="0">
                <a:solidFill>
                  <a:schemeClr val="accent1"/>
                </a:solidFill>
                <a:latin typeface="Lato"/>
                <a:ea typeface="Lato"/>
                <a:cs typeface="Lato"/>
                <a:sym typeface="Lato"/>
              </a:rPr>
              <a:t>ca. 7,9 Millionen schwerbehinderte Menschen (Stand: Jahresende 2019)</a:t>
            </a:r>
          </a:p>
          <a:p>
            <a:pPr marL="0" lvl="0" indent="0" algn="l" rtl="0">
              <a:spcBef>
                <a:spcPts val="1000"/>
              </a:spcBef>
              <a:spcAft>
                <a:spcPts val="0"/>
              </a:spcAft>
              <a:buNone/>
            </a:pPr>
            <a:r>
              <a:rPr lang="de-DE" sz="900" dirty="0">
                <a:solidFill>
                  <a:schemeClr val="accent1"/>
                </a:solidFill>
                <a:latin typeface="Lato"/>
                <a:ea typeface="Lato"/>
                <a:cs typeface="Lato"/>
                <a:sym typeface="Lato"/>
              </a:rPr>
              <a:t>Behinderungen vor allem bei älteren Menschen </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34% → 75 oder älter</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44% → 55 bis 74</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2% →  unter 18</a:t>
            </a:r>
          </a:p>
          <a:p>
            <a:pPr marL="0" lvl="0" indent="0" algn="l" rtl="0">
              <a:spcBef>
                <a:spcPts val="1000"/>
              </a:spcBef>
              <a:spcAft>
                <a:spcPts val="0"/>
              </a:spcAft>
              <a:buNone/>
            </a:pPr>
            <a:r>
              <a:rPr lang="de-DE" sz="900" dirty="0">
                <a:solidFill>
                  <a:schemeClr val="accent1"/>
                </a:solidFill>
                <a:latin typeface="Lato"/>
                <a:ea typeface="Lato"/>
                <a:cs typeface="Lato"/>
                <a:sym typeface="Lato"/>
              </a:rPr>
              <a:t>Gruppen von Schwerbehinderten (prozentual von allen </a:t>
            </a:r>
            <a:r>
              <a:rPr lang="de-DE" sz="900" dirty="0" err="1">
                <a:solidFill>
                  <a:schemeClr val="accent1"/>
                </a:solidFill>
                <a:latin typeface="Lato"/>
                <a:ea typeface="Lato"/>
                <a:cs typeface="Lato"/>
                <a:sym typeface="Lato"/>
              </a:rPr>
              <a:t>Schw.beh</a:t>
            </a:r>
            <a:r>
              <a:rPr lang="de-DE" sz="900" dirty="0">
                <a:solidFill>
                  <a:schemeClr val="accent1"/>
                </a:solidFill>
                <a:latin typeface="Lato"/>
                <a:ea typeface="Lato"/>
                <a:cs typeface="Lato"/>
                <a:sym typeface="Lato"/>
              </a:rPr>
              <a:t>.)</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58% körperliche Behinderung</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13% geistige oder seelische Behinderung</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9% zerebrale Behinderung </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19% Behinderung nicht ausgewiesen</a:t>
            </a:r>
          </a:p>
          <a:p>
            <a:pPr marL="0" lvl="0" indent="0" algn="l" rtl="0">
              <a:spcBef>
                <a:spcPts val="0"/>
              </a:spcBef>
              <a:spcAft>
                <a:spcPts val="0"/>
              </a:spcAft>
              <a:buNone/>
            </a:pPr>
            <a:endParaRPr lang="de-DE" sz="900" dirty="0">
              <a:solidFill>
                <a:schemeClr val="accent1"/>
              </a:solidFill>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3ac269909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3ac269909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900" dirty="0">
                <a:solidFill>
                  <a:schemeClr val="accent1"/>
                </a:solidFill>
                <a:latin typeface="Lato"/>
                <a:ea typeface="Lato"/>
                <a:cs typeface="Lato"/>
                <a:sym typeface="Lato"/>
              </a:rPr>
              <a:t>Schwerbehindert: Grad der Behinderung &gt;= 50</a:t>
            </a:r>
          </a:p>
          <a:p>
            <a:pPr marL="0" lvl="0" indent="0" algn="l" rtl="0">
              <a:spcBef>
                <a:spcPts val="1000"/>
              </a:spcBef>
              <a:spcAft>
                <a:spcPts val="0"/>
              </a:spcAft>
              <a:buNone/>
            </a:pPr>
            <a:r>
              <a:rPr lang="de-DE" sz="900" dirty="0">
                <a:solidFill>
                  <a:schemeClr val="accent1"/>
                </a:solidFill>
                <a:latin typeface="Lato"/>
                <a:ea typeface="Lato"/>
                <a:cs typeface="Lato"/>
                <a:sym typeface="Lato"/>
              </a:rPr>
              <a:t>ca. 7,9 Millionen schwerbehinderte Menschen (Stand: Jahresende 2019)</a:t>
            </a:r>
          </a:p>
          <a:p>
            <a:pPr marL="0" lvl="0" indent="0" algn="l" rtl="0">
              <a:spcBef>
                <a:spcPts val="1000"/>
              </a:spcBef>
              <a:spcAft>
                <a:spcPts val="0"/>
              </a:spcAft>
              <a:buNone/>
            </a:pPr>
            <a:r>
              <a:rPr lang="de-DE" sz="900" dirty="0">
                <a:solidFill>
                  <a:schemeClr val="accent1"/>
                </a:solidFill>
                <a:latin typeface="Lato"/>
                <a:ea typeface="Lato"/>
                <a:cs typeface="Lato"/>
                <a:sym typeface="Lato"/>
              </a:rPr>
              <a:t>Behinderungen vor allem bei älteren Menschen </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34% → 75 oder älter</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44% → 55 bis 74</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2% →  unter 18</a:t>
            </a:r>
          </a:p>
          <a:p>
            <a:pPr marL="0" lvl="0" indent="0" algn="l" rtl="0">
              <a:spcBef>
                <a:spcPts val="1000"/>
              </a:spcBef>
              <a:spcAft>
                <a:spcPts val="0"/>
              </a:spcAft>
              <a:buNone/>
            </a:pPr>
            <a:r>
              <a:rPr lang="de-DE" sz="900" dirty="0">
                <a:solidFill>
                  <a:schemeClr val="accent1"/>
                </a:solidFill>
                <a:latin typeface="Lato"/>
                <a:ea typeface="Lato"/>
                <a:cs typeface="Lato"/>
                <a:sym typeface="Lato"/>
              </a:rPr>
              <a:t>Gruppen von Schwerbehinderten (prozentual von allen </a:t>
            </a:r>
            <a:r>
              <a:rPr lang="de-DE" sz="900" dirty="0" err="1">
                <a:solidFill>
                  <a:schemeClr val="accent1"/>
                </a:solidFill>
                <a:latin typeface="Lato"/>
                <a:ea typeface="Lato"/>
                <a:cs typeface="Lato"/>
                <a:sym typeface="Lato"/>
              </a:rPr>
              <a:t>Schw.beh</a:t>
            </a:r>
            <a:r>
              <a:rPr lang="de-DE" sz="900" dirty="0">
                <a:solidFill>
                  <a:schemeClr val="accent1"/>
                </a:solidFill>
                <a:latin typeface="Lato"/>
                <a:ea typeface="Lato"/>
                <a:cs typeface="Lato"/>
                <a:sym typeface="Lato"/>
              </a:rPr>
              <a:t>.)</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58% körperliche Behinderung</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13% geistige oder seelische Behinderung</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9% zerebrale Behinderung </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19% Behinderung nicht ausgewiesen</a:t>
            </a:r>
          </a:p>
          <a:p>
            <a:pPr marL="0" lvl="0" indent="0" algn="l" rtl="0">
              <a:spcBef>
                <a:spcPts val="0"/>
              </a:spcBef>
              <a:spcAft>
                <a:spcPts val="0"/>
              </a:spcAft>
              <a:buNone/>
            </a:pPr>
            <a:endParaRPr lang="de-DE" sz="900"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96637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9613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3ac269909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3ac269909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900" dirty="0">
                <a:solidFill>
                  <a:schemeClr val="accent1"/>
                </a:solidFill>
                <a:latin typeface="Lato"/>
                <a:ea typeface="Lato"/>
                <a:cs typeface="Lato"/>
                <a:sym typeface="Lato"/>
              </a:rPr>
              <a:t>Schwerbehindert: Grad der Behinderung &gt;= 50</a:t>
            </a:r>
          </a:p>
          <a:p>
            <a:pPr marL="0" lvl="0" indent="0" algn="l" rtl="0">
              <a:spcBef>
                <a:spcPts val="1000"/>
              </a:spcBef>
              <a:spcAft>
                <a:spcPts val="0"/>
              </a:spcAft>
              <a:buNone/>
            </a:pPr>
            <a:r>
              <a:rPr lang="de-DE" sz="900" dirty="0">
                <a:solidFill>
                  <a:schemeClr val="accent1"/>
                </a:solidFill>
                <a:latin typeface="Lato"/>
                <a:ea typeface="Lato"/>
                <a:cs typeface="Lato"/>
                <a:sym typeface="Lato"/>
              </a:rPr>
              <a:t>ca. 7,9 Millionen schwerbehinderte Menschen (Stand: Jahresende 2019)</a:t>
            </a:r>
          </a:p>
          <a:p>
            <a:pPr marL="0" lvl="0" indent="0" algn="l" rtl="0">
              <a:spcBef>
                <a:spcPts val="1000"/>
              </a:spcBef>
              <a:spcAft>
                <a:spcPts val="0"/>
              </a:spcAft>
              <a:buNone/>
            </a:pPr>
            <a:r>
              <a:rPr lang="de-DE" sz="900" dirty="0">
                <a:solidFill>
                  <a:schemeClr val="accent1"/>
                </a:solidFill>
                <a:latin typeface="Lato"/>
                <a:ea typeface="Lato"/>
                <a:cs typeface="Lato"/>
                <a:sym typeface="Lato"/>
              </a:rPr>
              <a:t>Behinderungen vor allem bei älteren Menschen </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34% → 75 oder älter</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44% → 55 bis 74</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2% →  unter 18</a:t>
            </a:r>
          </a:p>
          <a:p>
            <a:pPr marL="0" lvl="0" indent="0" algn="l" rtl="0">
              <a:spcBef>
                <a:spcPts val="1000"/>
              </a:spcBef>
              <a:spcAft>
                <a:spcPts val="0"/>
              </a:spcAft>
              <a:buNone/>
            </a:pPr>
            <a:r>
              <a:rPr lang="de-DE" sz="900" dirty="0">
                <a:solidFill>
                  <a:schemeClr val="accent1"/>
                </a:solidFill>
                <a:latin typeface="Lato"/>
                <a:ea typeface="Lato"/>
                <a:cs typeface="Lato"/>
                <a:sym typeface="Lato"/>
              </a:rPr>
              <a:t>Gruppen von Schwerbehinderten (prozentual von allen </a:t>
            </a:r>
            <a:r>
              <a:rPr lang="de-DE" sz="900" dirty="0" err="1">
                <a:solidFill>
                  <a:schemeClr val="accent1"/>
                </a:solidFill>
                <a:latin typeface="Lato"/>
                <a:ea typeface="Lato"/>
                <a:cs typeface="Lato"/>
                <a:sym typeface="Lato"/>
              </a:rPr>
              <a:t>Schw.beh</a:t>
            </a:r>
            <a:r>
              <a:rPr lang="de-DE" sz="900" dirty="0">
                <a:solidFill>
                  <a:schemeClr val="accent1"/>
                </a:solidFill>
                <a:latin typeface="Lato"/>
                <a:ea typeface="Lato"/>
                <a:cs typeface="Lato"/>
                <a:sym typeface="Lato"/>
              </a:rPr>
              <a:t>.)</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58% körperliche Behinderung</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13% geistige oder seelische Behinderung</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9% zerebrale Behinderung </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19% Behinderung nicht ausgewiesen</a:t>
            </a:r>
          </a:p>
          <a:p>
            <a:pPr marL="0" lvl="0" indent="0" algn="l" rtl="0">
              <a:spcBef>
                <a:spcPts val="0"/>
              </a:spcBef>
              <a:spcAft>
                <a:spcPts val="0"/>
              </a:spcAft>
              <a:buNone/>
            </a:pPr>
            <a:endParaRPr lang="de-DE" sz="900"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1094325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3ac269909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3ac269909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900" dirty="0">
                <a:solidFill>
                  <a:schemeClr val="accent1"/>
                </a:solidFill>
                <a:latin typeface="Lato"/>
                <a:ea typeface="Lato"/>
                <a:cs typeface="Lato"/>
                <a:sym typeface="Lato"/>
              </a:rPr>
              <a:t>Schwerbehindert: Grad der Behinderung &gt;= 50</a:t>
            </a:r>
          </a:p>
          <a:p>
            <a:pPr marL="0" lvl="0" indent="0" algn="l" rtl="0">
              <a:spcBef>
                <a:spcPts val="1000"/>
              </a:spcBef>
              <a:spcAft>
                <a:spcPts val="0"/>
              </a:spcAft>
              <a:buNone/>
            </a:pPr>
            <a:r>
              <a:rPr lang="de-DE" sz="900" dirty="0">
                <a:solidFill>
                  <a:schemeClr val="accent1"/>
                </a:solidFill>
                <a:latin typeface="Lato"/>
                <a:ea typeface="Lato"/>
                <a:cs typeface="Lato"/>
                <a:sym typeface="Lato"/>
              </a:rPr>
              <a:t>ca. 7,9 Millionen schwerbehinderte Menschen (Stand: Jahresende 2019)</a:t>
            </a:r>
          </a:p>
          <a:p>
            <a:pPr marL="0" lvl="0" indent="0" algn="l" rtl="0">
              <a:spcBef>
                <a:spcPts val="1000"/>
              </a:spcBef>
              <a:spcAft>
                <a:spcPts val="0"/>
              </a:spcAft>
              <a:buNone/>
            </a:pPr>
            <a:r>
              <a:rPr lang="de-DE" sz="900" dirty="0">
                <a:solidFill>
                  <a:schemeClr val="accent1"/>
                </a:solidFill>
                <a:latin typeface="Lato"/>
                <a:ea typeface="Lato"/>
                <a:cs typeface="Lato"/>
                <a:sym typeface="Lato"/>
              </a:rPr>
              <a:t>Behinderungen vor allem bei älteren Menschen </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34% → 75 oder älter</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44% → 55 bis 74</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2% →  unter 18</a:t>
            </a:r>
          </a:p>
          <a:p>
            <a:pPr marL="0" lvl="0" indent="0" algn="l" rtl="0">
              <a:spcBef>
                <a:spcPts val="1000"/>
              </a:spcBef>
              <a:spcAft>
                <a:spcPts val="0"/>
              </a:spcAft>
              <a:buNone/>
            </a:pPr>
            <a:r>
              <a:rPr lang="de-DE" sz="900" dirty="0">
                <a:solidFill>
                  <a:schemeClr val="accent1"/>
                </a:solidFill>
                <a:latin typeface="Lato"/>
                <a:ea typeface="Lato"/>
                <a:cs typeface="Lato"/>
                <a:sym typeface="Lato"/>
              </a:rPr>
              <a:t>Gruppen von Schwerbehinderten (prozentual von allen </a:t>
            </a:r>
            <a:r>
              <a:rPr lang="de-DE" sz="900" dirty="0" err="1">
                <a:solidFill>
                  <a:schemeClr val="accent1"/>
                </a:solidFill>
                <a:latin typeface="Lato"/>
                <a:ea typeface="Lato"/>
                <a:cs typeface="Lato"/>
                <a:sym typeface="Lato"/>
              </a:rPr>
              <a:t>Schw.beh</a:t>
            </a:r>
            <a:r>
              <a:rPr lang="de-DE" sz="900" dirty="0">
                <a:solidFill>
                  <a:schemeClr val="accent1"/>
                </a:solidFill>
                <a:latin typeface="Lato"/>
                <a:ea typeface="Lato"/>
                <a:cs typeface="Lato"/>
                <a:sym typeface="Lato"/>
              </a:rPr>
              <a:t>.)</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58% körperliche Behinderung</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13% geistige oder seelische Behinderung</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9% zerebrale Behinderung </a:t>
            </a:r>
          </a:p>
          <a:p>
            <a:pPr marL="457200" lvl="0" indent="-298450" algn="l" rtl="0">
              <a:spcBef>
                <a:spcPts val="0"/>
              </a:spcBef>
              <a:spcAft>
                <a:spcPts val="0"/>
              </a:spcAft>
              <a:buClr>
                <a:schemeClr val="accent1"/>
              </a:buClr>
              <a:buSzPts val="1100"/>
              <a:buFont typeface="Lato"/>
              <a:buChar char="-"/>
            </a:pPr>
            <a:r>
              <a:rPr lang="de-DE" sz="900" dirty="0">
                <a:solidFill>
                  <a:schemeClr val="accent1"/>
                </a:solidFill>
                <a:latin typeface="Lato"/>
                <a:ea typeface="Lato"/>
                <a:cs typeface="Lato"/>
                <a:sym typeface="Lato"/>
              </a:rPr>
              <a:t>19% Behinderung nicht ausgewiesen</a:t>
            </a:r>
          </a:p>
          <a:p>
            <a:pPr marL="0" lvl="0" indent="0" algn="l" rtl="0">
              <a:spcBef>
                <a:spcPts val="0"/>
              </a:spcBef>
              <a:spcAft>
                <a:spcPts val="0"/>
              </a:spcAft>
              <a:buNone/>
            </a:pPr>
            <a:endParaRPr lang="de-DE" sz="900" dirty="0">
              <a:solidFill>
                <a:schemeClr val="accent1"/>
              </a:solidFill>
              <a:latin typeface="Lato"/>
              <a:ea typeface="Lato"/>
              <a:cs typeface="Lato"/>
              <a:sym typeface="Lato"/>
            </a:endParaRPr>
          </a:p>
        </p:txBody>
      </p:sp>
    </p:spTree>
    <p:extLst>
      <p:ext uri="{BB962C8B-B14F-4D97-AF65-F5344CB8AC3E}">
        <p14:creationId xmlns:p14="http://schemas.microsoft.com/office/powerpoint/2010/main" val="2294388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ac1dac31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ac1dac31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 sz="1400">
                <a:solidFill>
                  <a:srgbClr val="595959"/>
                </a:solidFill>
                <a:latin typeface="Lato"/>
                <a:ea typeface="Lato"/>
                <a:cs typeface="Lato"/>
                <a:sym typeface="Lato"/>
              </a:rPr>
              <a:t>Gibt es gesetzliche Vorschriften zum barrierefreien Design?</a:t>
            </a:r>
            <a:endParaRPr sz="1400">
              <a:solidFill>
                <a:srgbClr val="595959"/>
              </a:solidFill>
              <a:latin typeface="Lato"/>
              <a:ea typeface="Lato"/>
              <a:cs typeface="Lato"/>
              <a:sym typeface="Lato"/>
            </a:endParaRPr>
          </a:p>
          <a:p>
            <a:pPr marL="0" lvl="0" indent="0" algn="l" rtl="0">
              <a:spcBef>
                <a:spcPts val="16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33</a:t>
            </a:fld>
            <a:endParaRPr lang="de-DE"/>
          </a:p>
        </p:txBody>
      </p:sp>
    </p:spTree>
    <p:extLst>
      <p:ext uri="{BB962C8B-B14F-4D97-AF65-F5344CB8AC3E}">
        <p14:creationId xmlns:p14="http://schemas.microsoft.com/office/powerpoint/2010/main" val="3289881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Quelle: https://www.un.org/development/desa/disabilities/convention-on-the-rights-of-persons-with-disabilities.html</a:t>
            </a:r>
          </a:p>
          <a:p>
            <a:endParaRPr lang="de-DE" dirty="0"/>
          </a:p>
          <a:p>
            <a:r>
              <a:rPr lang="de-DE" dirty="0"/>
              <a:t>http://ask.un.org/faq/14594</a:t>
            </a:r>
          </a:p>
          <a:p>
            <a:endParaRPr lang="en-GB" sz="1200" b="1" i="0" kern="1200" dirty="0">
              <a:solidFill>
                <a:schemeClr val="tx1"/>
              </a:solidFill>
              <a:effectLst/>
              <a:latin typeface="+mn-lt"/>
              <a:ea typeface="+mn-ea"/>
              <a:cs typeface="+mn-cs"/>
            </a:endParaRPr>
          </a:p>
          <a:p>
            <a:pPr>
              <a:lnSpc>
                <a:spcPct val="130000"/>
              </a:lnSpc>
            </a:pPr>
            <a:r>
              <a:rPr lang="de-DE" dirty="0"/>
              <a:t>13. Dez. 2006: Annahme durch UN Headquarter</a:t>
            </a:r>
          </a:p>
          <a:p>
            <a:pPr>
              <a:lnSpc>
                <a:spcPct val="130000"/>
              </a:lnSpc>
            </a:pPr>
            <a:r>
              <a:rPr lang="de-DE" dirty="0"/>
              <a:t>30. März 2007: Eröffnung der Unterschriften</a:t>
            </a:r>
          </a:p>
          <a:p>
            <a:pPr lvl="2">
              <a:lnSpc>
                <a:spcPct val="130000"/>
              </a:lnSpc>
            </a:pPr>
            <a:r>
              <a:rPr lang="de-DE" dirty="0"/>
              <a:t>82 Nationen unterschrieben am ersten Tag</a:t>
            </a:r>
          </a:p>
          <a:p>
            <a:pPr lvl="2">
              <a:lnSpc>
                <a:spcPct val="130000"/>
              </a:lnSpc>
            </a:pPr>
            <a:r>
              <a:rPr lang="de-DE" dirty="0"/>
              <a:t>Bis heute haben 180 Nationen unterschrieben </a:t>
            </a:r>
            <a:br>
              <a:rPr lang="de-DE" dirty="0"/>
            </a:br>
            <a:r>
              <a:rPr lang="de-DE" dirty="0"/>
              <a:t>(Stand 2019-09-23)</a:t>
            </a:r>
          </a:p>
          <a:p>
            <a:pPr>
              <a:lnSpc>
                <a:spcPct val="130000"/>
              </a:lnSpc>
            </a:pPr>
            <a:r>
              <a:rPr lang="de-DE" dirty="0"/>
              <a:t>50 Artikel über Rechte von Menschen mit Behinderungen in allen Lebensbereichen</a:t>
            </a:r>
          </a:p>
          <a:p>
            <a:pPr>
              <a:lnSpc>
                <a:spcPct val="130000"/>
              </a:lnSpc>
            </a:pPr>
            <a:r>
              <a:rPr lang="de-DE" dirty="0"/>
              <a:t>Paradigmenwechsel</a:t>
            </a:r>
          </a:p>
          <a:p>
            <a:pPr lvl="1">
              <a:lnSpc>
                <a:spcPct val="130000"/>
              </a:lnSpc>
            </a:pPr>
            <a:r>
              <a:rPr lang="de-DE" dirty="0"/>
              <a:t>Weg von: Menschen mit Behinderungen als "Objekte" von Wohlfahrt, medizinische Hilfe und sozialem Schutz</a:t>
            </a:r>
          </a:p>
          <a:p>
            <a:pPr lvl="1">
              <a:lnSpc>
                <a:spcPct val="130000"/>
              </a:lnSpc>
            </a:pPr>
            <a:r>
              <a:rPr lang="de-DE" dirty="0"/>
              <a:t>Hin zu: Menschen mit Behinderungen als "Subjekte" mit Rechten und Entscheidungsfreiheiten, und als aktive Mitglieder der Gesellschaft ("Inklusion")</a:t>
            </a:r>
          </a:p>
          <a:p>
            <a:pPr lvl="1">
              <a:lnSpc>
                <a:spcPct val="130000"/>
              </a:lnSpc>
            </a:pPr>
            <a:r>
              <a:rPr lang="de-DE" dirty="0"/>
              <a:t>Universelle Anerkennung der Würde von Menschen mit Behinderungen</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Signature ad Referendum</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representative may sign a treaty "ad referendum", i.e., under the condition that the signature is confirmed by his state. In this case, the signature becomes definitive once it is confirmed by the responsible organ.</a:t>
            </a:r>
          </a:p>
          <a:p>
            <a:r>
              <a:rPr lang="en-GB" sz="1200" b="0" i="0" kern="1200" dirty="0">
                <a:solidFill>
                  <a:schemeClr val="tx1"/>
                </a:solidFill>
                <a:effectLst/>
                <a:latin typeface="+mn-lt"/>
                <a:ea typeface="+mn-ea"/>
                <a:cs typeface="+mn-cs"/>
              </a:rPr>
              <a:t>[Art.12 (2) (b), Vienna Convention on the Law of Treaties 1969]</a:t>
            </a:r>
          </a:p>
          <a:p>
            <a:r>
              <a:rPr lang="en-GB" sz="1200" b="1" i="0" kern="1200" dirty="0">
                <a:solidFill>
                  <a:schemeClr val="tx1"/>
                </a:solidFill>
                <a:effectLst/>
                <a:latin typeface="+mn-lt"/>
                <a:ea typeface="+mn-ea"/>
                <a:cs typeface="+mn-cs"/>
              </a:rPr>
              <a:t>Signature Subject to Ratification, Acceptance or Approval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Where the signature is subject to ratification, acceptance or approval, the signature does not establish the consent to be bound. However, it is a means of authentication and expresses the willingness of the signatory state to continue the treaty-making process. The signature qualifies the signatory state to proceed to ratification, acceptance or approval. It also creates an obligation to refrain, in good faith, from acts that would defeat the object and the purpose of the treaty.</a:t>
            </a:r>
          </a:p>
          <a:p>
            <a:r>
              <a:rPr lang="en-GB" sz="1200" b="0" i="0" kern="1200" dirty="0">
                <a:solidFill>
                  <a:schemeClr val="tx1"/>
                </a:solidFill>
                <a:effectLst/>
                <a:latin typeface="+mn-lt"/>
                <a:ea typeface="+mn-ea"/>
                <a:cs typeface="+mn-cs"/>
              </a:rPr>
              <a:t>[Arts.10 and 18, Vienna Convention on the Law of Treaties 1969]</a:t>
            </a:r>
          </a:p>
          <a:p>
            <a:r>
              <a:rPr lang="en-GB" sz="1200" b="1" i="0" kern="1200" dirty="0">
                <a:solidFill>
                  <a:schemeClr val="tx1"/>
                </a:solidFill>
                <a:effectLst/>
                <a:latin typeface="+mn-lt"/>
                <a:ea typeface="+mn-ea"/>
                <a:cs typeface="+mn-cs"/>
              </a:rPr>
              <a:t>Ratification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Ratification defines the international act whereby a state indicates its consent to be bound to a treaty if the parties intended to show their consent by such an act. In the case of bilateral treaties, ratification is usually accomplished by exchanging the requisite instruments, while in the case of multilateral treaties the usual procedure is for the depositary to collect the ratifications of all states, keeping all parties informed of the situation. The institution of ratification grants states the necessary time-frame to seek the required approval for the treaty on the domestic level and to enact the necessary legislation to give domestic effect to that treaty.  </a:t>
            </a:r>
          </a:p>
          <a:p>
            <a:r>
              <a:rPr lang="en-GB" sz="1200" b="0" i="0" kern="1200" dirty="0">
                <a:solidFill>
                  <a:schemeClr val="tx1"/>
                </a:solidFill>
                <a:effectLst/>
                <a:latin typeface="+mn-lt"/>
                <a:ea typeface="+mn-ea"/>
                <a:cs typeface="+mn-cs"/>
              </a:rPr>
              <a:t> [Arts.2 (1) (b), 14 (1) and 16, Vienna Convention on the Law of Treaties 1969]</a:t>
            </a:r>
          </a:p>
          <a:p>
            <a:r>
              <a:rPr lang="en-GB" sz="1200" b="1" i="0" kern="1200" dirty="0">
                <a:solidFill>
                  <a:schemeClr val="tx1"/>
                </a:solidFill>
                <a:effectLst/>
                <a:latin typeface="+mn-lt"/>
                <a:ea typeface="+mn-ea"/>
                <a:cs typeface="+mn-cs"/>
              </a:rPr>
              <a:t>Accession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"Accession" is the act whereby a state accepts the offer or the opportunity to become a party to a treaty already negotiated and signed by other states. It has the same legal effect as ratification. Accession usually occurs after the treaty has entered into force. The Secretary-General of the United Nations, in his function as depositary, has also accepted accessions to some conventions before their entry into force. The conditions under which accession may occur and the procedure involved depend on the provisions of the treaty. A treaty might provide for the accession of all other states or for a limited and defined number of states. In the absence of such a provision, accession can only occur where the negotiating states were agreed or subsequently agree on it in the case of the state in question.   </a:t>
            </a:r>
          </a:p>
          <a:p>
            <a:r>
              <a:rPr lang="en-GB" sz="1200" b="0" i="0" kern="1200" dirty="0">
                <a:solidFill>
                  <a:schemeClr val="tx1"/>
                </a:solidFill>
                <a:effectLst/>
                <a:latin typeface="+mn-lt"/>
                <a:ea typeface="+mn-ea"/>
                <a:cs typeface="+mn-cs"/>
              </a:rPr>
              <a:t>[Arts.2 (1) (b) and 15, Vienna Convention on the Law of Treaties 1969]</a:t>
            </a:r>
          </a:p>
          <a:p>
            <a:endParaRPr lang="de-DE" dirty="0"/>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36</a:t>
            </a:fld>
            <a:endParaRPr lang="de-DE"/>
          </a:p>
        </p:txBody>
      </p:sp>
    </p:spTree>
    <p:extLst>
      <p:ext uri="{BB962C8B-B14F-4D97-AF65-F5344CB8AC3E}">
        <p14:creationId xmlns:p14="http://schemas.microsoft.com/office/powerpoint/2010/main" val="258028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Quelle: https://www.un.org/development/desa/disabilities/convention-on-the-rights-of-persons-with-disabilities.html</a:t>
            </a:r>
          </a:p>
          <a:p>
            <a:endParaRPr lang="de-DE" dirty="0"/>
          </a:p>
          <a:p>
            <a:r>
              <a:rPr lang="de-DE" dirty="0"/>
              <a:t>http://ask.un.org/faq/14594</a:t>
            </a:r>
          </a:p>
          <a:p>
            <a:endParaRPr lang="en-GB" sz="1200" b="1" i="0" kern="1200" dirty="0">
              <a:solidFill>
                <a:schemeClr val="tx1"/>
              </a:solidFill>
              <a:effectLst/>
              <a:latin typeface="+mn-lt"/>
              <a:ea typeface="+mn-ea"/>
              <a:cs typeface="+mn-cs"/>
            </a:endParaRPr>
          </a:p>
          <a:p>
            <a:pPr>
              <a:lnSpc>
                <a:spcPct val="130000"/>
              </a:lnSpc>
            </a:pPr>
            <a:r>
              <a:rPr lang="de-DE" dirty="0"/>
              <a:t>13. Dez. 2006: Annahme durch UN Headquarter</a:t>
            </a:r>
          </a:p>
          <a:p>
            <a:pPr>
              <a:lnSpc>
                <a:spcPct val="130000"/>
              </a:lnSpc>
            </a:pPr>
            <a:r>
              <a:rPr lang="de-DE" dirty="0"/>
              <a:t>30. März 2007: Eröffnung der Unterschriften</a:t>
            </a:r>
          </a:p>
          <a:p>
            <a:pPr lvl="2">
              <a:lnSpc>
                <a:spcPct val="130000"/>
              </a:lnSpc>
            </a:pPr>
            <a:r>
              <a:rPr lang="de-DE" dirty="0"/>
              <a:t>82 Nationen unterschrieben am ersten Tag</a:t>
            </a:r>
          </a:p>
          <a:p>
            <a:pPr lvl="2">
              <a:lnSpc>
                <a:spcPct val="130000"/>
              </a:lnSpc>
            </a:pPr>
            <a:r>
              <a:rPr lang="de-DE" dirty="0"/>
              <a:t>Bis heute haben 180 Nationen unterschrieben </a:t>
            </a:r>
            <a:br>
              <a:rPr lang="de-DE" dirty="0"/>
            </a:br>
            <a:r>
              <a:rPr lang="de-DE" dirty="0"/>
              <a:t>(Stand 2019-09-23)</a:t>
            </a:r>
          </a:p>
          <a:p>
            <a:pPr>
              <a:lnSpc>
                <a:spcPct val="130000"/>
              </a:lnSpc>
            </a:pPr>
            <a:r>
              <a:rPr lang="de-DE" dirty="0"/>
              <a:t>50 Artikel über Rechte von Menschen mit Behinderungen in allen Lebensbereichen</a:t>
            </a:r>
          </a:p>
          <a:p>
            <a:pPr>
              <a:lnSpc>
                <a:spcPct val="130000"/>
              </a:lnSpc>
            </a:pPr>
            <a:r>
              <a:rPr lang="de-DE" dirty="0"/>
              <a:t>Paradigmenwechsel</a:t>
            </a:r>
          </a:p>
          <a:p>
            <a:pPr lvl="1">
              <a:lnSpc>
                <a:spcPct val="130000"/>
              </a:lnSpc>
            </a:pPr>
            <a:r>
              <a:rPr lang="de-DE" dirty="0"/>
              <a:t>Weg von: Menschen mit Behinderungen als "Objekte" von Wohlfahrt, medizinische Hilfe und sozialem Schutz</a:t>
            </a:r>
          </a:p>
          <a:p>
            <a:pPr lvl="1">
              <a:lnSpc>
                <a:spcPct val="130000"/>
              </a:lnSpc>
            </a:pPr>
            <a:r>
              <a:rPr lang="de-DE" dirty="0"/>
              <a:t>Hin zu: Menschen mit Behinderungen als "Subjekte" mit Rechten und Entscheidungsfreiheiten, und als aktive Mitglieder der Gesellschaft ("Inklusion")</a:t>
            </a:r>
          </a:p>
          <a:p>
            <a:pPr lvl="1">
              <a:lnSpc>
                <a:spcPct val="130000"/>
              </a:lnSpc>
            </a:pPr>
            <a:r>
              <a:rPr lang="de-DE" dirty="0"/>
              <a:t>Universelle Anerkennung der Würde von Menschen mit Behinderungen</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Signature ad Referendum</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representative may sign a treaty "ad referendum", i.e., under the condition that the signature is confirmed by his state. In this case, the signature becomes definitive once it is confirmed by the responsible organ.</a:t>
            </a:r>
          </a:p>
          <a:p>
            <a:r>
              <a:rPr lang="en-GB" sz="1200" b="0" i="0" kern="1200" dirty="0">
                <a:solidFill>
                  <a:schemeClr val="tx1"/>
                </a:solidFill>
                <a:effectLst/>
                <a:latin typeface="+mn-lt"/>
                <a:ea typeface="+mn-ea"/>
                <a:cs typeface="+mn-cs"/>
              </a:rPr>
              <a:t>[Art.12 (2) (b), Vienna Convention on the Law of Treaties 1969]</a:t>
            </a:r>
          </a:p>
          <a:p>
            <a:r>
              <a:rPr lang="en-GB" sz="1200" b="1" i="0" kern="1200" dirty="0">
                <a:solidFill>
                  <a:schemeClr val="tx1"/>
                </a:solidFill>
                <a:effectLst/>
                <a:latin typeface="+mn-lt"/>
                <a:ea typeface="+mn-ea"/>
                <a:cs typeface="+mn-cs"/>
              </a:rPr>
              <a:t>Signature Subject to Ratification, Acceptance or Approval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Where the signature is subject to ratification, acceptance or approval, the signature does not establish the consent to be bound. However, it is a means of authentication and expresses the willingness of the signatory state to continue the treaty-making process. The signature qualifies the signatory state to proceed to ratification, acceptance or approval. It also creates an obligation to refrain, in good faith, from acts that would defeat the object and the purpose of the treaty.</a:t>
            </a:r>
          </a:p>
          <a:p>
            <a:r>
              <a:rPr lang="en-GB" sz="1200" b="0" i="0" kern="1200" dirty="0">
                <a:solidFill>
                  <a:schemeClr val="tx1"/>
                </a:solidFill>
                <a:effectLst/>
                <a:latin typeface="+mn-lt"/>
                <a:ea typeface="+mn-ea"/>
                <a:cs typeface="+mn-cs"/>
              </a:rPr>
              <a:t>[Arts.10 and 18, Vienna Convention on the Law of Treaties 1969]</a:t>
            </a:r>
          </a:p>
          <a:p>
            <a:r>
              <a:rPr lang="en-GB" sz="1200" b="1" i="0" kern="1200" dirty="0">
                <a:solidFill>
                  <a:schemeClr val="tx1"/>
                </a:solidFill>
                <a:effectLst/>
                <a:latin typeface="+mn-lt"/>
                <a:ea typeface="+mn-ea"/>
                <a:cs typeface="+mn-cs"/>
              </a:rPr>
              <a:t>Ratification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Ratification defines the international act whereby a state indicates its consent to be bound to a treaty if the parties intended to show their consent by such an act. In the case of bilateral treaties, ratification is usually accomplished by exchanging the requisite instruments, while in the case of multilateral treaties the usual procedure is for the depositary to collect the ratifications of all states, keeping all parties informed of the situation. The institution of ratification grants states the necessary time-frame to seek the required approval for the treaty on the domestic level and to enact the necessary legislation to give domestic effect to that treaty.  </a:t>
            </a:r>
          </a:p>
          <a:p>
            <a:r>
              <a:rPr lang="en-GB" sz="1200" b="0" i="0" kern="1200" dirty="0">
                <a:solidFill>
                  <a:schemeClr val="tx1"/>
                </a:solidFill>
                <a:effectLst/>
                <a:latin typeface="+mn-lt"/>
                <a:ea typeface="+mn-ea"/>
                <a:cs typeface="+mn-cs"/>
              </a:rPr>
              <a:t> [Arts.2 (1) (b), 14 (1) and 16, Vienna Convention on the Law of Treaties 1969]</a:t>
            </a:r>
          </a:p>
          <a:p>
            <a:r>
              <a:rPr lang="en-GB" sz="1200" b="1" i="0" kern="1200" dirty="0">
                <a:solidFill>
                  <a:schemeClr val="tx1"/>
                </a:solidFill>
                <a:effectLst/>
                <a:latin typeface="+mn-lt"/>
                <a:ea typeface="+mn-ea"/>
                <a:cs typeface="+mn-cs"/>
              </a:rPr>
              <a:t>Accession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"Accession" is the act whereby a state accepts the offer or the opportunity to become a party to a treaty already negotiated and signed by other states. It has the same legal effect as ratification. Accession usually occurs after the treaty has entered into force. The Secretary-General of the United Nations, in his function as depositary, has also accepted accessions to some conventions before their entry into force. The conditions under which accession may occur and the procedure involved depend on the provisions of the treaty. A treaty might provide for the accession of all other states or for a limited and defined number of states. In the absence of such a provision, accession can only occur where the negotiating states were agreed or subsequently agree on it in the case of the state in question.   </a:t>
            </a:r>
          </a:p>
          <a:p>
            <a:r>
              <a:rPr lang="en-GB" sz="1200" b="0" i="0" kern="1200" dirty="0">
                <a:solidFill>
                  <a:schemeClr val="tx1"/>
                </a:solidFill>
                <a:effectLst/>
                <a:latin typeface="+mn-lt"/>
                <a:ea typeface="+mn-ea"/>
                <a:cs typeface="+mn-cs"/>
              </a:rPr>
              <a:t>[Arts.2 (1) (b) and 15, Vienna Convention on the Law of Treaties 1969]</a:t>
            </a:r>
          </a:p>
          <a:p>
            <a:endParaRPr lang="de-DE" dirty="0"/>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37</a:t>
            </a:fld>
            <a:endParaRPr lang="de-DE"/>
          </a:p>
        </p:txBody>
      </p:sp>
    </p:spTree>
    <p:extLst>
      <p:ext uri="{BB962C8B-B14F-4D97-AF65-F5344CB8AC3E}">
        <p14:creationId xmlns:p14="http://schemas.microsoft.com/office/powerpoint/2010/main" val="3420333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41</a:t>
            </a:fld>
            <a:endParaRPr lang="de-DE"/>
          </a:p>
        </p:txBody>
      </p:sp>
    </p:spTree>
    <p:extLst>
      <p:ext uri="{BB962C8B-B14F-4D97-AF65-F5344CB8AC3E}">
        <p14:creationId xmlns:p14="http://schemas.microsoft.com/office/powerpoint/2010/main" val="2064835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(2) Dieses Gesetz gilt für folgende Produkte, die nach dem 28. Juni 2025 in den Verkehr gebracht werden: </a:t>
            </a:r>
          </a:p>
          <a:p>
            <a:pPr marL="228600" indent="-228600">
              <a:buAutoNum type="arabicPeriod"/>
            </a:pPr>
            <a:r>
              <a:rPr lang="de-DE" dirty="0"/>
              <a:t>Hardwaresysteme für Universalrechner für Verbraucher einschließlich der für diese Hardwaresysteme bestimmte Betriebssysteme; </a:t>
            </a:r>
          </a:p>
          <a:p>
            <a:pPr marL="228600" indent="-228600">
              <a:buAutoNum type="arabicPeriod"/>
            </a:pPr>
            <a:r>
              <a:rPr lang="de-DE" dirty="0"/>
              <a:t>die folgenden Selbstbedienungsterminals: a) Zahlungsterminals und zu diesen gehörige Hardware und Software; b) die folgenden Selbstbedienungsterminals, die zur Erbringung der unter dieses Gesetz fallenden Dienstleistungen bestimmt sind: </a:t>
            </a:r>
            <a:r>
              <a:rPr lang="de-DE" dirty="0" err="1"/>
              <a:t>aa</a:t>
            </a:r>
            <a:r>
              <a:rPr lang="de-DE" dirty="0"/>
              <a:t>) Geldautomaten; </a:t>
            </a:r>
            <a:r>
              <a:rPr lang="de-DE" dirty="0" err="1"/>
              <a:t>bb</a:t>
            </a:r>
            <a:r>
              <a:rPr lang="de-DE" dirty="0"/>
              <a:t>) Fahrausweisautomaten; cc) Check-in-Automaten; </a:t>
            </a:r>
            <a:r>
              <a:rPr lang="de-DE" dirty="0" err="1"/>
              <a:t>dd</a:t>
            </a:r>
            <a:r>
              <a:rPr lang="de-DE" dirty="0"/>
              <a:t>) interaktive Selbstbedienungsterminals zur Bereitstellung von Informationen, mit Ausnahme von Terminals, die als integrierte Bestandteile von Fahrzeugen, Luftfahrzeugen, Schiffen oder Schienenfahrzeugen eingebaut sind; </a:t>
            </a:r>
          </a:p>
          <a:p>
            <a:pPr marL="228600" indent="-228600">
              <a:buAutoNum type="arabicPeriod"/>
            </a:pPr>
            <a:r>
              <a:rPr lang="de-DE" dirty="0"/>
              <a:t>Verbraucherendgeräte mit interaktivem Leistungsumfang, die für Telekommunikationsdienste verwendet werden; </a:t>
            </a:r>
          </a:p>
          <a:p>
            <a:pPr marL="228600" indent="-228600">
              <a:buAutoNum type="arabicPeriod"/>
            </a:pPr>
            <a:r>
              <a:rPr lang="de-DE" dirty="0"/>
              <a:t>Verbraucherendgeräte mit interaktivem Leistungsumfang, die für den Zugang zu audiovisuellen Mediendiensten [1] verwendet werden, und </a:t>
            </a:r>
          </a:p>
          <a:p>
            <a:pPr marL="228600" indent="-228600">
              <a:buAutoNum type="arabicPeriod"/>
            </a:pPr>
            <a:r>
              <a:rPr lang="de-DE" dirty="0"/>
              <a:t>E-Book-Lesegeräte.</a:t>
            </a:r>
          </a:p>
          <a:p>
            <a:pPr marL="228600" indent="-228600">
              <a:buAutoNum type="arabicPeriod"/>
            </a:pPr>
            <a:endParaRPr lang="de-DE" dirty="0"/>
          </a:p>
          <a:p>
            <a:pPr marL="0" indent="0">
              <a:buNone/>
            </a:pPr>
            <a:r>
              <a:rPr lang="de-DE" dirty="0"/>
              <a:t>RICHTLINIE 2010/13/EU DES EUROPÄISCHEN PARLAMENTS UND DES RATES vom 10.März 2010 zur Koordinierung bestimmter Rechts- und Verwaltungsvorschriften der Mitgliedstaaten über die Bereitstellung audiovisueller Mediendienste (Richtlinie über audiovisuelle Mediendienste)</a:t>
            </a:r>
          </a:p>
          <a:p>
            <a:pPr marL="0" indent="0">
              <a:buNone/>
            </a:pPr>
            <a:r>
              <a:rPr lang="de-DE" dirty="0"/>
              <a:t>- Kap. 1, Abs. (1), a) „audiovisueller Mediendienst“: i) eine Dienstleistung im Sinne der Artikel 56 und 57 des Vertrags über die Arbeitsweise der Europäischen Union, bei der der Hauptzweck der Dienstleistung oder ein trennbarer Teil der Dienstleistung darin besteht, unter der redaktionellen </a:t>
            </a:r>
            <a:r>
              <a:rPr lang="de-DE" dirty="0" err="1"/>
              <a:t>Verantwor</a:t>
            </a:r>
            <a:r>
              <a:rPr lang="de-DE" dirty="0"/>
              <a:t>­ </a:t>
            </a:r>
            <a:r>
              <a:rPr lang="de-DE" dirty="0" err="1"/>
              <a:t>tung</a:t>
            </a:r>
            <a:r>
              <a:rPr lang="de-DE" dirty="0"/>
              <a:t> eines </a:t>
            </a:r>
            <a:r>
              <a:rPr lang="de-DE" dirty="0" err="1"/>
              <a:t>Mediendiensteanbieters</a:t>
            </a:r>
            <a:r>
              <a:rPr lang="de-DE" dirty="0"/>
              <a:t> der Allgemeinheit Sendungen zur Information, Unterhaltung oder Bildung über elektronische Kommunikationsnetze im Sinne des Artikels 2 Buchstabe a der Richtlinie 2002/21/EG bereitzustellen; bei diesen audiovisuellen Mediendiensten handelt es sich entweder um Fernsehprogramme gemäß der Definition unter Buchstabe e des vorliegenden Ab­ </a:t>
            </a:r>
            <a:r>
              <a:rPr lang="de-DE" dirty="0" err="1"/>
              <a:t>satzes</a:t>
            </a:r>
            <a:r>
              <a:rPr lang="de-DE" dirty="0"/>
              <a:t> oder um audiovisuelle Mediendienste auf Abruf gemäß der Definition unter Buchstabe g des vorliegenden Absatzes;</a:t>
            </a:r>
          </a:p>
        </p:txBody>
      </p:sp>
      <p:sp>
        <p:nvSpPr>
          <p:cNvPr id="4" name="Foliennummernplatzhalter 3"/>
          <p:cNvSpPr>
            <a:spLocks noGrp="1"/>
          </p:cNvSpPr>
          <p:nvPr>
            <p:ph type="sldNum" sz="quarter" idx="5"/>
          </p:nvPr>
        </p:nvSpPr>
        <p:spPr/>
        <p:txBody>
          <a:bodyPr/>
          <a:lstStyle/>
          <a:p>
            <a:fld id="{34AB5A2A-A57C-4B90-A686-411155A119A8}" type="slidenum">
              <a:rPr lang="de-DE" smtClean="0"/>
              <a:t>46</a:t>
            </a:fld>
            <a:endParaRPr lang="de-DE"/>
          </a:p>
        </p:txBody>
      </p:sp>
    </p:spTree>
    <p:extLst>
      <p:ext uri="{BB962C8B-B14F-4D97-AF65-F5344CB8AC3E}">
        <p14:creationId xmlns:p14="http://schemas.microsoft.com/office/powerpoint/2010/main" val="1808065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(3) Dieses Gesetz gilt für folgende Dienstleistungen, die für Verbraucher nach dem 28. Juni 2025 erbracht werden: </a:t>
            </a:r>
          </a:p>
          <a:p>
            <a:pPr marL="228600" indent="-228600">
              <a:buAutoNum type="arabicPeriod"/>
            </a:pPr>
            <a:r>
              <a:rPr lang="de-DE" dirty="0"/>
              <a:t>Telekommunikationsdienste mit Ausnahme von Übertragungsdiensten zur Bereitstellung von Diensten der Maschine-Maschine-Kommunikation; </a:t>
            </a:r>
          </a:p>
          <a:p>
            <a:pPr marL="228600" indent="-228600">
              <a:buAutoNum type="arabicPeriod"/>
            </a:pPr>
            <a:r>
              <a:rPr lang="de-DE" dirty="0"/>
              <a:t>folgende Elemente von Personenbeförderungsdiensten im Luft-, Bus-, Schienen- und Schiffsverkehr mit Ausnahme von Stadt-, Vorort- und Regionalverkehrsdiensten, für die nur die Elemente unter Buchstabe e gelten: a) Webseiten; b) auf Mobilgeräten angebotene Dienstleistungen, einschließlich mobiler Anwendungen; c) elektronische Tickets und elektronische Ticketdienste; d) die Bereitstellung von Informationen in Bezug auf den Verkehrsdienst, einschließlich Reiseinformationen in Echtzeit, bei Informationsbildschirmen allerdings nur dann, wenn es sich um interaktive Bildschirme im Hoheitsgebiet der Europäischen Union handelt, und e) interaktive Selbstbedienungsterminals im Hoheitsgebiet der Europäischen Union, mit Ausnahme der Terminals, die als integrierte Bestandteile von Fahrzeugen, Luftfahrzeugen, Schiffen und Schienenfahrzeugen eingebaut sind und für die Erbringung von solchen Personenbeförderungsdiensten verwendet werden; </a:t>
            </a:r>
          </a:p>
          <a:p>
            <a:pPr marL="228600" indent="-228600">
              <a:buAutoNum type="arabicPeriod"/>
            </a:pPr>
            <a:r>
              <a:rPr lang="de-DE" dirty="0"/>
              <a:t>Bankdienstleistungen für Verbraucher; </a:t>
            </a:r>
          </a:p>
          <a:p>
            <a:pPr marL="228600" indent="-228600">
              <a:buAutoNum type="arabicPeriod"/>
            </a:pPr>
            <a:r>
              <a:rPr lang="de-DE" dirty="0"/>
              <a:t>E-Books und hierfür bestimmte Software und </a:t>
            </a:r>
          </a:p>
          <a:p>
            <a:pPr marL="228600" indent="-228600">
              <a:buAutoNum type="arabicPeriod"/>
            </a:pPr>
            <a:r>
              <a:rPr lang="de-DE" dirty="0"/>
              <a:t>Dienstleistungen im elektronischen Geschäftsverkehr.</a:t>
            </a:r>
          </a:p>
        </p:txBody>
      </p:sp>
      <p:sp>
        <p:nvSpPr>
          <p:cNvPr id="4" name="Foliennummernplatzhalter 3"/>
          <p:cNvSpPr>
            <a:spLocks noGrp="1"/>
          </p:cNvSpPr>
          <p:nvPr>
            <p:ph type="sldNum" sz="quarter" idx="5"/>
          </p:nvPr>
        </p:nvSpPr>
        <p:spPr/>
        <p:txBody>
          <a:bodyPr/>
          <a:lstStyle/>
          <a:p>
            <a:fld id="{34AB5A2A-A57C-4B90-A686-411155A119A8}" type="slidenum">
              <a:rPr lang="de-DE" smtClean="0"/>
              <a:t>47</a:t>
            </a:fld>
            <a:endParaRPr lang="de-DE"/>
          </a:p>
        </p:txBody>
      </p:sp>
    </p:spTree>
    <p:extLst>
      <p:ext uri="{BB962C8B-B14F-4D97-AF65-F5344CB8AC3E}">
        <p14:creationId xmlns:p14="http://schemas.microsoft.com/office/powerpoint/2010/main" val="231674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ac1dac31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ac1dac3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245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(4) Dieses Gesetz gilt nicht für den folgenden Inhalt von Webseiten und mobilen Anwendungen: </a:t>
            </a:r>
          </a:p>
          <a:p>
            <a:pPr marL="228600" indent="-228600">
              <a:buAutoNum type="arabicPeriod"/>
            </a:pPr>
            <a:r>
              <a:rPr lang="de-DE" dirty="0"/>
              <a:t>aufgezeichnete zeitbasierte Medien, die vor dem 28. Juni 2025 veröffentlicht wurden; </a:t>
            </a:r>
          </a:p>
          <a:p>
            <a:pPr marL="228600" indent="-228600">
              <a:buAutoNum type="arabicPeriod"/>
            </a:pPr>
            <a:r>
              <a:rPr lang="de-DE" dirty="0"/>
              <a:t>Dateiformate von Büro-Anwendungen, die vor dem 28. Juni 2025 veröffentlicht wurden; </a:t>
            </a:r>
          </a:p>
          <a:p>
            <a:pPr marL="228600" indent="-228600">
              <a:buAutoNum type="arabicPeriod"/>
            </a:pPr>
            <a:r>
              <a:rPr lang="de-DE" dirty="0"/>
              <a:t>Online-Karten und Kartendienste, sofern bei Karten für Navigationszwecke wesentliche Informationen barrierefrei zugänglich in digitaler Form bereitgestellt werden; </a:t>
            </a:r>
          </a:p>
          <a:p>
            <a:pPr marL="228600" indent="-228600">
              <a:buAutoNum type="arabicPeriod"/>
            </a:pPr>
            <a:r>
              <a:rPr lang="de-DE" dirty="0"/>
              <a:t>Inhalte von Dritten, die von dem betreffenden Wirtschaftsakteur weder finanziert noch entwickelt werden noch dessen Kontrolle unterliegen; </a:t>
            </a:r>
          </a:p>
          <a:p>
            <a:pPr marL="228600" indent="-228600">
              <a:buAutoNum type="arabicPeriod"/>
            </a:pPr>
            <a:r>
              <a:rPr lang="de-DE" dirty="0"/>
              <a:t>Inhalte von Webseiten und mobilen Anwendungen, die als Archive gelten, da ihre Inhalte nach dem 28. Juni 2025 weder aktualisiert noch überarbeitet werden.</a:t>
            </a:r>
          </a:p>
        </p:txBody>
      </p:sp>
      <p:sp>
        <p:nvSpPr>
          <p:cNvPr id="4" name="Foliennummernplatzhalter 3"/>
          <p:cNvSpPr>
            <a:spLocks noGrp="1"/>
          </p:cNvSpPr>
          <p:nvPr>
            <p:ph type="sldNum" sz="quarter" idx="5"/>
          </p:nvPr>
        </p:nvSpPr>
        <p:spPr/>
        <p:txBody>
          <a:bodyPr/>
          <a:lstStyle/>
          <a:p>
            <a:fld id="{34AB5A2A-A57C-4B90-A686-411155A119A8}" type="slidenum">
              <a:rPr lang="de-DE" smtClean="0"/>
              <a:t>48</a:t>
            </a:fld>
            <a:endParaRPr lang="de-DE"/>
          </a:p>
        </p:txBody>
      </p:sp>
    </p:spTree>
    <p:extLst>
      <p:ext uri="{BB962C8B-B14F-4D97-AF65-F5344CB8AC3E}">
        <p14:creationId xmlns:p14="http://schemas.microsoft.com/office/powerpoint/2010/main" val="4212490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9ac1dac311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9ac1dac31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de" sz="1400">
                <a:solidFill>
                  <a:srgbClr val="595959"/>
                </a:solidFill>
                <a:latin typeface="Lato"/>
                <a:ea typeface="Lato"/>
                <a:cs typeface="Lato"/>
                <a:sym typeface="Lato"/>
              </a:rPr>
              <a:t>Sind barrierefreie Produkte auch für die "anderen" Benutzer sinnvoll?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ac1dac311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ac1dac31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953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Datumsplatzhalter 3"/>
          <p:cNvSpPr>
            <a:spLocks noGrp="1"/>
          </p:cNvSpPr>
          <p:nvPr>
            <p:ph type="dt" idx="10"/>
          </p:nvPr>
        </p:nvSpPr>
        <p:spPr/>
        <p:txBody>
          <a:bodyPr/>
          <a:lstStyle/>
          <a:p>
            <a:pPr>
              <a:defRPr/>
            </a:pPr>
            <a:fld id="{2B8CC096-F5C1-4CE6-9083-FBD6D2FDE171}" type="datetime1">
              <a:rPr lang="de-DE" smtClean="0"/>
              <a:pPr>
                <a:defRPr/>
              </a:pPr>
              <a:t>02.11.2023</a:t>
            </a:fld>
            <a:endParaRPr lang="de-DE"/>
          </a:p>
        </p:txBody>
      </p:sp>
      <p:sp>
        <p:nvSpPr>
          <p:cNvPr id="5" name="Foliennummernplatzhalter 4"/>
          <p:cNvSpPr>
            <a:spLocks noGrp="1"/>
          </p:cNvSpPr>
          <p:nvPr>
            <p:ph type="sldNum" sz="quarter" idx="11"/>
          </p:nvPr>
        </p:nvSpPr>
        <p:spPr/>
        <p:txBody>
          <a:bodyPr/>
          <a:lstStyle/>
          <a:p>
            <a:pPr>
              <a:defRPr/>
            </a:pPr>
            <a:fld id="{2E058CF4-E61D-4967-BB64-F93FA1C692A7}" type="slidenum">
              <a:rPr lang="de-DE" smtClean="0"/>
              <a:pPr>
                <a:defRPr/>
              </a:pPr>
              <a:t>51</a:t>
            </a:fld>
            <a:endParaRPr lang="de-DE"/>
          </a:p>
        </p:txBody>
      </p:sp>
    </p:spTree>
    <p:extLst>
      <p:ext uri="{BB962C8B-B14F-4D97-AF65-F5344CB8AC3E}">
        <p14:creationId xmlns:p14="http://schemas.microsoft.com/office/powerpoint/2010/main" val="1871131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a:p>
        </p:txBody>
      </p:sp>
      <p:sp>
        <p:nvSpPr>
          <p:cNvPr id="4" name="Datumsplatzhalter 3"/>
          <p:cNvSpPr>
            <a:spLocks noGrp="1"/>
          </p:cNvSpPr>
          <p:nvPr>
            <p:ph type="dt" idx="10"/>
          </p:nvPr>
        </p:nvSpPr>
        <p:spPr/>
        <p:txBody>
          <a:bodyPr/>
          <a:lstStyle/>
          <a:p>
            <a:pPr>
              <a:defRPr/>
            </a:pPr>
            <a:fld id="{2B8CC096-F5C1-4CE6-9083-FBD6D2FDE171}" type="datetime1">
              <a:rPr lang="de-DE" smtClean="0"/>
              <a:pPr>
                <a:defRPr/>
              </a:pPr>
              <a:t>02.11.2023</a:t>
            </a:fld>
            <a:endParaRPr lang="de-DE"/>
          </a:p>
        </p:txBody>
      </p:sp>
      <p:sp>
        <p:nvSpPr>
          <p:cNvPr id="5" name="Foliennummernplatzhalter 4"/>
          <p:cNvSpPr>
            <a:spLocks noGrp="1"/>
          </p:cNvSpPr>
          <p:nvPr>
            <p:ph type="sldNum" sz="quarter" idx="11"/>
          </p:nvPr>
        </p:nvSpPr>
        <p:spPr/>
        <p:txBody>
          <a:bodyPr/>
          <a:lstStyle/>
          <a:p>
            <a:pPr>
              <a:defRPr/>
            </a:pPr>
            <a:fld id="{2E058CF4-E61D-4967-BB64-F93FA1C692A7}" type="slidenum">
              <a:rPr lang="de-DE" smtClean="0"/>
              <a:pPr>
                <a:defRPr/>
              </a:pPr>
              <a:t>52</a:t>
            </a:fld>
            <a:endParaRPr lang="de-DE"/>
          </a:p>
        </p:txBody>
      </p:sp>
    </p:spTree>
    <p:extLst>
      <p:ext uri="{BB962C8B-B14F-4D97-AF65-F5344CB8AC3E}">
        <p14:creationId xmlns:p14="http://schemas.microsoft.com/office/powerpoint/2010/main" val="3092141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9ac1dac311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9ac1dac311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9ac1dac311_1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9ac1dac311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9ac1dac311_1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9ac1dac311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799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ac1dac311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ac1dac311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000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ac1dac311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ac1dac311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12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ac1dac311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ac1dac311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ac1dac311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ac1dac311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078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ac1dac311_1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ac1dac311_1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52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ac1dac31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ac1dac31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ac1dac31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ac1dac31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28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ac1dac31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ac1dac31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de-DE" sz="1100" dirty="0"/>
              <a:t>Ursachen für körperliche Beeinträchtigungen:</a:t>
            </a:r>
          </a:p>
          <a:p>
            <a:pPr marL="457200" lvl="0" indent="-317500" algn="l" rtl="0">
              <a:spcBef>
                <a:spcPts val="0"/>
              </a:spcBef>
              <a:spcAft>
                <a:spcPts val="0"/>
              </a:spcAft>
              <a:buSzPts val="1400"/>
              <a:buChar char="-"/>
            </a:pPr>
            <a:r>
              <a:rPr lang="de-DE" sz="1100" dirty="0"/>
              <a:t>Angeboren</a:t>
            </a:r>
          </a:p>
          <a:p>
            <a:pPr marL="457200" lvl="0" indent="-317500" algn="l" rtl="0">
              <a:spcBef>
                <a:spcPts val="0"/>
              </a:spcBef>
              <a:spcAft>
                <a:spcPts val="0"/>
              </a:spcAft>
              <a:buSzPts val="1400"/>
              <a:buChar char="-"/>
            </a:pPr>
            <a:r>
              <a:rPr lang="de-DE" sz="1100" dirty="0"/>
              <a:t>Krankheit</a:t>
            </a:r>
          </a:p>
          <a:p>
            <a:pPr marL="457200" lvl="0" indent="-317500" algn="l" rtl="0">
              <a:spcBef>
                <a:spcPts val="0"/>
              </a:spcBef>
              <a:spcAft>
                <a:spcPts val="0"/>
              </a:spcAft>
              <a:buSzPts val="1400"/>
              <a:buChar char="-"/>
            </a:pPr>
            <a:r>
              <a:rPr lang="de-DE" sz="1100" dirty="0"/>
              <a:t>Unfall</a:t>
            </a:r>
          </a:p>
          <a:p>
            <a:pPr marL="457200" lvl="0" indent="-317500" algn="l" rtl="0">
              <a:spcBef>
                <a:spcPts val="0"/>
              </a:spcBef>
              <a:spcAft>
                <a:spcPts val="0"/>
              </a:spcAft>
              <a:buSzPts val="1400"/>
              <a:buChar char="-"/>
            </a:pPr>
            <a:r>
              <a:rPr lang="de-DE" sz="1100" dirty="0"/>
              <a:t>Berufsbedingt</a:t>
            </a:r>
          </a:p>
          <a:p>
            <a:pPr marL="457200" lvl="0" indent="-317500" algn="l" rtl="0">
              <a:spcBef>
                <a:spcPts val="0"/>
              </a:spcBef>
              <a:spcAft>
                <a:spcPts val="0"/>
              </a:spcAft>
              <a:buSzPts val="1400"/>
              <a:buChar char="-"/>
            </a:pPr>
            <a:r>
              <a:rPr lang="de-DE" sz="1100" dirty="0"/>
              <a:t>Altersbedingt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248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ac1dac311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9ac1dac311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ac1dac311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ac1dac311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24104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7128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2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dirty="0"/>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
        <p:nvSpPr>
          <p:cNvPr id="17" name="Google Shape;17;p2"/>
          <p:cNvSpPr txBox="1"/>
          <p:nvPr/>
        </p:nvSpPr>
        <p:spPr>
          <a:xfrm>
            <a:off x="830400" y="227100"/>
            <a:ext cx="3277800" cy="2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23863" y="273844"/>
            <a:ext cx="6358463" cy="750961"/>
          </a:xfrm>
        </p:spPr>
        <p:txBody>
          <a:bodyPr/>
          <a:lstStyle/>
          <a:p>
            <a:r>
              <a:rPr lang="de-DE"/>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14792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143854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418832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4005078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23431" y="273844"/>
            <a:ext cx="6439299" cy="750961"/>
          </a:xfrm>
        </p:spPr>
        <p:txBody>
          <a:bodyPr/>
          <a:lstStyle/>
          <a:p>
            <a:r>
              <a:rPr lang="de-DE"/>
              <a:t>Mastertitelformat bearbeiten</a:t>
            </a:r>
            <a:endParaRPr lang="en-US" dirty="0"/>
          </a:p>
        </p:txBody>
      </p:sp>
      <p:sp>
        <p:nvSpPr>
          <p:cNvPr id="3" name="Content Placeholder 2"/>
          <p:cNvSpPr>
            <a:spLocks noGrp="1"/>
          </p:cNvSpPr>
          <p:nvPr>
            <p:ph sz="half" idx="1"/>
          </p:nvPr>
        </p:nvSpPr>
        <p:spPr>
          <a:xfrm>
            <a:off x="423430" y="1215521"/>
            <a:ext cx="4091420" cy="3417201"/>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215521"/>
            <a:ext cx="4091420" cy="3417201"/>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6"/>
          <p:cNvSpPr>
            <a:spLocks noGrp="1"/>
          </p:cNvSpPr>
          <p:nvPr>
            <p:ph type="sldNum" sz="quarter" idx="12"/>
          </p:nvPr>
        </p:nvSpPr>
        <p:spPr/>
        <p:txBody>
          <a:bodyPr/>
          <a:lstStyle/>
          <a:p>
            <a:fld id="{935305CA-DCC9-4948-BD69-6E7F4002ACB5}" type="slidenum">
              <a:rPr lang="de-DE" smtClean="0"/>
              <a:pPr/>
              <a:t>‹Nr.›</a:t>
            </a:fld>
            <a:endParaRPr lang="de-DE" dirty="0"/>
          </a:p>
        </p:txBody>
      </p:sp>
      <p:sp>
        <p:nvSpPr>
          <p:cNvPr id="9" name="Textplatzhalter 7">
            <a:extLst>
              <a:ext uri="{FF2B5EF4-FFF2-40B4-BE49-F238E27FC236}">
                <a16:creationId xmlns:a16="http://schemas.microsoft.com/office/drawing/2014/main" id="{C7EAB4A7-713F-4781-BEC3-A84749EB5BDD}"/>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338903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38118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2920596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2476908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3052087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392761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3" name="Google Shape;23;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423430" y="1191055"/>
            <a:ext cx="8297141" cy="350234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8197052" y="273844"/>
            <a:ext cx="523518" cy="273844"/>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423861" y="4792703"/>
            <a:ext cx="8296709" cy="282216"/>
          </a:xfrm>
        </p:spPr>
        <p:txBody>
          <a:bodyPr anchor="b">
            <a:normAutofit/>
          </a:bodyPr>
          <a:lstStyle>
            <a:lvl1pPr marL="0" indent="0" defTabSz="338138">
              <a:buNone/>
              <a:defRPr sz="135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42096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4"/>
          <p:cNvGrpSpPr/>
          <p:nvPr/>
        </p:nvGrpSpPr>
        <p:grpSpPr>
          <a:xfrm>
            <a:off x="830392" y="1258463"/>
            <a:ext cx="745763" cy="45826"/>
            <a:chOff x="4580561" y="2589004"/>
            <a:chExt cx="1064464" cy="25200"/>
          </a:xfrm>
        </p:grpSpPr>
        <p:sp>
          <p:nvSpPr>
            <p:cNvPr id="27" name="Google Shape;27;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0" name="Google Shape;30;p4"/>
          <p:cNvSpPr txBox="1">
            <a:spLocks noGrp="1"/>
          </p:cNvSpPr>
          <p:nvPr>
            <p:ph type="body" idx="1" hasCustomPrompt="1"/>
          </p:nvPr>
        </p:nvSpPr>
        <p:spPr>
          <a:xfrm>
            <a:off x="729450" y="1545475"/>
            <a:ext cx="7688700" cy="3125536"/>
          </a:xfrm>
          <a:prstGeom prst="rect">
            <a:avLst/>
          </a:prstGeom>
        </p:spPr>
        <p:txBody>
          <a:bodyPr spcFirstLastPara="1" wrap="square" lIns="91425" tIns="91425" rIns="91425" bIns="91425" anchor="t" anchorCtr="0">
            <a:noAutofit/>
          </a:bodyPr>
          <a:lstStyle>
            <a:lvl1pPr marL="457200" lvl="0" indent="-311150">
              <a:lnSpc>
                <a:spcPct val="120000"/>
              </a:lnSpc>
              <a:spcBef>
                <a:spcPts val="0"/>
              </a:spcBef>
              <a:spcAft>
                <a:spcPts val="300"/>
              </a:spcAft>
              <a:buSzPts val="1300"/>
              <a:buChar char="●"/>
              <a:defRPr sz="2000"/>
            </a:lvl1pPr>
            <a:lvl2pPr marL="914400" lvl="1" indent="-298450">
              <a:lnSpc>
                <a:spcPct val="120000"/>
              </a:lnSpc>
              <a:spcBef>
                <a:spcPts val="0"/>
              </a:spcBef>
              <a:spcAft>
                <a:spcPts val="300"/>
              </a:spcAft>
              <a:buSzPts val="1100"/>
              <a:buChar char="○"/>
              <a:defRPr sz="1800"/>
            </a:lvl2pPr>
            <a:lvl3pPr marL="1371600" lvl="2" indent="-298450">
              <a:lnSpc>
                <a:spcPct val="120000"/>
              </a:lnSpc>
              <a:spcBef>
                <a:spcPts val="0"/>
              </a:spcBef>
              <a:spcAft>
                <a:spcPts val="300"/>
              </a:spcAft>
              <a:buSzPts val="1100"/>
              <a:buChar char="■"/>
              <a:defRPr sz="1600"/>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r>
              <a:rPr lang="de-DE" dirty="0" err="1"/>
              <a:t>sfsdf</a:t>
            </a:r>
            <a:endParaRPr lang="de-DE" dirty="0"/>
          </a:p>
          <a:p>
            <a:pPr lvl="1"/>
            <a:r>
              <a:rPr lang="de-DE" dirty="0" err="1"/>
              <a:t>sfd</a:t>
            </a:r>
            <a:endParaRPr lang="de-DE" dirty="0"/>
          </a:p>
          <a:p>
            <a:pPr lvl="2"/>
            <a:r>
              <a:rPr lang="de-DE" dirty="0" err="1"/>
              <a:t>sdff</a:t>
            </a:r>
            <a:endParaRPr dirty="0"/>
          </a:p>
        </p:txBody>
      </p:sp>
      <p:sp>
        <p:nvSpPr>
          <p:cNvPr id="31" name="Google Shape;31;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grpSp>
        <p:nvGrpSpPr>
          <p:cNvPr id="44" name="Google Shape;44;p6"/>
          <p:cNvGrpSpPr/>
          <p:nvPr/>
        </p:nvGrpSpPr>
        <p:grpSpPr>
          <a:xfrm>
            <a:off x="806417" y="1546213"/>
            <a:ext cx="745763" cy="45826"/>
            <a:chOff x="4580561" y="2589004"/>
            <a:chExt cx="1064464" cy="25200"/>
          </a:xfrm>
        </p:grpSpPr>
        <p:sp>
          <p:nvSpPr>
            <p:cNvPr id="45" name="Google Shape;45;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7"/>
          <p:cNvGrpSpPr/>
          <p:nvPr/>
        </p:nvGrpSpPr>
        <p:grpSpPr>
          <a:xfrm>
            <a:off x="830392" y="1191256"/>
            <a:ext cx="745763" cy="45826"/>
            <a:chOff x="4580561" y="2589004"/>
            <a:chExt cx="1064464" cy="25200"/>
          </a:xfrm>
        </p:grpSpPr>
        <p:sp>
          <p:nvSpPr>
            <p:cNvPr id="51" name="Google Shape;51;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4" name="Google Shape;54;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6"/>
        <p:cNvGrpSpPr/>
        <p:nvPr/>
      </p:nvGrpSpPr>
      <p:grpSpPr>
        <a:xfrm>
          <a:off x="0" y="0"/>
          <a:ext cx="0" cy="0"/>
          <a:chOff x="0" y="0"/>
          <a:chExt cx="0" cy="0"/>
        </a:xfrm>
      </p:grpSpPr>
      <p:grpSp>
        <p:nvGrpSpPr>
          <p:cNvPr id="57" name="Google Shape;57;p8"/>
          <p:cNvGrpSpPr/>
          <p:nvPr/>
        </p:nvGrpSpPr>
        <p:grpSpPr>
          <a:xfrm>
            <a:off x="830392" y="4169130"/>
            <a:ext cx="745763" cy="45826"/>
            <a:chOff x="4580561" y="2589004"/>
            <a:chExt cx="1064464" cy="25200"/>
          </a:xfrm>
        </p:grpSpPr>
        <p:sp>
          <p:nvSpPr>
            <p:cNvPr id="58" name="Google Shape;58;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1" name="Google Shape;6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p:nvPr/>
        </p:nvSpPr>
        <p:spPr>
          <a:xfrm>
            <a:off x="66275" y="0"/>
            <a:ext cx="3726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9"/>
          <p:cNvGrpSpPr/>
          <p:nvPr/>
        </p:nvGrpSpPr>
        <p:grpSpPr>
          <a:xfrm>
            <a:off x="525592" y="2715256"/>
            <a:ext cx="745763" cy="45826"/>
            <a:chOff x="4580561" y="2589004"/>
            <a:chExt cx="1064464" cy="25200"/>
          </a:xfrm>
        </p:grpSpPr>
        <p:sp>
          <p:nvSpPr>
            <p:cNvPr id="65" name="Google Shape;65;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9"/>
          <p:cNvSpPr txBox="1">
            <a:spLocks noGrp="1"/>
          </p:cNvSpPr>
          <p:nvPr>
            <p:ph type="title"/>
          </p:nvPr>
        </p:nvSpPr>
        <p:spPr>
          <a:xfrm>
            <a:off x="425200" y="1410400"/>
            <a:ext cx="3300900" cy="980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8" name="Google Shape;68;p9"/>
          <p:cNvSpPr txBox="1">
            <a:spLocks noGrp="1"/>
          </p:cNvSpPr>
          <p:nvPr>
            <p:ph type="subTitle" idx="1"/>
          </p:nvPr>
        </p:nvSpPr>
        <p:spPr>
          <a:xfrm>
            <a:off x="420150" y="30853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9" name="Google Shape;69;p9"/>
          <p:cNvSpPr txBox="1">
            <a:spLocks noGrp="1"/>
          </p:cNvSpPr>
          <p:nvPr>
            <p:ph type="body" idx="2"/>
          </p:nvPr>
        </p:nvSpPr>
        <p:spPr>
          <a:xfrm>
            <a:off x="4717025" y="1352625"/>
            <a:ext cx="38193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0" name="Google Shape;70;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4"/>
        <p:cNvGrpSpPr/>
        <p:nvPr/>
      </p:nvGrpSpPr>
      <p:grpSpPr>
        <a:xfrm>
          <a:off x="0" y="0"/>
          <a:ext cx="0" cy="0"/>
          <a:chOff x="0" y="0"/>
          <a:chExt cx="0" cy="0"/>
        </a:xfrm>
      </p:grpSpPr>
      <p:grpSp>
        <p:nvGrpSpPr>
          <p:cNvPr id="75" name="Google Shape;75;p11"/>
          <p:cNvGrpSpPr/>
          <p:nvPr/>
        </p:nvGrpSpPr>
        <p:grpSpPr>
          <a:xfrm>
            <a:off x="830392" y="4169130"/>
            <a:ext cx="745763" cy="45826"/>
            <a:chOff x="4580561" y="2589004"/>
            <a:chExt cx="1064464" cy="25200"/>
          </a:xfrm>
        </p:grpSpPr>
        <p:sp>
          <p:nvSpPr>
            <p:cNvPr id="76" name="Google Shape;76;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9" name="Google Shape;79;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0" name="Google Shape;80;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CF8DA-A263-4794-9991-2D73969B72EF}"/>
              </a:ext>
            </a:extLst>
          </p:cNvPr>
          <p:cNvSpPr>
            <a:spLocks noGrp="1"/>
          </p:cNvSpPr>
          <p:nvPr>
            <p:ph type="title"/>
          </p:nvPr>
        </p:nvSpPr>
        <p:spPr>
          <a:xfrm>
            <a:off x="628650" y="273845"/>
            <a:ext cx="7886700" cy="725721"/>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C0E709EE-6CEB-4281-9B44-90532E60E15B}"/>
              </a:ext>
            </a:extLst>
          </p:cNvPr>
          <p:cNvSpPr>
            <a:spLocks noGrp="1"/>
          </p:cNvSpPr>
          <p:nvPr>
            <p:ph idx="1"/>
          </p:nvPr>
        </p:nvSpPr>
        <p:spPr>
          <a:xfrm>
            <a:off x="628650" y="1138519"/>
            <a:ext cx="7886700" cy="3494204"/>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65AA15D6-8950-427D-B6BC-35772AA47E92}"/>
              </a:ext>
            </a:extLst>
          </p:cNvPr>
          <p:cNvSpPr>
            <a:spLocks noGrp="1"/>
          </p:cNvSpPr>
          <p:nvPr>
            <p:ph type="sldNum" sz="quarter" idx="12"/>
          </p:nvPr>
        </p:nvSpPr>
        <p:spPr/>
        <p:txBody>
          <a:bodyPr/>
          <a:lstStyle/>
          <a:p>
            <a:fld id="{5FF58176-7D4B-4E94-A859-DFD3827DC552}" type="slidenum">
              <a:rPr lang="de-DE" smtClean="0"/>
              <a:t>‹Nr.›</a:t>
            </a:fld>
            <a:endParaRPr lang="de-DE"/>
          </a:p>
        </p:txBody>
      </p:sp>
    </p:spTree>
    <p:extLst>
      <p:ext uri="{BB962C8B-B14F-4D97-AF65-F5344CB8AC3E}">
        <p14:creationId xmlns:p14="http://schemas.microsoft.com/office/powerpoint/2010/main" val="360862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85" r:id="rId9"/>
    <p:sldLayoutId id="2147483711" r:id="rId10"/>
    <p:sldLayoutId id="2147483712" r:id="rId11"/>
    <p:sldLayoutId id="2147483715" r:id="rId12"/>
    <p:sldLayoutId id="2147483716" r:id="rId13"/>
    <p:sldLayoutId id="2147483717" r:id="rId14"/>
    <p:sldLayoutId id="2147483720" r:id="rId15"/>
    <p:sldLayoutId id="2147483721" r:id="rId16"/>
    <p:sldLayoutId id="2147483722" r:id="rId17"/>
    <p:sldLayoutId id="2147483723" r:id="rId18"/>
    <p:sldLayoutId id="2147483724" r:id="rId19"/>
    <p:sldLayoutId id="2147483725"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hdmb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bit.ly/bf-offi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hyperlink" Target="https://ec.europa.eu/eusurvey/runner/accessible-eu-community-of-practice" TargetMode="External"/><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hyperlink" Target="https://eur03.safelinks.protection.outlook.com/?url=https%3A%2F%2Fwww.facebook.com%2Fsocialeurope&amp;data=05%7C01%7Cmpalanquex%40fundaciononce.es%7C1598b2fbccb948a3e94908db3bfe8ecd%7Cbab5b22cd82b452e9cad04f9708f4bbd%7C0%7C0%7C638169737275290504%7CUnknown%7CTWFpbGZsb3d8eyJWIjoiMC4wLjAwMDAiLCJQIjoiV2luMzIiLCJBTiI6Ik1haWwiLCJXVCI6Mn0%3D%7C3000%7C%7C%7C&amp;sdata=HRkNuF3fEGZvJ3iuGYTdsmblO5u0z8ewh3hQp%2F2lB9A%3D&amp;reserved=0" TargetMode="External"/><Relationship Id="rId5" Type="http://schemas.openxmlformats.org/officeDocument/2006/relationships/hyperlink" Target="https://eur03.safelinks.protection.outlook.com/?url=https%3A%2F%2Fwww.youtube.com%2F%40europesocial&amp;data=05%7C01%7Cmpalanquex%40fundaciononce.es%7C1598b2fbccb948a3e94908db3bfe8ecd%7Cbab5b22cd82b452e9cad04f9708f4bbd%7C0%7C0%7C638169737275290504%7CUnknown%7CTWFpbGZsb3d8eyJWIjoiMC4wLjAwMDAiLCJQIjoiV2luMzIiLCJBTiI6Ik1haWwiLCJXVCI6Mn0%3D%7C3000%7C%7C%7C&amp;sdata=Zt5yIZJ2dEkfkpfwo5k11SJVzoR0ithSvAvOtUqP0Io%3D&amp;reserved=0" TargetMode="External"/><Relationship Id="rId4" Type="http://schemas.openxmlformats.org/officeDocument/2006/relationships/hyperlink" Target="https://eur03.safelinks.protection.outlook.com/?url=https%3A%2F%2Ftwitter.com%2FEU_Social&amp;data=05%7C01%7Cmpalanquex%40fundaciononce.es%7C1598b2fbccb948a3e94908db3bfe8ecd%7Cbab5b22cd82b452e9cad04f9708f4bbd%7C0%7C0%7C638169737275290504%7CUnknown%7CTWFpbGZsb3d8eyJWIjoiMC4wLjAwMDAiLCJQIjoiV2luMzIiLCJBTiI6Ik1haWwiLCJXVCI6Mn0%3D%7C3000%7C%7C%7C&amp;sdata=P7MFf%2BlCPMOMlGsL6TgxMu4JGSKJ7lohW1%2Bb7N4AKnk%3D&amp;reserved=0"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cbm.de/artikel/Erster-Weltbehindertenreport-von-WHO-und-Weltbank-311673.html" TargetMode="External"/><Relationship Id="rId5" Type="http://schemas.openxmlformats.org/officeDocument/2006/relationships/image" Target="../media/image48.jpe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7.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destatis.de/DE/Presse/Pressemitteilungen/2020/06/PD20_230_227.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destatis.de/DE/Presse/Pressemitteilungen/2020/06/PD20_230_227.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destatis.de/DE/Presse/Pressemitteilungen/2020/06/PD20_230_227.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hyperlink" Target="https://www.destatis.de/DE/Presse/Pressemitteilungen/2020/06/PD20_230_227.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un.org/development/desa/disabilities/wp-content/uploads/sites/15/2015/05/enablemapjuly2014.jpg"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8.jp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58.jpg"/><Relationship Id="rId4" Type="http://schemas.openxmlformats.org/officeDocument/2006/relationships/hyperlink" Target="http://www.un.org/development/desa/disabilities/wp-content/uploads/sites/15/2015/05/enablemapjuly2014.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www.jku.at/" TargetMode="External"/><Relationship Id="rId13" Type="http://schemas.openxmlformats.org/officeDocument/2006/relationships/image" Target="../media/image10.png"/><Relationship Id="rId18" Type="http://schemas.openxmlformats.org/officeDocument/2006/relationships/hyperlink" Target="https://www.deloitte.com/global/en.html?icid=site_selector_global" TargetMode="External"/><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hyperlink" Target="https://www.edf-feph.org/" TargetMode="External"/><Relationship Id="rId17" Type="http://schemas.openxmlformats.org/officeDocument/2006/relationships/image" Target="../media/image12.png"/><Relationship Id="rId2" Type="http://schemas.openxmlformats.org/officeDocument/2006/relationships/hyperlink" Target="https://www.fundaciononce.es/en" TargetMode="External"/><Relationship Id="rId16" Type="http://schemas.openxmlformats.org/officeDocument/2006/relationships/hyperlink" Target="https://www.age-platform.eu/" TargetMode="External"/><Relationship Id="rId20" Type="http://schemas.openxmlformats.org/officeDocument/2006/relationships/hyperlink" Target="https://www.unisys.com/es/" TargetMode="External"/><Relationship Id="rId1" Type="http://schemas.openxmlformats.org/officeDocument/2006/relationships/slideLayout" Target="../slideLayouts/slideLayout9.xml"/><Relationship Id="rId6" Type="http://schemas.openxmlformats.org/officeDocument/2006/relationships/hyperlink" Target="https://www.accessibletourism.org/" TargetMode="Externa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hyperlink" Target="https://www.en.une.org/" TargetMode="External"/><Relationship Id="rId19" Type="http://schemas.openxmlformats.org/officeDocument/2006/relationships/image" Target="../media/image13.png"/><Relationship Id="rId4" Type="http://schemas.openxmlformats.org/officeDocument/2006/relationships/hyperlink" Target="https://www.easpd.eu/" TargetMode="External"/><Relationship Id="rId9" Type="http://schemas.openxmlformats.org/officeDocument/2006/relationships/image" Target="../media/image8.png"/><Relationship Id="rId14" Type="http://schemas.openxmlformats.org/officeDocument/2006/relationships/hyperlink" Target="https://www.digitaleurope.org/" TargetMode="External"/><Relationship Id="rId22" Type="http://schemas.openxmlformats.org/officeDocument/2006/relationships/hyperlink" Target="https://pomilioblumm.eu/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bundesfachstelle-barrierefreiheit.de/DE/Fachwissen/Produkte-und-Dienstleistungen/Barrierefreiheitsstaerkungsgesetz/barrierefreiheitsstaerkungsgesetz_node.html" TargetMode="Externa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hyperlink" Target="https://www.bundesfachstelle-barrierefreiheit.de/DE/Fachwissen/Produkte-und-Dienstleistungen/Barrierefreiheitsstaerkungsgesetz/barrierefreiheitsstaerkungsgesetz_node.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s://www.bundesfachstelle-barrierefreiheit.de/DE/Fachwissen/Produkte-und-Dienstleistungen/Barrierefreiheitsstaerkungsgesetz/barrierefreiheitsstaerkungsgesetz_node.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bundesfachstelle-barrierefreiheit.de/DE/Fachwissen/Produkte-und-Dienstleistungen/Barrierefreiheitsstaerkungsgesetz/barrierefreiheitsstaerkungsgesetz_node.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microsoft.com/enable/research/phase1.asp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dfaeurope.eu/" TargetMode="External"/><Relationship Id="rId13" Type="http://schemas.openxmlformats.org/officeDocument/2006/relationships/hyperlink" Target="https://www.jobcertification.eu/" TargetMode="External"/><Relationship Id="rId18" Type="http://schemas.openxmlformats.org/officeDocument/2006/relationships/image" Target="../media/image25.png"/><Relationship Id="rId3" Type="http://schemas.openxmlformats.org/officeDocument/2006/relationships/image" Target="../media/image11.png"/><Relationship Id="rId21"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hyperlink" Target="https://cepis.org/" TargetMode="External"/><Relationship Id="rId2" Type="http://schemas.openxmlformats.org/officeDocument/2006/relationships/hyperlink" Target="https://www.digitaleurope.org/" TargetMode="External"/><Relationship Id="rId16" Type="http://schemas.openxmlformats.org/officeDocument/2006/relationships/image" Target="../media/image24.png"/><Relationship Id="rId20" Type="http://schemas.openxmlformats.org/officeDocument/2006/relationships/hyperlink" Target="https://www.accessibilityassociation.org/s/" TargetMode="External"/><Relationship Id="rId1" Type="http://schemas.openxmlformats.org/officeDocument/2006/relationships/slideLayout" Target="../slideLayouts/slideLayout9.xml"/><Relationship Id="rId6" Type="http://schemas.openxmlformats.org/officeDocument/2006/relationships/hyperlink" Target="https://www.uitp.org/" TargetMode="External"/><Relationship Id="rId11" Type="http://schemas.openxmlformats.org/officeDocument/2006/relationships/hyperlink" Target="https://universaldesign.ie/" TargetMode="External"/><Relationship Id="rId5" Type="http://schemas.openxmlformats.org/officeDocument/2006/relationships/image" Target="../media/image18.png"/><Relationship Id="rId15" Type="http://schemas.openxmlformats.org/officeDocument/2006/relationships/hyperlink" Target="https://zeroproject.org/about/the-essl-foundation-and-zero-project" TargetMode="External"/><Relationship Id="rId10" Type="http://schemas.openxmlformats.org/officeDocument/2006/relationships/image" Target="../media/image21.png"/><Relationship Id="rId19" Type="http://schemas.openxmlformats.org/officeDocument/2006/relationships/image" Target="../media/image26.svg"/><Relationship Id="rId4" Type="http://schemas.openxmlformats.org/officeDocument/2006/relationships/hyperlink" Target="https://www.fit.fraunhofer.de/" TargetMode="External"/><Relationship Id="rId9" Type="http://schemas.openxmlformats.org/officeDocument/2006/relationships/image" Target="../media/image20.png"/><Relationship Id="rId14" Type="http://schemas.openxmlformats.org/officeDocument/2006/relationships/image" Target="../media/image23.png"/></Relationships>
</file>

<file path=ppt/slides/_rels/slide60.xml.rels><?xml version="1.0" encoding="UTF-8" standalone="yes"?>
<Relationships xmlns="http://schemas.openxmlformats.org/package/2006/relationships"><Relationship Id="rId3" Type="http://schemas.openxmlformats.org/officeDocument/2006/relationships/hyperlink" Target="https://barrierefreiheit.hdm-stuttgart.de/" TargetMode="External"/><Relationship Id="rId2" Type="http://schemas.openxmlformats.org/officeDocument/2006/relationships/hyperlink" Target="mailto:barrierefreiheit@hdm-stuttgart.de" TargetMode="External"/><Relationship Id="rId1" Type="http://schemas.openxmlformats.org/officeDocument/2006/relationships/slideLayout" Target="../slideLayouts/slideLayout20.xml"/><Relationship Id="rId5" Type="http://schemas.openxmlformats.org/officeDocument/2006/relationships/hyperlink" Target="mailto:yehya.mohamad@gmail.com" TargetMode="External"/><Relationship Id="rId4" Type="http://schemas.openxmlformats.org/officeDocument/2006/relationships/hyperlink" Target="mailto:gregor@gregorstrutz.d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729450" y="7128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Einführung zur </a:t>
            </a:r>
            <a:br>
              <a:rPr lang="de" dirty="0"/>
            </a:br>
            <a:r>
              <a:rPr lang="de" dirty="0"/>
              <a:t>digitalen Barrierefreiheit</a:t>
            </a:r>
            <a:endParaRPr dirty="0"/>
          </a:p>
        </p:txBody>
      </p:sp>
      <p:sp>
        <p:nvSpPr>
          <p:cNvPr id="88" name="Google Shape;88;p13"/>
          <p:cNvSpPr txBox="1">
            <a:spLocks noGrp="1"/>
          </p:cNvSpPr>
          <p:nvPr>
            <p:ph type="subTitle" idx="1"/>
          </p:nvPr>
        </p:nvSpPr>
        <p:spPr>
          <a:xfrm>
            <a:off x="729627" y="2913109"/>
            <a:ext cx="7688100" cy="1398310"/>
          </a:xfrm>
          <a:prstGeom prst="rect">
            <a:avLst/>
          </a:prstGeom>
        </p:spPr>
        <p:txBody>
          <a:bodyPr spcFirstLastPara="1" wrap="square" lIns="91425" tIns="91425" rIns="91425" bIns="91425" numCol="2" anchor="t" anchorCtr="0">
            <a:noAutofit/>
          </a:bodyPr>
          <a:lstStyle/>
          <a:p>
            <a:pPr marL="0" lvl="0" indent="0" algn="l" rtl="0">
              <a:spcBef>
                <a:spcPts val="0"/>
              </a:spcBef>
              <a:spcAft>
                <a:spcPts val="0"/>
              </a:spcAft>
              <a:buNone/>
            </a:pPr>
            <a:r>
              <a:rPr lang="de-DE" dirty="0"/>
              <a:t>Dr. Yehya Mohamad </a:t>
            </a:r>
          </a:p>
          <a:p>
            <a:pPr marL="0" lvl="0" indent="0" algn="l" rtl="0">
              <a:spcBef>
                <a:spcPts val="0"/>
              </a:spcBef>
              <a:spcAft>
                <a:spcPts val="0"/>
              </a:spcAft>
              <a:buNone/>
            </a:pPr>
            <a:r>
              <a:rPr lang="de-DE" dirty="0"/>
              <a:t>Gregor Strutz</a:t>
            </a:r>
          </a:p>
          <a:p>
            <a:pPr marL="0" lvl="0" indent="0" algn="l" rtl="0">
              <a:spcBef>
                <a:spcPts val="0"/>
              </a:spcBef>
              <a:spcAft>
                <a:spcPts val="0"/>
              </a:spcAft>
              <a:buNone/>
            </a:pPr>
            <a:r>
              <a:rPr lang="de-DE" dirty="0"/>
              <a:t>Prof. Dr. Gottfried Zimmermann </a:t>
            </a:r>
          </a:p>
          <a:p>
            <a:pPr marL="0" lvl="0" indent="0" algn="l" rtl="0">
              <a:spcBef>
                <a:spcPts val="0"/>
              </a:spcBef>
              <a:spcAft>
                <a:spcPts val="0"/>
              </a:spcAft>
              <a:buNone/>
            </a:pPr>
            <a:endParaRPr lang="de-DE" b="1" dirty="0"/>
          </a:p>
          <a:p>
            <a:pPr marL="0" lvl="0" indent="0" algn="l" rtl="0">
              <a:spcBef>
                <a:spcPts val="0"/>
              </a:spcBef>
              <a:spcAft>
                <a:spcPts val="0"/>
              </a:spcAft>
              <a:buNone/>
            </a:pPr>
            <a:r>
              <a:rPr lang="de-DE" b="1" dirty="0"/>
              <a:t>Live-Transkript: </a:t>
            </a:r>
            <a:r>
              <a:rPr lang="de-DE" sz="1800" b="1" u="sng" dirty="0">
                <a:solidFill>
                  <a:srgbClr val="0000FF"/>
                </a:solidFill>
                <a:effectLst/>
                <a:latin typeface="Calibri" panose="020F0502020204030204" pitchFamily="34" charset="0"/>
                <a:ea typeface="Times New Roman" panose="02020603050405020304" pitchFamily="18" charset="0"/>
                <a:hlinkClick r:id="rId3"/>
              </a:rPr>
              <a:t>https://bit.ly/hdmbf</a:t>
            </a:r>
            <a:endParaRPr lang="de-DE" sz="1800" b="1" u="sng" dirty="0">
              <a:solidFill>
                <a:srgbClr val="0000FF"/>
              </a:solidFill>
              <a:effectLst/>
              <a:latin typeface="Calibri" panose="020F0502020204030204" pitchFamily="34" charset="0"/>
              <a:ea typeface="Times New Roman" panose="02020603050405020304" pitchFamily="18" charset="0"/>
            </a:endParaRPr>
          </a:p>
          <a:p>
            <a:pPr marL="0" lvl="0" indent="0" algn="l" rtl="0">
              <a:spcBef>
                <a:spcPts val="0"/>
              </a:spcBef>
              <a:spcAft>
                <a:spcPts val="0"/>
              </a:spcAft>
              <a:buNone/>
            </a:pPr>
            <a:r>
              <a:rPr lang="de-DE" b="1" dirty="0"/>
              <a:t>Materialien zum Webinar: </a:t>
            </a:r>
            <a:r>
              <a:rPr lang="de-DE" b="1" dirty="0">
                <a:hlinkClick r:id="rId4"/>
              </a:rPr>
              <a:t>bit.ly/</a:t>
            </a:r>
            <a:r>
              <a:rPr lang="de-DE" b="1" dirty="0" err="1">
                <a:hlinkClick r:id="rId4"/>
              </a:rPr>
              <a:t>bf</a:t>
            </a:r>
            <a:r>
              <a:rPr lang="de-DE" b="1" dirty="0">
                <a:hlinkClick r:id="rId4"/>
              </a:rPr>
              <a:t>-office</a:t>
            </a:r>
            <a:r>
              <a:rPr lang="de-DE" b="1" dirty="0"/>
              <a:t> </a:t>
            </a:r>
          </a:p>
          <a:p>
            <a:pPr marL="0" lvl="0" indent="0" algn="l" rtl="0">
              <a:spcBef>
                <a:spcPts val="0"/>
              </a:spcBef>
              <a:spcAft>
                <a:spcPts val="0"/>
              </a:spcAft>
              <a:buNone/>
            </a:pPr>
            <a:r>
              <a:rPr lang="de-DE" b="1" dirty="0"/>
              <a:t>Tel-Audio: </a:t>
            </a:r>
            <a:r>
              <a:rPr lang="en-US" b="1" dirty="0"/>
              <a:t>+49 69 389 805 96, Meeting-ID: 821 133 2665</a:t>
            </a:r>
            <a:endParaRPr lang="de-DE" b="1" dirty="0"/>
          </a:p>
        </p:txBody>
      </p:sp>
      <p:pic>
        <p:nvPicPr>
          <p:cNvPr id="2" name="Picture 2" descr="AccessibleEU Centre logo&#10;">
            <a:extLst>
              <a:ext uri="{FF2B5EF4-FFF2-40B4-BE49-F238E27FC236}">
                <a16:creationId xmlns:a16="http://schemas.microsoft.com/office/drawing/2014/main" id="{0C4B588A-D164-FFC2-2564-89DF9A20C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8339" y="4582043"/>
            <a:ext cx="2169511" cy="64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9">
            <a:extLst>
              <a:ext uri="{FF2B5EF4-FFF2-40B4-BE49-F238E27FC236}">
                <a16:creationId xmlns:a16="http://schemas.microsoft.com/office/drawing/2014/main" id="{D8EC7744-3003-53AD-F13C-B49E14A77814}"/>
              </a:ext>
            </a:extLst>
          </p:cNvPr>
          <p:cNvSpPr txBox="1">
            <a:spLocks noGrp="1"/>
          </p:cNvSpPr>
          <p:nvPr>
            <p:ph type="title" idx="4294967295"/>
          </p:nvPr>
        </p:nvSpPr>
        <p:spPr>
          <a:xfrm>
            <a:off x="396518" y="395145"/>
            <a:ext cx="457089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dirty="0">
                <a:ln>
                  <a:noFill/>
                </a:ln>
                <a:solidFill>
                  <a:srgbClr val="65459B"/>
                </a:solidFill>
                <a:effectLst/>
                <a:uLnTx/>
                <a:uFillTx/>
                <a:latin typeface="72 Black" panose="020B0A04030603020204" pitchFamily="34" charset="0"/>
                <a:ea typeface="+mn-ea"/>
                <a:cs typeface="72 Black" panose="020B0A04030603020204" pitchFamily="34" charset="0"/>
                <a:sym typeface="Arial"/>
              </a:rPr>
              <a:t>Veranstaltungen</a:t>
            </a:r>
          </a:p>
        </p:txBody>
      </p:sp>
      <p:sp>
        <p:nvSpPr>
          <p:cNvPr id="12" name="CuadroTexto 11">
            <a:extLst>
              <a:ext uri="{FF2B5EF4-FFF2-40B4-BE49-F238E27FC236}">
                <a16:creationId xmlns:a16="http://schemas.microsoft.com/office/drawing/2014/main" id="{49EE3775-365C-4252-8BD6-D63697C0CC00}"/>
              </a:ext>
            </a:extLst>
          </p:cNvPr>
          <p:cNvSpPr txBox="1"/>
          <p:nvPr/>
        </p:nvSpPr>
        <p:spPr>
          <a:xfrm>
            <a:off x="1978819" y="1121332"/>
            <a:ext cx="6386513" cy="1131079"/>
          </a:xfrm>
          <a:prstGeom prst="rect">
            <a:avLst/>
          </a:prstGeom>
          <a:noFill/>
        </p:spPr>
        <p:txBody>
          <a:bodyPr wrap="square" rtlCol="0">
            <a:spAutoFit/>
          </a:bodyPr>
          <a:lstStyle/>
          <a:p>
            <a:r>
              <a:rPr lang="de-DE" sz="2000" b="1" dirty="0">
                <a:solidFill>
                  <a:srgbClr val="65459B"/>
                </a:solidFill>
                <a:latin typeface="72 Black" panose="020B0A04030603020204" pitchFamily="34" charset="0"/>
                <a:ea typeface="+mj-ea"/>
                <a:cs typeface="72 Black" panose="020B0A04030603020204" pitchFamily="34" charset="0"/>
              </a:rPr>
              <a:t>Bewusstseinsbildung</a:t>
            </a:r>
          </a:p>
          <a:p>
            <a:pPr>
              <a:lnSpc>
                <a:spcPts val="1875"/>
              </a:lnSpc>
            </a:pPr>
            <a:r>
              <a:rPr lang="de-DE" sz="1600" dirty="0">
                <a:latin typeface="72" panose="020B0503030000000003" pitchFamily="34" charset="0"/>
                <a:cs typeface="72" panose="020B0503030000000003" pitchFamily="34" charset="0"/>
              </a:rPr>
              <a:t>AccessibleEU wird 1 Sensibilisierungsveranstaltung </a:t>
            </a:r>
            <a:br>
              <a:rPr lang="de-DE" sz="1600" dirty="0">
                <a:latin typeface="72" panose="020B0503030000000003" pitchFamily="34" charset="0"/>
                <a:cs typeface="72" panose="020B0503030000000003" pitchFamily="34" charset="0"/>
              </a:rPr>
            </a:br>
            <a:r>
              <a:rPr lang="de-DE" sz="1600" dirty="0">
                <a:latin typeface="72" panose="020B0503030000000003" pitchFamily="34" charset="0"/>
                <a:cs typeface="72" panose="020B0503030000000003" pitchFamily="34" charset="0"/>
              </a:rPr>
              <a:t>auf europäischer Ebene, 2 in großen EU-Ländern </a:t>
            </a:r>
            <a:br>
              <a:rPr lang="de-DE" sz="1600" dirty="0">
                <a:latin typeface="72" panose="020B0503030000000003" pitchFamily="34" charset="0"/>
                <a:cs typeface="72" panose="020B0503030000000003" pitchFamily="34" charset="0"/>
              </a:rPr>
            </a:br>
            <a:r>
              <a:rPr lang="de-DE" sz="1600" dirty="0">
                <a:latin typeface="72" panose="020B0503030000000003" pitchFamily="34" charset="0"/>
                <a:cs typeface="72" panose="020B0503030000000003" pitchFamily="34" charset="0"/>
              </a:rPr>
              <a:t>und 1 in mittleren und kleinen EU-Ländern organisieren.</a:t>
            </a:r>
          </a:p>
        </p:txBody>
      </p:sp>
      <p:sp>
        <p:nvSpPr>
          <p:cNvPr id="11" name="CuadroTexto 10">
            <a:extLst>
              <a:ext uri="{FF2B5EF4-FFF2-40B4-BE49-F238E27FC236}">
                <a16:creationId xmlns:a16="http://schemas.microsoft.com/office/drawing/2014/main" id="{7FA8B366-8D2A-43FE-9C3E-3A1554098EEA}"/>
              </a:ext>
            </a:extLst>
          </p:cNvPr>
          <p:cNvSpPr txBox="1"/>
          <p:nvPr/>
        </p:nvSpPr>
        <p:spPr>
          <a:xfrm>
            <a:off x="1947272" y="2314348"/>
            <a:ext cx="7052044" cy="1384995"/>
          </a:xfrm>
          <a:prstGeom prst="rect">
            <a:avLst/>
          </a:prstGeom>
          <a:noFill/>
        </p:spPr>
        <p:txBody>
          <a:bodyPr wrap="square" rtlCol="0">
            <a:spAutoFit/>
          </a:bodyPr>
          <a:lstStyle/>
          <a:p>
            <a:r>
              <a:rPr lang="de-DE" sz="2000" b="1" dirty="0">
                <a:solidFill>
                  <a:srgbClr val="65459B"/>
                </a:solidFill>
                <a:latin typeface="72 Black" panose="020B0A04030603020204" pitchFamily="34" charset="0"/>
                <a:ea typeface="+mj-ea"/>
                <a:cs typeface="72 Black" panose="020B0A04030603020204" pitchFamily="34" charset="0"/>
              </a:rPr>
              <a:t>Training</a:t>
            </a:r>
          </a:p>
          <a:p>
            <a:r>
              <a:rPr lang="de-DE" sz="1600" dirty="0">
                <a:latin typeface="72" panose="020B0503030000000003" pitchFamily="34" charset="0"/>
                <a:cs typeface="72" panose="020B0503030000000003" pitchFamily="34" charset="0"/>
              </a:rPr>
              <a:t>Das Zentrum wird jährlich 2 Workshops und Veranstaltungen </a:t>
            </a:r>
            <a:br>
              <a:rPr lang="de-DE" sz="1600" dirty="0">
                <a:latin typeface="72" panose="020B0503030000000003" pitchFamily="34" charset="0"/>
                <a:cs typeface="72" panose="020B0503030000000003" pitchFamily="34" charset="0"/>
              </a:rPr>
            </a:br>
            <a:r>
              <a:rPr lang="de-DE" sz="1600" dirty="0">
                <a:latin typeface="72" panose="020B0503030000000003" pitchFamily="34" charset="0"/>
                <a:cs typeface="72" panose="020B0503030000000003" pitchFamily="34" charset="0"/>
              </a:rPr>
              <a:t>zum gegenseitigen Lernen auf europäischer Ebene und 1 in großen, mittleren </a:t>
            </a:r>
            <a:br>
              <a:rPr lang="de-DE" sz="1600" dirty="0">
                <a:latin typeface="72" panose="020B0503030000000003" pitchFamily="34" charset="0"/>
                <a:cs typeface="72" panose="020B0503030000000003" pitchFamily="34" charset="0"/>
              </a:rPr>
            </a:br>
            <a:r>
              <a:rPr lang="de-DE" sz="1600" dirty="0">
                <a:latin typeface="72" panose="020B0503030000000003" pitchFamily="34" charset="0"/>
                <a:cs typeface="72" panose="020B0503030000000003" pitchFamily="34" charset="0"/>
              </a:rPr>
              <a:t>und kleinen EU-Ländern anbieten. Die Themen umfassen, sind aber nicht beschränkt auf die Barrierefreiheit von: Gebauter Umwelt, Verkehr, IKT und Politik.</a:t>
            </a:r>
          </a:p>
        </p:txBody>
      </p:sp>
      <p:sp>
        <p:nvSpPr>
          <p:cNvPr id="13" name="CuadroTexto 12">
            <a:extLst>
              <a:ext uri="{FF2B5EF4-FFF2-40B4-BE49-F238E27FC236}">
                <a16:creationId xmlns:a16="http://schemas.microsoft.com/office/drawing/2014/main" id="{69618191-2E3C-4CFE-B894-5809C724D706}"/>
              </a:ext>
            </a:extLst>
          </p:cNvPr>
          <p:cNvSpPr txBox="1"/>
          <p:nvPr/>
        </p:nvSpPr>
        <p:spPr>
          <a:xfrm>
            <a:off x="1947274" y="3759799"/>
            <a:ext cx="5653676" cy="892552"/>
          </a:xfrm>
          <a:prstGeom prst="rect">
            <a:avLst/>
          </a:prstGeom>
          <a:noFill/>
        </p:spPr>
        <p:txBody>
          <a:bodyPr wrap="square">
            <a:spAutoFit/>
          </a:bodyPr>
          <a:lstStyle/>
          <a:p>
            <a:r>
              <a:rPr lang="de-DE" sz="2000" b="1" dirty="0">
                <a:solidFill>
                  <a:srgbClr val="65459B"/>
                </a:solidFill>
                <a:latin typeface="72 Black" panose="020B0A04030603020204" pitchFamily="34" charset="0"/>
                <a:ea typeface="+mj-ea"/>
                <a:cs typeface="72 Black" panose="020B0A04030603020204" pitchFamily="34" charset="0"/>
              </a:rPr>
              <a:t>Networking-Veranstaltungen</a:t>
            </a:r>
          </a:p>
          <a:p>
            <a:r>
              <a:rPr lang="de-DE" sz="1600" dirty="0">
                <a:latin typeface="72" panose="020B0503030000000003" pitchFamily="34" charset="0"/>
                <a:cs typeface="72" panose="020B0503030000000003" pitchFamily="34" charset="0"/>
              </a:rPr>
              <a:t>AccessibleEU wird 1 Vernetzungsveranstaltung auf EU-Ebene </a:t>
            </a:r>
            <a:br>
              <a:rPr lang="de-DE" sz="1600" dirty="0">
                <a:latin typeface="72" panose="020B0503030000000003" pitchFamily="34" charset="0"/>
                <a:cs typeface="72" panose="020B0503030000000003" pitchFamily="34" charset="0"/>
              </a:rPr>
            </a:br>
            <a:r>
              <a:rPr lang="de-DE" sz="1600" dirty="0">
                <a:latin typeface="72" panose="020B0503030000000003" pitchFamily="34" charset="0"/>
                <a:cs typeface="72" panose="020B0503030000000003" pitchFamily="34" charset="0"/>
              </a:rPr>
              <a:t>und 1 in jedem großen und mittleren Mitgliedstaat organisieren.</a:t>
            </a:r>
          </a:p>
        </p:txBody>
      </p:sp>
      <p:sp>
        <p:nvSpPr>
          <p:cNvPr id="4" name="Triángulo isósceles 3">
            <a:extLst>
              <a:ext uri="{FF2B5EF4-FFF2-40B4-BE49-F238E27FC236}">
                <a16:creationId xmlns:a16="http://schemas.microsoft.com/office/drawing/2014/main" id="{4356D4CF-E5A8-44F0-A3DB-69A6C58D2DD1}"/>
              </a:ext>
              <a:ext uri="{C183D7F6-B498-43B3-948B-1728B52AA6E4}">
                <adec:decorative xmlns:adec="http://schemas.microsoft.com/office/drawing/2017/decorative" val="1"/>
              </a:ext>
            </a:extLst>
          </p:cNvPr>
          <p:cNvSpPr/>
          <p:nvPr/>
        </p:nvSpPr>
        <p:spPr>
          <a:xfrm rot="5400000">
            <a:off x="1651992" y="1236057"/>
            <a:ext cx="235744" cy="225028"/>
          </a:xfrm>
          <a:prstGeom prst="triangle">
            <a:avLst/>
          </a:prstGeom>
          <a:solidFill>
            <a:srgbClr val="654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solidFill>
                <a:srgbClr val="65459B"/>
              </a:solidFill>
            </a:endParaRPr>
          </a:p>
        </p:txBody>
      </p:sp>
      <p:sp>
        <p:nvSpPr>
          <p:cNvPr id="14" name="Triángulo isósceles 13">
            <a:extLst>
              <a:ext uri="{FF2B5EF4-FFF2-40B4-BE49-F238E27FC236}">
                <a16:creationId xmlns:a16="http://schemas.microsoft.com/office/drawing/2014/main" id="{E7E332A8-0EB0-4C66-9663-5E906D367262}"/>
              </a:ext>
              <a:ext uri="{C183D7F6-B498-43B3-948B-1728B52AA6E4}">
                <adec:decorative xmlns:adec="http://schemas.microsoft.com/office/drawing/2017/decorative" val="1"/>
              </a:ext>
            </a:extLst>
          </p:cNvPr>
          <p:cNvSpPr/>
          <p:nvPr/>
        </p:nvSpPr>
        <p:spPr>
          <a:xfrm rot="5400000">
            <a:off x="1651991" y="2401680"/>
            <a:ext cx="235744" cy="225028"/>
          </a:xfrm>
          <a:prstGeom prst="triangle">
            <a:avLst/>
          </a:prstGeom>
          <a:solidFill>
            <a:srgbClr val="654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15" name="Triángulo isósceles 14">
            <a:extLst>
              <a:ext uri="{FF2B5EF4-FFF2-40B4-BE49-F238E27FC236}">
                <a16:creationId xmlns:a16="http://schemas.microsoft.com/office/drawing/2014/main" id="{DCDE7F8B-4608-4841-B42C-AB56AAC2A921}"/>
              </a:ext>
              <a:ext uri="{C183D7F6-B498-43B3-948B-1728B52AA6E4}">
                <adec:decorative xmlns:adec="http://schemas.microsoft.com/office/drawing/2017/decorative" val="1"/>
              </a:ext>
            </a:extLst>
          </p:cNvPr>
          <p:cNvSpPr/>
          <p:nvPr/>
        </p:nvSpPr>
        <p:spPr>
          <a:xfrm rot="5400000">
            <a:off x="1651991" y="3862129"/>
            <a:ext cx="235744" cy="225028"/>
          </a:xfrm>
          <a:prstGeom prst="triangle">
            <a:avLst/>
          </a:prstGeom>
          <a:solidFill>
            <a:srgbClr val="654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solidFill>
                <a:srgbClr val="65459B"/>
              </a:solidFill>
            </a:endParaRPr>
          </a:p>
        </p:txBody>
      </p:sp>
      <p:pic>
        <p:nvPicPr>
          <p:cNvPr id="6" name="Imagen 5">
            <a:extLst>
              <a:ext uri="{FF2B5EF4-FFF2-40B4-BE49-F238E27FC236}">
                <a16:creationId xmlns:a16="http://schemas.microsoft.com/office/drawing/2014/main" id="{24471422-239F-416B-87A8-940137B7BCF7}"/>
              </a:ext>
              <a:ext uri="{C183D7F6-B498-43B3-948B-1728B52AA6E4}">
                <adec:decorative xmlns:adec="http://schemas.microsoft.com/office/drawing/2017/decorative" val="1"/>
              </a:ext>
            </a:extLst>
          </p:cNvPr>
          <p:cNvPicPr>
            <a:picLocks noChangeAspect="1"/>
          </p:cNvPicPr>
          <p:nvPr/>
        </p:nvPicPr>
        <p:blipFill rotWithShape="1">
          <a:blip r:embed="rId2"/>
          <a:srcRect t="7491"/>
          <a:stretch/>
        </p:blipFill>
        <p:spPr>
          <a:xfrm>
            <a:off x="385765" y="1148115"/>
            <a:ext cx="960755" cy="858826"/>
          </a:xfrm>
          <a:prstGeom prst="rect">
            <a:avLst/>
          </a:prstGeom>
        </p:spPr>
      </p:pic>
      <p:pic>
        <p:nvPicPr>
          <p:cNvPr id="10" name="Imagen 9">
            <a:extLst>
              <a:ext uri="{FF2B5EF4-FFF2-40B4-BE49-F238E27FC236}">
                <a16:creationId xmlns:a16="http://schemas.microsoft.com/office/drawing/2014/main" id="{4470BAFA-3538-4197-9E01-2002F03CFD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830" y="2309610"/>
            <a:ext cx="864624" cy="844280"/>
          </a:xfrm>
          <a:prstGeom prst="rect">
            <a:avLst/>
          </a:prstGeom>
        </p:spPr>
      </p:pic>
      <p:pic>
        <p:nvPicPr>
          <p:cNvPr id="17" name="Imagen 16">
            <a:extLst>
              <a:ext uri="{FF2B5EF4-FFF2-40B4-BE49-F238E27FC236}">
                <a16:creationId xmlns:a16="http://schemas.microsoft.com/office/drawing/2014/main" id="{0CDAB308-3710-4571-B54F-1A4C94715F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5932" y="3687331"/>
            <a:ext cx="820420" cy="863600"/>
          </a:xfrm>
          <a:prstGeom prst="rect">
            <a:avLst/>
          </a:prstGeom>
        </p:spPr>
      </p:pic>
      <p:pic>
        <p:nvPicPr>
          <p:cNvPr id="3" name="Imagen 3">
            <a:extLst>
              <a:ext uri="{FF2B5EF4-FFF2-40B4-BE49-F238E27FC236}">
                <a16:creationId xmlns:a16="http://schemas.microsoft.com/office/drawing/2014/main" id="{F7FF6602-F8AC-4115-5FCA-D8BD955F79F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4875349"/>
            <a:ext cx="9144000" cy="768345"/>
          </a:xfrm>
          <a:prstGeom prst="rect">
            <a:avLst/>
          </a:prstGeom>
        </p:spPr>
      </p:pic>
    </p:spTree>
    <p:extLst>
      <p:ext uri="{BB962C8B-B14F-4D97-AF65-F5344CB8AC3E}">
        <p14:creationId xmlns:p14="http://schemas.microsoft.com/office/powerpoint/2010/main" val="366171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9">
            <a:extLst>
              <a:ext uri="{FF2B5EF4-FFF2-40B4-BE49-F238E27FC236}">
                <a16:creationId xmlns:a16="http://schemas.microsoft.com/office/drawing/2014/main" id="{48E3E7E8-D512-2568-7BB3-21FAEA677CC4}"/>
              </a:ext>
            </a:extLst>
          </p:cNvPr>
          <p:cNvSpPr txBox="1">
            <a:spLocks noGrp="1"/>
          </p:cNvSpPr>
          <p:nvPr>
            <p:ph type="title" idx="4294967295"/>
          </p:nvPr>
        </p:nvSpPr>
        <p:spPr>
          <a:xfrm>
            <a:off x="396518" y="395145"/>
            <a:ext cx="457089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noProof="0" dirty="0">
                <a:ln>
                  <a:noFill/>
                </a:ln>
                <a:solidFill>
                  <a:srgbClr val="65459B"/>
                </a:solidFill>
                <a:effectLst/>
                <a:uLnTx/>
                <a:uFillTx/>
                <a:latin typeface="72 Black" panose="020B0A04030603020204" pitchFamily="34" charset="0"/>
                <a:ea typeface="+mn-ea"/>
                <a:cs typeface="72 Black" panose="020B0A04030603020204" pitchFamily="34" charset="0"/>
                <a:sym typeface="Arial"/>
              </a:rPr>
              <a:t>Wer kann teilnehmen?</a:t>
            </a:r>
          </a:p>
        </p:txBody>
      </p:sp>
      <p:sp>
        <p:nvSpPr>
          <p:cNvPr id="7" name="Marcador de contenido 2">
            <a:extLst>
              <a:ext uri="{FF2B5EF4-FFF2-40B4-BE49-F238E27FC236}">
                <a16:creationId xmlns:a16="http://schemas.microsoft.com/office/drawing/2014/main" id="{AF55A973-7353-4DAB-9869-8140B7820089}"/>
              </a:ext>
            </a:extLst>
          </p:cNvPr>
          <p:cNvSpPr>
            <a:spLocks noGrp="1"/>
          </p:cNvSpPr>
          <p:nvPr>
            <p:ph idx="1"/>
          </p:nvPr>
        </p:nvSpPr>
        <p:spPr>
          <a:xfrm>
            <a:off x="305702" y="1072962"/>
            <a:ext cx="7886700" cy="3588680"/>
          </a:xfrm>
        </p:spPr>
        <p:txBody>
          <a:bodyPr>
            <a:normAutofit/>
          </a:bodyPr>
          <a:lstStyle/>
          <a:p>
            <a:pPr>
              <a:lnSpc>
                <a:spcPts val="2200"/>
              </a:lnSpc>
              <a:buClr>
                <a:schemeClr val="tx1"/>
              </a:buClr>
              <a:buSzPct val="128000"/>
              <a:buFont typeface="Symbol" pitchFamily="2" charset="2"/>
              <a:buChar char="-"/>
            </a:pPr>
            <a:r>
              <a:rPr lang="de-DE" sz="1600" noProof="0" dirty="0">
                <a:latin typeface="72" panose="020B0503030000000003" pitchFamily="34" charset="0"/>
                <a:cs typeface="72" panose="020B0503030000000003" pitchFamily="34" charset="0"/>
              </a:rPr>
              <a:t>Private und öffentliche Unternehmen</a:t>
            </a:r>
          </a:p>
          <a:p>
            <a:pPr>
              <a:lnSpc>
                <a:spcPts val="2200"/>
              </a:lnSpc>
              <a:buClr>
                <a:schemeClr val="tx1"/>
              </a:buClr>
              <a:buSzPct val="128000"/>
              <a:buFont typeface="Symbol" pitchFamily="2" charset="2"/>
              <a:buChar char="-"/>
            </a:pPr>
            <a:r>
              <a:rPr lang="de-DE" sz="1600" noProof="0" dirty="0">
                <a:latin typeface="72" panose="020B0503030000000003" pitchFamily="34" charset="0"/>
                <a:cs typeface="72" panose="020B0503030000000003" pitchFamily="34" charset="0"/>
              </a:rPr>
              <a:t>Verbände von Unternehmen aus allen Branchen </a:t>
            </a:r>
          </a:p>
          <a:p>
            <a:pPr>
              <a:lnSpc>
                <a:spcPts val="2200"/>
              </a:lnSpc>
              <a:buClr>
                <a:schemeClr val="tx1"/>
              </a:buClr>
              <a:buSzPct val="128000"/>
              <a:buFont typeface="Symbol" pitchFamily="2" charset="2"/>
              <a:buChar char="-"/>
            </a:pPr>
            <a:r>
              <a:rPr lang="de-DE" sz="1600" noProof="0" dirty="0">
                <a:latin typeface="72" panose="020B0503030000000003" pitchFamily="34" charset="0"/>
                <a:cs typeface="72" panose="020B0503030000000003" pitchFamily="34" charset="0"/>
              </a:rPr>
              <a:t>Menschen mit Behinderungen, ältere Menschen und ihre Organisationen</a:t>
            </a:r>
          </a:p>
          <a:p>
            <a:pPr>
              <a:lnSpc>
                <a:spcPts val="2200"/>
              </a:lnSpc>
              <a:buClr>
                <a:schemeClr val="tx1"/>
              </a:buClr>
              <a:buSzPct val="128000"/>
              <a:buFont typeface="Symbol" pitchFamily="2" charset="2"/>
              <a:buChar char="-"/>
            </a:pPr>
            <a:r>
              <a:rPr lang="de-DE" sz="1600" noProof="0" dirty="0">
                <a:latin typeface="72" panose="020B0503030000000003" pitchFamily="34" charset="0"/>
                <a:cs typeface="72" panose="020B0503030000000003" pitchFamily="34" charset="0"/>
              </a:rPr>
              <a:t>Öffentliche Verwaltungen, die für die Gesetzgebung und die Politik </a:t>
            </a:r>
            <a:br>
              <a:rPr lang="de-DE" sz="1600" noProof="0" dirty="0">
                <a:latin typeface="72" panose="020B0503030000000003" pitchFamily="34" charset="0"/>
                <a:cs typeface="72" panose="020B0503030000000003" pitchFamily="34" charset="0"/>
              </a:rPr>
            </a:br>
            <a:r>
              <a:rPr lang="de-DE" sz="1600" noProof="0" dirty="0">
                <a:latin typeface="72" panose="020B0503030000000003" pitchFamily="34" charset="0"/>
                <a:cs typeface="72" panose="020B0503030000000003" pitchFamily="34" charset="0"/>
              </a:rPr>
              <a:t>im Bereich der Zugänglichkeit zuständig sind, öffentliche Beschaffungsstellen</a:t>
            </a:r>
          </a:p>
          <a:p>
            <a:pPr>
              <a:lnSpc>
                <a:spcPts val="2200"/>
              </a:lnSpc>
              <a:buClr>
                <a:schemeClr val="tx1"/>
              </a:buClr>
              <a:buSzPct val="128000"/>
              <a:buFont typeface="Symbol" pitchFamily="2" charset="2"/>
              <a:buChar char="-"/>
            </a:pPr>
            <a:r>
              <a:rPr lang="de-DE" sz="1600" noProof="0" dirty="0">
                <a:latin typeface="72" panose="020B0503030000000003" pitchFamily="34" charset="0"/>
                <a:cs typeface="72" panose="020B0503030000000003" pitchFamily="34" charset="0"/>
              </a:rPr>
              <a:t>Behörden, die für die Marktüberwachung von Produkten und Dienstleistungen </a:t>
            </a:r>
            <a:br>
              <a:rPr lang="de-DE" sz="1600" noProof="0" dirty="0">
                <a:latin typeface="72" panose="020B0503030000000003" pitchFamily="34" charset="0"/>
                <a:cs typeface="72" panose="020B0503030000000003" pitchFamily="34" charset="0"/>
              </a:rPr>
            </a:br>
            <a:r>
              <a:rPr lang="de-DE" sz="1600" noProof="0" dirty="0">
                <a:latin typeface="72" panose="020B0503030000000003" pitchFamily="34" charset="0"/>
                <a:cs typeface="72" panose="020B0503030000000003" pitchFamily="34" charset="0"/>
              </a:rPr>
              <a:t>zur Einhaltung von Zugänglichkeitsverpflichtungen zuständig sind</a:t>
            </a:r>
          </a:p>
          <a:p>
            <a:pPr>
              <a:lnSpc>
                <a:spcPts val="2200"/>
              </a:lnSpc>
              <a:buClr>
                <a:schemeClr val="tx1"/>
              </a:buClr>
              <a:buSzPct val="128000"/>
              <a:buFont typeface="Symbol" pitchFamily="2" charset="2"/>
              <a:buChar char="-"/>
            </a:pPr>
            <a:r>
              <a:rPr lang="de-DE" sz="1600" noProof="0" dirty="0">
                <a:latin typeface="72" panose="020B0503030000000003" pitchFamily="34" charset="0"/>
                <a:cs typeface="72" panose="020B0503030000000003" pitchFamily="34" charset="0"/>
              </a:rPr>
              <a:t>Anbieter von Dienstleistungen für Menschen mit Behinderungen, </a:t>
            </a:r>
            <a:br>
              <a:rPr lang="de-DE" sz="1600" noProof="0" dirty="0">
                <a:latin typeface="72" panose="020B0503030000000003" pitchFamily="34" charset="0"/>
                <a:cs typeface="72" panose="020B0503030000000003" pitchFamily="34" charset="0"/>
              </a:rPr>
            </a:br>
            <a:r>
              <a:rPr lang="de-DE" sz="1600" noProof="0" dirty="0">
                <a:latin typeface="72" panose="020B0503030000000003" pitchFamily="34" charset="0"/>
                <a:cs typeface="72" panose="020B0503030000000003" pitchFamily="34" charset="0"/>
              </a:rPr>
              <a:t>Anbieter von Hilfsmitteln</a:t>
            </a:r>
          </a:p>
          <a:p>
            <a:pPr>
              <a:lnSpc>
                <a:spcPts val="2200"/>
              </a:lnSpc>
              <a:buClr>
                <a:schemeClr val="tx1"/>
              </a:buClr>
              <a:buSzPct val="128000"/>
              <a:buFont typeface="Symbol" pitchFamily="2" charset="2"/>
              <a:buChar char="-"/>
            </a:pPr>
            <a:r>
              <a:rPr lang="de-DE" sz="1600" noProof="0" dirty="0">
                <a:latin typeface="72" panose="020B0503030000000003" pitchFamily="34" charset="0"/>
                <a:cs typeface="72" panose="020B0503030000000003" pitchFamily="34" charset="0"/>
              </a:rPr>
              <a:t>Fachleute für die gebaute Umwelt (Architekten, Ingenieure usw.), Technologieentwickler</a:t>
            </a:r>
          </a:p>
          <a:p>
            <a:pPr>
              <a:lnSpc>
                <a:spcPts val="2200"/>
              </a:lnSpc>
              <a:buClr>
                <a:schemeClr val="tx1"/>
              </a:buClr>
              <a:buSzPct val="128000"/>
              <a:buFont typeface="Symbol" pitchFamily="2" charset="2"/>
              <a:buChar char="-"/>
            </a:pPr>
            <a:r>
              <a:rPr lang="de-DE" sz="1600" noProof="0" dirty="0">
                <a:latin typeface="72" panose="020B0503030000000003" pitchFamily="34" charset="0"/>
                <a:cs typeface="72" panose="020B0503030000000003" pitchFamily="34" charset="0"/>
              </a:rPr>
              <a:t>Universitäten und Hochschulen im Bereich Barrierefreiheit und Behinderung</a:t>
            </a:r>
          </a:p>
        </p:txBody>
      </p:sp>
      <p:pic>
        <p:nvPicPr>
          <p:cNvPr id="2" name="Imagen 3">
            <a:extLst>
              <a:ext uri="{FF2B5EF4-FFF2-40B4-BE49-F238E27FC236}">
                <a16:creationId xmlns:a16="http://schemas.microsoft.com/office/drawing/2014/main" id="{277B6242-18FC-E388-B15E-47F54F7F1D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4875349"/>
            <a:ext cx="9144000" cy="768345"/>
          </a:xfrm>
          <a:prstGeom prst="rect">
            <a:avLst/>
          </a:prstGeom>
        </p:spPr>
      </p:pic>
    </p:spTree>
    <p:extLst>
      <p:ext uri="{BB962C8B-B14F-4D97-AF65-F5344CB8AC3E}">
        <p14:creationId xmlns:p14="http://schemas.microsoft.com/office/powerpoint/2010/main" val="118156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1">
            <a:extLst>
              <a:ext uri="{FF2B5EF4-FFF2-40B4-BE49-F238E27FC236}">
                <a16:creationId xmlns:a16="http://schemas.microsoft.com/office/drawing/2014/main" id="{F0BC61AB-0E34-42C4-931B-26D83C407956}"/>
              </a:ext>
            </a:extLst>
          </p:cNvPr>
          <p:cNvSpPr txBox="1">
            <a:spLocks noGrp="1"/>
          </p:cNvSpPr>
          <p:nvPr>
            <p:ph type="title" idx="4294967295"/>
          </p:nvPr>
        </p:nvSpPr>
        <p:spPr>
          <a:xfrm>
            <a:off x="433835" y="352739"/>
            <a:ext cx="8972550" cy="994172"/>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buSzTx/>
              <a:defRPr/>
            </a:pPr>
            <a:r>
              <a:rPr lang="de-DE" sz="2600" b="0" dirty="0">
                <a:solidFill>
                  <a:srgbClr val="65459B"/>
                </a:solidFill>
                <a:latin typeface="Aharoni" panose="02010803020104030203" pitchFamily="2" charset="-79"/>
                <a:cs typeface="Aharoni" panose="02010803020104030203" pitchFamily="2" charset="-79"/>
              </a:rPr>
              <a:t>Beteiligen Sie sich und helfen Sie uns, </a:t>
            </a:r>
            <a:br>
              <a:rPr lang="de-DE" sz="2600" b="0" dirty="0">
                <a:solidFill>
                  <a:srgbClr val="65459B"/>
                </a:solidFill>
                <a:latin typeface="Aharoni" panose="02010803020104030203" pitchFamily="2" charset="-79"/>
                <a:cs typeface="Aharoni" panose="02010803020104030203" pitchFamily="2" charset="-79"/>
              </a:rPr>
            </a:br>
            <a:r>
              <a:rPr lang="de-DE" sz="2600" b="0" dirty="0">
                <a:solidFill>
                  <a:srgbClr val="65459B"/>
                </a:solidFill>
                <a:latin typeface="Aharoni" panose="02010803020104030203" pitchFamily="2" charset="-79"/>
                <a:cs typeface="Aharoni" panose="02010803020104030203" pitchFamily="2" charset="-79"/>
              </a:rPr>
              <a:t>ein inklusiveres Europa zu schaffen</a:t>
            </a:r>
          </a:p>
        </p:txBody>
      </p:sp>
      <p:sp>
        <p:nvSpPr>
          <p:cNvPr id="4" name="CuadroTexto 3">
            <a:extLst>
              <a:ext uri="{FF2B5EF4-FFF2-40B4-BE49-F238E27FC236}">
                <a16:creationId xmlns:a16="http://schemas.microsoft.com/office/drawing/2014/main" id="{2C944327-2505-47C3-9769-2BD66B9F9E5D}"/>
              </a:ext>
            </a:extLst>
          </p:cNvPr>
          <p:cNvSpPr txBox="1"/>
          <p:nvPr/>
        </p:nvSpPr>
        <p:spPr>
          <a:xfrm>
            <a:off x="447593" y="1510836"/>
            <a:ext cx="7693819" cy="584775"/>
          </a:xfrm>
          <a:prstGeom prst="rect">
            <a:avLst/>
          </a:prstGeom>
          <a:noFill/>
        </p:spPr>
        <p:txBody>
          <a:bodyPr wrap="square">
            <a:spAutoFit/>
          </a:bodyPr>
          <a:lstStyle/>
          <a:p>
            <a:r>
              <a:rPr lang="de-DE" sz="1600" dirty="0">
                <a:latin typeface="72" panose="020B0503030000000003" pitchFamily="34" charset="0"/>
                <a:cs typeface="72" panose="020B0503030000000003" pitchFamily="34" charset="0"/>
              </a:rPr>
              <a:t>Wenn Sie sich unserer Gemeinschaft anschließen und an unseren Aktivitäten teilnehmen möchten, folgen Sie uns auf unserer Website und in den sozialen Medien:</a:t>
            </a:r>
          </a:p>
        </p:txBody>
      </p:sp>
      <p:pic>
        <p:nvPicPr>
          <p:cNvPr id="15" name="Imagen 14">
            <a:extLst>
              <a:ext uri="{FF2B5EF4-FFF2-40B4-BE49-F238E27FC236}">
                <a16:creationId xmlns:a16="http://schemas.microsoft.com/office/drawing/2014/main" id="{DB892FBC-C5ED-4165-ADB1-EC3367CCFED9}"/>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4878" r="95993">
                        <a14:foregroundMark x1="13676" y1="51053" x2="13676" y2="51053"/>
                        <a14:foregroundMark x1="5139" y1="48947" x2="5139" y2="48947"/>
                        <a14:foregroundMark x1="27613" y1="46316" x2="27613" y2="46316"/>
                        <a14:foregroundMark x1="34146" y1="49474" x2="34146" y2="49474"/>
                        <a14:foregroundMark x1="33014" y1="61053" x2="33014" y2="61053"/>
                        <a14:foregroundMark x1="67334" y1="52105" x2="67334" y2="52105"/>
                        <a14:foregroundMark x1="90070" y1="77368" x2="90070" y2="77368"/>
                        <a14:foregroundMark x1="93467" y1="72632" x2="93467" y2="72632"/>
                        <a14:foregroundMark x1="95993" y1="62105" x2="95993" y2="62105"/>
                        <a14:foregroundMark x1="91463" y1="51579" x2="91463" y2="51579"/>
                        <a14:foregroundMark x1="73519" y1="30000" x2="73519" y2="30000"/>
                        <a14:foregroundMark x1="70819" y1="23158" x2="70819" y2="23158"/>
                        <a14:foregroundMark x1="8449" y1="27368" x2="8449" y2="27368"/>
                        <a14:foregroundMark x1="66986" y1="60526" x2="66986" y2="60526"/>
                      </a14:backgroundRemoval>
                    </a14:imgEffect>
                  </a14:imgLayer>
                </a14:imgProps>
              </a:ext>
            </a:extLst>
          </a:blip>
          <a:srcRect r="80971"/>
          <a:stretch/>
        </p:blipFill>
        <p:spPr>
          <a:xfrm>
            <a:off x="623611" y="2460433"/>
            <a:ext cx="700088" cy="608899"/>
          </a:xfrm>
          <a:prstGeom prst="rect">
            <a:avLst/>
          </a:prstGeom>
        </p:spPr>
      </p:pic>
      <p:sp>
        <p:nvSpPr>
          <p:cNvPr id="18" name="CuadroTexto 17">
            <a:extLst>
              <a:ext uri="{FF2B5EF4-FFF2-40B4-BE49-F238E27FC236}">
                <a16:creationId xmlns:a16="http://schemas.microsoft.com/office/drawing/2014/main" id="{5C84DAD7-70E9-42C0-B3B7-0AC18A436096}"/>
              </a:ext>
            </a:extLst>
          </p:cNvPr>
          <p:cNvSpPr txBox="1"/>
          <p:nvPr/>
        </p:nvSpPr>
        <p:spPr>
          <a:xfrm>
            <a:off x="322130" y="3044551"/>
            <a:ext cx="1289227" cy="300082"/>
          </a:xfrm>
          <a:custGeom>
            <a:avLst/>
            <a:gdLst>
              <a:gd name="connsiteX0" fmla="*/ 0 w 1289227"/>
              <a:gd name="connsiteY0" fmla="*/ 0 h 300082"/>
              <a:gd name="connsiteX1" fmla="*/ 618829 w 1289227"/>
              <a:gd name="connsiteY1" fmla="*/ 0 h 300082"/>
              <a:gd name="connsiteX2" fmla="*/ 1289227 w 1289227"/>
              <a:gd name="connsiteY2" fmla="*/ 0 h 300082"/>
              <a:gd name="connsiteX3" fmla="*/ 1289227 w 1289227"/>
              <a:gd name="connsiteY3" fmla="*/ 300082 h 300082"/>
              <a:gd name="connsiteX4" fmla="*/ 618829 w 1289227"/>
              <a:gd name="connsiteY4" fmla="*/ 300082 h 300082"/>
              <a:gd name="connsiteX5" fmla="*/ 0 w 1289227"/>
              <a:gd name="connsiteY5" fmla="*/ 300082 h 300082"/>
              <a:gd name="connsiteX6" fmla="*/ 0 w 1289227"/>
              <a:gd name="connsiteY6" fmla="*/ 0 h 30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227" h="300082" extrusionOk="0">
                <a:moveTo>
                  <a:pt x="0" y="0"/>
                </a:moveTo>
                <a:cubicBezTo>
                  <a:pt x="228102" y="6306"/>
                  <a:pt x="326029" y="-29755"/>
                  <a:pt x="618829" y="0"/>
                </a:cubicBezTo>
                <a:cubicBezTo>
                  <a:pt x="911629" y="29755"/>
                  <a:pt x="988285" y="17765"/>
                  <a:pt x="1289227" y="0"/>
                </a:cubicBezTo>
                <a:cubicBezTo>
                  <a:pt x="1299097" y="68517"/>
                  <a:pt x="1288693" y="178311"/>
                  <a:pt x="1289227" y="300082"/>
                </a:cubicBezTo>
                <a:cubicBezTo>
                  <a:pt x="970768" y="315919"/>
                  <a:pt x="868285" y="325033"/>
                  <a:pt x="618829" y="300082"/>
                </a:cubicBezTo>
                <a:cubicBezTo>
                  <a:pt x="369373" y="275131"/>
                  <a:pt x="261049" y="299364"/>
                  <a:pt x="0" y="300082"/>
                </a:cubicBezTo>
                <a:cubicBezTo>
                  <a:pt x="1507" y="160046"/>
                  <a:pt x="5059" y="142142"/>
                  <a:pt x="0" y="0"/>
                </a:cubicBezTo>
                <a:close/>
              </a:path>
            </a:pathLst>
          </a:custGeom>
          <a:noFill/>
          <a:ln w="57150">
            <a:noFill/>
            <a:extLst>
              <a:ext uri="{C807C97D-BFC1-408E-A445-0C87EB9F89A2}">
                <ask:lineSketchStyleProps xmlns:ask="http://schemas.microsoft.com/office/drawing/2018/sketchyshapes" sd="633065654">
                  <a:prstGeom prst="rect">
                    <a:avLst/>
                  </a:prstGeom>
                  <ask:type>
                    <ask:lineSketchFreehand/>
                  </ask:type>
                </ask:lineSketchStyleProps>
              </a:ext>
            </a:extLst>
          </a:ln>
        </p:spPr>
        <p:txBody>
          <a:bodyPr wrap="square">
            <a:spAutoFit/>
          </a:bodyPr>
          <a:lstStyle/>
          <a:p>
            <a:pPr algn="ctr"/>
            <a:r>
              <a:rPr lang="en-US" sz="1350" u="sng" dirty="0">
                <a:solidFill>
                  <a:srgbClr val="1F497D"/>
                </a:solidFill>
                <a:latin typeface="Calibri" panose="020F0502020204030204" pitchFamily="34" charset="0"/>
                <a:ea typeface="Times New Roman" panose="02020603050405020304" pitchFamily="18" charset="0"/>
                <a:hlinkClick r:id="rId4"/>
              </a:rPr>
              <a:t>@EU_Social</a:t>
            </a:r>
            <a:endParaRPr lang="en-US" sz="1200" dirty="0">
              <a:latin typeface="72" panose="020B0503030000000003" pitchFamily="34" charset="0"/>
              <a:cs typeface="72" panose="020B0503030000000003" pitchFamily="34" charset="0"/>
            </a:endParaRPr>
          </a:p>
        </p:txBody>
      </p:sp>
      <p:pic>
        <p:nvPicPr>
          <p:cNvPr id="16" name="Imagen 15">
            <a:extLst>
              <a:ext uri="{FF2B5EF4-FFF2-40B4-BE49-F238E27FC236}">
                <a16:creationId xmlns:a16="http://schemas.microsoft.com/office/drawing/2014/main" id="{00DC905A-5076-4101-AD93-97100EB66923}"/>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4878" r="95993">
                        <a14:foregroundMark x1="13676" y1="51053" x2="13676" y2="51053"/>
                        <a14:foregroundMark x1="5139" y1="48947" x2="5139" y2="48947"/>
                        <a14:foregroundMark x1="27613" y1="46316" x2="27613" y2="46316"/>
                        <a14:foregroundMark x1="34146" y1="49474" x2="34146" y2="49474"/>
                        <a14:foregroundMark x1="33014" y1="61053" x2="33014" y2="61053"/>
                        <a14:foregroundMark x1="67334" y1="52105" x2="67334" y2="52105"/>
                        <a14:foregroundMark x1="90070" y1="77368" x2="90070" y2="77368"/>
                        <a14:foregroundMark x1="93467" y1="72632" x2="93467" y2="72632"/>
                        <a14:foregroundMark x1="95993" y1="62105" x2="95993" y2="62105"/>
                        <a14:foregroundMark x1="91463" y1="51579" x2="91463" y2="51579"/>
                        <a14:foregroundMark x1="73519" y1="30000" x2="73519" y2="30000"/>
                        <a14:foregroundMark x1="70819" y1="23158" x2="70819" y2="23158"/>
                        <a14:foregroundMark x1="8449" y1="27368" x2="8449" y2="27368"/>
                        <a14:foregroundMark x1="66986" y1="60526" x2="66986" y2="60526"/>
                      </a14:backgroundRemoval>
                    </a14:imgEffect>
                  </a14:imgLayer>
                </a14:imgProps>
              </a:ext>
            </a:extLst>
          </a:blip>
          <a:srcRect l="62039" r="18738"/>
          <a:stretch/>
        </p:blipFill>
        <p:spPr>
          <a:xfrm>
            <a:off x="2255139" y="2460433"/>
            <a:ext cx="707231" cy="608899"/>
          </a:xfrm>
          <a:prstGeom prst="rect">
            <a:avLst/>
          </a:prstGeom>
        </p:spPr>
      </p:pic>
      <p:sp>
        <p:nvSpPr>
          <p:cNvPr id="24" name="CuadroTexto 17">
            <a:extLst>
              <a:ext uri="{FF2B5EF4-FFF2-40B4-BE49-F238E27FC236}">
                <a16:creationId xmlns:a16="http://schemas.microsoft.com/office/drawing/2014/main" id="{D7731E65-61DD-D478-A32B-1CAB42248E23}"/>
              </a:ext>
            </a:extLst>
          </p:cNvPr>
          <p:cNvSpPr txBox="1"/>
          <p:nvPr/>
        </p:nvSpPr>
        <p:spPr>
          <a:xfrm>
            <a:off x="1658532" y="3044551"/>
            <a:ext cx="1900444" cy="300082"/>
          </a:xfrm>
          <a:custGeom>
            <a:avLst/>
            <a:gdLst>
              <a:gd name="connsiteX0" fmla="*/ 0 w 1900444"/>
              <a:gd name="connsiteY0" fmla="*/ 0 h 300082"/>
              <a:gd name="connsiteX1" fmla="*/ 912213 w 1900444"/>
              <a:gd name="connsiteY1" fmla="*/ 0 h 300082"/>
              <a:gd name="connsiteX2" fmla="*/ 1900444 w 1900444"/>
              <a:gd name="connsiteY2" fmla="*/ 0 h 300082"/>
              <a:gd name="connsiteX3" fmla="*/ 1900444 w 1900444"/>
              <a:gd name="connsiteY3" fmla="*/ 300082 h 300082"/>
              <a:gd name="connsiteX4" fmla="*/ 912213 w 1900444"/>
              <a:gd name="connsiteY4" fmla="*/ 300082 h 300082"/>
              <a:gd name="connsiteX5" fmla="*/ 0 w 1900444"/>
              <a:gd name="connsiteY5" fmla="*/ 300082 h 300082"/>
              <a:gd name="connsiteX6" fmla="*/ 0 w 1900444"/>
              <a:gd name="connsiteY6" fmla="*/ 0 h 30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4" h="300082" extrusionOk="0">
                <a:moveTo>
                  <a:pt x="0" y="0"/>
                </a:moveTo>
                <a:cubicBezTo>
                  <a:pt x="293003" y="-81"/>
                  <a:pt x="496628" y="-59071"/>
                  <a:pt x="912213" y="0"/>
                </a:cubicBezTo>
                <a:cubicBezTo>
                  <a:pt x="1315248" y="58282"/>
                  <a:pt x="1441262" y="10564"/>
                  <a:pt x="1900444" y="0"/>
                </a:cubicBezTo>
                <a:cubicBezTo>
                  <a:pt x="1906060" y="57862"/>
                  <a:pt x="1888205" y="183069"/>
                  <a:pt x="1900444" y="300082"/>
                </a:cubicBezTo>
                <a:cubicBezTo>
                  <a:pt x="1390954" y="339436"/>
                  <a:pt x="1272022" y="281991"/>
                  <a:pt x="912213" y="300082"/>
                </a:cubicBezTo>
                <a:cubicBezTo>
                  <a:pt x="502382" y="300915"/>
                  <a:pt x="402823" y="350925"/>
                  <a:pt x="0" y="300082"/>
                </a:cubicBezTo>
                <a:cubicBezTo>
                  <a:pt x="-3460" y="163492"/>
                  <a:pt x="13486" y="146604"/>
                  <a:pt x="0" y="0"/>
                </a:cubicBezTo>
                <a:close/>
              </a:path>
            </a:pathLst>
          </a:custGeom>
          <a:noFill/>
          <a:ln w="57150">
            <a:noFill/>
            <a:extLst>
              <a:ext uri="{C807C97D-BFC1-408E-A445-0C87EB9F89A2}">
                <ask:lineSketchStyleProps xmlns:ask="http://schemas.microsoft.com/office/drawing/2018/sketchyshapes" sd="633065654">
                  <a:custGeom>
                    <a:avLst/>
                    <a:gdLst>
                      <a:gd name="connsiteX0" fmla="*/ 0 w 1900444"/>
                      <a:gd name="connsiteY0" fmla="*/ 0 h 300082"/>
                      <a:gd name="connsiteX1" fmla="*/ 912213 w 1900444"/>
                      <a:gd name="connsiteY1" fmla="*/ 0 h 300082"/>
                      <a:gd name="connsiteX2" fmla="*/ 1900444 w 1900444"/>
                      <a:gd name="connsiteY2" fmla="*/ 0 h 300082"/>
                      <a:gd name="connsiteX3" fmla="*/ 1900444 w 1900444"/>
                      <a:gd name="connsiteY3" fmla="*/ 300082 h 300082"/>
                      <a:gd name="connsiteX4" fmla="*/ 912213 w 1900444"/>
                      <a:gd name="connsiteY4" fmla="*/ 300082 h 300082"/>
                      <a:gd name="connsiteX5" fmla="*/ 0 w 1900444"/>
                      <a:gd name="connsiteY5" fmla="*/ 300082 h 300082"/>
                      <a:gd name="connsiteX6" fmla="*/ 0 w 1900444"/>
                      <a:gd name="connsiteY6" fmla="*/ 0 h 30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444" h="300082" extrusionOk="0">
                        <a:moveTo>
                          <a:pt x="0" y="0"/>
                        </a:moveTo>
                        <a:cubicBezTo>
                          <a:pt x="327495" y="5014"/>
                          <a:pt x="482897" y="-33961"/>
                          <a:pt x="912213" y="0"/>
                        </a:cubicBezTo>
                        <a:cubicBezTo>
                          <a:pt x="1333221" y="40342"/>
                          <a:pt x="1451797" y="15438"/>
                          <a:pt x="1900444" y="0"/>
                        </a:cubicBezTo>
                        <a:cubicBezTo>
                          <a:pt x="1911810" y="64720"/>
                          <a:pt x="1891167" y="181838"/>
                          <a:pt x="1900444" y="300082"/>
                        </a:cubicBezTo>
                        <a:cubicBezTo>
                          <a:pt x="1411271" y="327506"/>
                          <a:pt x="1274152" y="293578"/>
                          <a:pt x="912213" y="300082"/>
                        </a:cubicBezTo>
                        <a:cubicBezTo>
                          <a:pt x="524129" y="287599"/>
                          <a:pt x="396029" y="331477"/>
                          <a:pt x="0" y="300082"/>
                        </a:cubicBezTo>
                        <a:cubicBezTo>
                          <a:pt x="-1264" y="162160"/>
                          <a:pt x="10923" y="144707"/>
                          <a:pt x="0" y="0"/>
                        </a:cubicBezTo>
                        <a:close/>
                      </a:path>
                    </a:pathLst>
                  </a:custGeom>
                  <ask:type>
                    <ask:lineSketchFreehand/>
                  </ask:type>
                </ask:lineSketchStyleProps>
              </a:ext>
            </a:extLst>
          </a:ln>
        </p:spPr>
        <p:txBody>
          <a:bodyPr wrap="square">
            <a:spAutoFit/>
          </a:bodyPr>
          <a:lstStyle/>
          <a:p>
            <a:pPr algn="ctr"/>
            <a:r>
              <a:rPr lang="en-US" sz="1350" u="sng" dirty="0">
                <a:solidFill>
                  <a:srgbClr val="1F497D"/>
                </a:solidFill>
                <a:latin typeface="Calibri" panose="020F0502020204030204" pitchFamily="34" charset="0"/>
                <a:ea typeface="Times New Roman" panose="02020603050405020304" pitchFamily="18" charset="0"/>
              </a:rPr>
              <a:t>Accessible EU Centre</a:t>
            </a:r>
            <a:endParaRPr lang="en-US" sz="1200" dirty="0">
              <a:latin typeface="72" panose="020B0503030000000003" pitchFamily="34" charset="0"/>
              <a:cs typeface="72" panose="020B0503030000000003" pitchFamily="34" charset="0"/>
            </a:endParaRPr>
          </a:p>
        </p:txBody>
      </p:sp>
      <p:pic>
        <p:nvPicPr>
          <p:cNvPr id="6" name="Imagen 5">
            <a:extLst>
              <a:ext uri="{FF2B5EF4-FFF2-40B4-BE49-F238E27FC236}">
                <a16:creationId xmlns:a16="http://schemas.microsoft.com/office/drawing/2014/main" id="{FFE5AAC2-EFEC-4BA9-B391-C90C2911A9DD}"/>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4878" r="95993">
                        <a14:foregroundMark x1="13676" y1="51053" x2="13676" y2="51053"/>
                        <a14:foregroundMark x1="5139" y1="48947" x2="5139" y2="48947"/>
                        <a14:foregroundMark x1="27613" y1="46316" x2="27613" y2="46316"/>
                        <a14:foregroundMark x1="34146" y1="49474" x2="34146" y2="49474"/>
                        <a14:foregroundMark x1="33014" y1="61053" x2="33014" y2="61053"/>
                        <a14:foregroundMark x1="67334" y1="52105" x2="67334" y2="52105"/>
                        <a14:foregroundMark x1="90070" y1="77368" x2="90070" y2="77368"/>
                        <a14:foregroundMark x1="93467" y1="72632" x2="93467" y2="72632"/>
                        <a14:foregroundMark x1="95993" y1="62105" x2="95993" y2="62105"/>
                        <a14:foregroundMark x1="91463" y1="51579" x2="91463" y2="51579"/>
                        <a14:foregroundMark x1="73519" y1="30000" x2="73519" y2="30000"/>
                        <a14:foregroundMark x1="70819" y1="23158" x2="70819" y2="23158"/>
                        <a14:foregroundMark x1="8449" y1="27368" x2="8449" y2="27368"/>
                        <a14:foregroundMark x1="66986" y1="60526" x2="66986" y2="60526"/>
                      </a14:backgroundRemoval>
                    </a14:imgEffect>
                  </a14:imgLayer>
                </a14:imgProps>
              </a:ext>
            </a:extLst>
          </a:blip>
          <a:srcRect l="83495"/>
          <a:stretch/>
        </p:blipFill>
        <p:spPr>
          <a:xfrm>
            <a:off x="4000369" y="2457790"/>
            <a:ext cx="607220" cy="608899"/>
          </a:xfrm>
          <a:prstGeom prst="rect">
            <a:avLst/>
          </a:prstGeom>
        </p:spPr>
      </p:pic>
      <p:sp>
        <p:nvSpPr>
          <p:cNvPr id="10" name="CuadroTexto 9">
            <a:extLst>
              <a:ext uri="{FF2B5EF4-FFF2-40B4-BE49-F238E27FC236}">
                <a16:creationId xmlns:a16="http://schemas.microsoft.com/office/drawing/2014/main" id="{F690879C-E96C-48FF-B21D-99B6F2CD1F15}"/>
              </a:ext>
            </a:extLst>
          </p:cNvPr>
          <p:cNvSpPr txBox="1"/>
          <p:nvPr/>
        </p:nvSpPr>
        <p:spPr>
          <a:xfrm>
            <a:off x="3711048" y="3049791"/>
            <a:ext cx="1185863" cy="300082"/>
          </a:xfrm>
          <a:custGeom>
            <a:avLst/>
            <a:gdLst>
              <a:gd name="connsiteX0" fmla="*/ 0 w 1185863"/>
              <a:gd name="connsiteY0" fmla="*/ 0 h 300082"/>
              <a:gd name="connsiteX1" fmla="*/ 616649 w 1185863"/>
              <a:gd name="connsiteY1" fmla="*/ 0 h 300082"/>
              <a:gd name="connsiteX2" fmla="*/ 1185863 w 1185863"/>
              <a:gd name="connsiteY2" fmla="*/ 0 h 300082"/>
              <a:gd name="connsiteX3" fmla="*/ 1185863 w 1185863"/>
              <a:gd name="connsiteY3" fmla="*/ 300082 h 300082"/>
              <a:gd name="connsiteX4" fmla="*/ 581073 w 1185863"/>
              <a:gd name="connsiteY4" fmla="*/ 300082 h 300082"/>
              <a:gd name="connsiteX5" fmla="*/ 0 w 1185863"/>
              <a:gd name="connsiteY5" fmla="*/ 300082 h 300082"/>
              <a:gd name="connsiteX6" fmla="*/ 0 w 1185863"/>
              <a:gd name="connsiteY6" fmla="*/ 0 h 30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863" h="300082" extrusionOk="0">
                <a:moveTo>
                  <a:pt x="0" y="0"/>
                </a:moveTo>
                <a:cubicBezTo>
                  <a:pt x="185681" y="-31990"/>
                  <a:pt x="384914" y="13579"/>
                  <a:pt x="616649" y="0"/>
                </a:cubicBezTo>
                <a:cubicBezTo>
                  <a:pt x="848384" y="-13579"/>
                  <a:pt x="912488" y="45478"/>
                  <a:pt x="1185863" y="0"/>
                </a:cubicBezTo>
                <a:cubicBezTo>
                  <a:pt x="1194406" y="78821"/>
                  <a:pt x="1156469" y="220847"/>
                  <a:pt x="1185863" y="300082"/>
                </a:cubicBezTo>
                <a:cubicBezTo>
                  <a:pt x="1062612" y="371465"/>
                  <a:pt x="822203" y="285961"/>
                  <a:pt x="581073" y="300082"/>
                </a:cubicBezTo>
                <a:cubicBezTo>
                  <a:pt x="339943" y="314203"/>
                  <a:pt x="246105" y="280371"/>
                  <a:pt x="0" y="300082"/>
                </a:cubicBezTo>
                <a:cubicBezTo>
                  <a:pt x="-18210" y="235249"/>
                  <a:pt x="3704" y="75087"/>
                  <a:pt x="0" y="0"/>
                </a:cubicBezTo>
                <a:close/>
              </a:path>
            </a:pathLst>
          </a:custGeom>
          <a:noFill/>
          <a:ln w="57150">
            <a:noFill/>
            <a:extLst>
              <a:ext uri="{C807C97D-BFC1-408E-A445-0C87EB9F89A2}">
                <ask:lineSketchStyleProps xmlns:ask="http://schemas.microsoft.com/office/drawing/2018/sketchyshapes" sd="2055799639">
                  <a:prstGeom prst="rect">
                    <a:avLst/>
                  </a:prstGeom>
                  <ask:type>
                    <ask:lineSketchScribble/>
                  </ask:type>
                </ask:lineSketchStyleProps>
              </a:ext>
            </a:extLst>
          </a:ln>
        </p:spPr>
        <p:txBody>
          <a:bodyPr wrap="square">
            <a:spAutoFit/>
          </a:bodyPr>
          <a:lstStyle/>
          <a:p>
            <a:pPr algn="ctr"/>
            <a:r>
              <a:rPr lang="en-US" sz="1350" u="sng" dirty="0">
                <a:solidFill>
                  <a:srgbClr val="1F497D"/>
                </a:solidFill>
                <a:latin typeface="Calibri" panose="020F0502020204030204" pitchFamily="34" charset="0"/>
                <a:ea typeface="Times New Roman" panose="02020603050405020304" pitchFamily="18" charset="0"/>
                <a:hlinkClick r:id="rId5"/>
              </a:rPr>
              <a:t>Social Europe</a:t>
            </a:r>
            <a:endParaRPr lang="en-US" sz="1200" dirty="0">
              <a:latin typeface="72" panose="020B0503030000000003" pitchFamily="34" charset="0"/>
              <a:cs typeface="72" panose="020B0503030000000003" pitchFamily="34" charset="0"/>
            </a:endParaRPr>
          </a:p>
        </p:txBody>
      </p:sp>
      <p:pic>
        <p:nvPicPr>
          <p:cNvPr id="14" name="Imagen 13">
            <a:extLst>
              <a:ext uri="{FF2B5EF4-FFF2-40B4-BE49-F238E27FC236}">
                <a16:creationId xmlns:a16="http://schemas.microsoft.com/office/drawing/2014/main" id="{FCFFB1CF-69F3-431E-A7BB-FE2C5BC12EEB}"/>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4878" r="95993">
                        <a14:foregroundMark x1="13676" y1="51053" x2="13676" y2="51053"/>
                        <a14:foregroundMark x1="5139" y1="48947" x2="5139" y2="48947"/>
                        <a14:foregroundMark x1="27613" y1="46316" x2="27613" y2="46316"/>
                        <a14:foregroundMark x1="34146" y1="49474" x2="34146" y2="49474"/>
                        <a14:foregroundMark x1="33014" y1="61053" x2="33014" y2="61053"/>
                        <a14:foregroundMark x1="67334" y1="52105" x2="67334" y2="52105"/>
                        <a14:foregroundMark x1="90070" y1="77368" x2="90070" y2="77368"/>
                        <a14:foregroundMark x1="93467" y1="72632" x2="93467" y2="72632"/>
                        <a14:foregroundMark x1="95993" y1="62105" x2="95993" y2="62105"/>
                        <a14:foregroundMark x1="91463" y1="51579" x2="91463" y2="51579"/>
                        <a14:foregroundMark x1="73519" y1="30000" x2="73519" y2="30000"/>
                        <a14:foregroundMark x1="70819" y1="23158" x2="70819" y2="23158"/>
                        <a14:foregroundMark x1="8449" y1="27368" x2="8449" y2="27368"/>
                        <a14:foregroundMark x1="66986" y1="60526" x2="66986" y2="60526"/>
                      </a14:backgroundRemoval>
                    </a14:imgEffect>
                  </a14:imgLayer>
                </a14:imgProps>
              </a:ext>
            </a:extLst>
          </a:blip>
          <a:srcRect l="20582" r="60194"/>
          <a:stretch/>
        </p:blipFill>
        <p:spPr>
          <a:xfrm>
            <a:off x="5235211" y="2421292"/>
            <a:ext cx="707231" cy="608899"/>
          </a:xfrm>
          <a:prstGeom prst="rect">
            <a:avLst/>
          </a:prstGeom>
        </p:spPr>
      </p:pic>
      <p:sp>
        <p:nvSpPr>
          <p:cNvPr id="12" name="CuadroTexto 17">
            <a:extLst>
              <a:ext uri="{FF2B5EF4-FFF2-40B4-BE49-F238E27FC236}">
                <a16:creationId xmlns:a16="http://schemas.microsoft.com/office/drawing/2014/main" id="{E6D0B8B2-3934-357F-12AE-120B775E054E}"/>
              </a:ext>
            </a:extLst>
          </p:cNvPr>
          <p:cNvSpPr txBox="1"/>
          <p:nvPr/>
        </p:nvSpPr>
        <p:spPr>
          <a:xfrm>
            <a:off x="4952095" y="3052179"/>
            <a:ext cx="1289227" cy="300082"/>
          </a:xfrm>
          <a:custGeom>
            <a:avLst/>
            <a:gdLst>
              <a:gd name="connsiteX0" fmla="*/ 0 w 1289227"/>
              <a:gd name="connsiteY0" fmla="*/ 0 h 300082"/>
              <a:gd name="connsiteX1" fmla="*/ 618829 w 1289227"/>
              <a:gd name="connsiteY1" fmla="*/ 0 h 300082"/>
              <a:gd name="connsiteX2" fmla="*/ 1289227 w 1289227"/>
              <a:gd name="connsiteY2" fmla="*/ 0 h 300082"/>
              <a:gd name="connsiteX3" fmla="*/ 1289227 w 1289227"/>
              <a:gd name="connsiteY3" fmla="*/ 300082 h 300082"/>
              <a:gd name="connsiteX4" fmla="*/ 618829 w 1289227"/>
              <a:gd name="connsiteY4" fmla="*/ 300082 h 300082"/>
              <a:gd name="connsiteX5" fmla="*/ 0 w 1289227"/>
              <a:gd name="connsiteY5" fmla="*/ 300082 h 300082"/>
              <a:gd name="connsiteX6" fmla="*/ 0 w 1289227"/>
              <a:gd name="connsiteY6" fmla="*/ 0 h 30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9227" h="300082" extrusionOk="0">
                <a:moveTo>
                  <a:pt x="0" y="0"/>
                </a:moveTo>
                <a:cubicBezTo>
                  <a:pt x="228102" y="6306"/>
                  <a:pt x="326029" y="-29755"/>
                  <a:pt x="618829" y="0"/>
                </a:cubicBezTo>
                <a:cubicBezTo>
                  <a:pt x="911629" y="29755"/>
                  <a:pt x="988285" y="17765"/>
                  <a:pt x="1289227" y="0"/>
                </a:cubicBezTo>
                <a:cubicBezTo>
                  <a:pt x="1299097" y="68517"/>
                  <a:pt x="1288693" y="178311"/>
                  <a:pt x="1289227" y="300082"/>
                </a:cubicBezTo>
                <a:cubicBezTo>
                  <a:pt x="970768" y="315919"/>
                  <a:pt x="868285" y="325033"/>
                  <a:pt x="618829" y="300082"/>
                </a:cubicBezTo>
                <a:cubicBezTo>
                  <a:pt x="369373" y="275131"/>
                  <a:pt x="261049" y="299364"/>
                  <a:pt x="0" y="300082"/>
                </a:cubicBezTo>
                <a:cubicBezTo>
                  <a:pt x="1507" y="160046"/>
                  <a:pt x="5059" y="142142"/>
                  <a:pt x="0" y="0"/>
                </a:cubicBezTo>
                <a:close/>
              </a:path>
            </a:pathLst>
          </a:custGeom>
          <a:noFill/>
          <a:ln w="57150">
            <a:noFill/>
            <a:extLst>
              <a:ext uri="{C807C97D-BFC1-408E-A445-0C87EB9F89A2}">
                <ask:lineSketchStyleProps xmlns:ask="http://schemas.microsoft.com/office/drawing/2018/sketchyshapes" sd="633065654">
                  <a:prstGeom prst="rect">
                    <a:avLst/>
                  </a:prstGeom>
                  <ask:type>
                    <ask:lineSketchFreehand/>
                  </ask:type>
                </ask:lineSketchStyleProps>
              </a:ext>
            </a:extLst>
          </a:ln>
        </p:spPr>
        <p:txBody>
          <a:bodyPr wrap="square">
            <a:spAutoFit/>
          </a:bodyPr>
          <a:lstStyle/>
          <a:p>
            <a:pPr algn="ctr"/>
            <a:r>
              <a:rPr lang="de-DE" sz="1350" u="sng" dirty="0">
                <a:solidFill>
                  <a:srgbClr val="1F497D"/>
                </a:solidFill>
                <a:latin typeface="Calibri" panose="020F0502020204030204" pitchFamily="34" charset="0"/>
                <a:ea typeface="Times New Roman" panose="02020603050405020304" pitchFamily="18" charset="0"/>
                <a:hlinkClick r:id="rId6"/>
              </a:rPr>
              <a:t>EU </a:t>
            </a:r>
            <a:r>
              <a:rPr lang="de-DE" sz="1350" u="sng" dirty="0" err="1">
                <a:solidFill>
                  <a:srgbClr val="1F497D"/>
                </a:solidFill>
                <a:latin typeface="Calibri" panose="020F0502020204030204" pitchFamily="34" charset="0"/>
                <a:ea typeface="Times New Roman" panose="02020603050405020304" pitchFamily="18" charset="0"/>
                <a:hlinkClick r:id="rId6"/>
              </a:rPr>
              <a:t>Social</a:t>
            </a:r>
            <a:r>
              <a:rPr lang="de-DE" sz="1350" dirty="0">
                <a:solidFill>
                  <a:srgbClr val="1F497D"/>
                </a:solidFill>
                <a:latin typeface="Calibri" panose="020F0502020204030204" pitchFamily="34" charset="0"/>
                <a:ea typeface="Times New Roman" panose="02020603050405020304" pitchFamily="18" charset="0"/>
              </a:rPr>
              <a:t> </a:t>
            </a:r>
            <a:endParaRPr lang="de-DE" sz="1200" dirty="0">
              <a:latin typeface="72" panose="020B0503030000000003" pitchFamily="34" charset="0"/>
              <a:cs typeface="72" panose="020B0503030000000003" pitchFamily="34" charset="0"/>
            </a:endParaRPr>
          </a:p>
        </p:txBody>
      </p:sp>
      <p:sp>
        <p:nvSpPr>
          <p:cNvPr id="8" name="CuadroTexto 7">
            <a:extLst>
              <a:ext uri="{FF2B5EF4-FFF2-40B4-BE49-F238E27FC236}">
                <a16:creationId xmlns:a16="http://schemas.microsoft.com/office/drawing/2014/main" id="{488AA070-8DDC-4D1D-9504-CAC7CE80D0B1}"/>
              </a:ext>
            </a:extLst>
          </p:cNvPr>
          <p:cNvSpPr txBox="1"/>
          <p:nvPr/>
        </p:nvSpPr>
        <p:spPr>
          <a:xfrm>
            <a:off x="447593" y="3888476"/>
            <a:ext cx="5157788" cy="646331"/>
          </a:xfrm>
          <a:prstGeom prst="rect">
            <a:avLst/>
          </a:prstGeom>
          <a:noFill/>
        </p:spPr>
        <p:txBody>
          <a:bodyPr wrap="square">
            <a:spAutoFit/>
          </a:bodyPr>
          <a:lstStyle/>
          <a:p>
            <a:pPr algn="l"/>
            <a:r>
              <a:rPr lang="de-DE" sz="1800" dirty="0">
                <a:solidFill>
                  <a:schemeClr val="accent5">
                    <a:lumMod val="75000"/>
                  </a:schemeClr>
                </a:solidFill>
                <a:latin typeface="72 Black" panose="020B0A04030603020204" pitchFamily="34" charset="0"/>
                <a:cs typeface="72 Black" panose="020B0A04030603020204" pitchFamily="34" charset="0"/>
              </a:rPr>
              <a:t>Website: </a:t>
            </a:r>
            <a:r>
              <a:rPr lang="de-DE" sz="1800" dirty="0">
                <a:solidFill>
                  <a:schemeClr val="accent5">
                    <a:lumMod val="75000"/>
                  </a:schemeClr>
                </a:solidFill>
                <a:latin typeface="72" panose="020B0503030000000003" pitchFamily="34" charset="0"/>
                <a:cs typeface="72" panose="020B0503030000000003" pitchFamily="34" charset="0"/>
              </a:rPr>
              <a:t>www.AccessibleEUCentre.eu</a:t>
            </a:r>
          </a:p>
          <a:p>
            <a:pPr algn="l"/>
            <a:r>
              <a:rPr lang="de-DE" sz="1800" dirty="0">
                <a:solidFill>
                  <a:schemeClr val="accent5">
                    <a:lumMod val="75000"/>
                  </a:schemeClr>
                </a:solidFill>
                <a:latin typeface="72 Black" panose="020B0A04030603020204" pitchFamily="34" charset="0"/>
                <a:cs typeface="72 Black" panose="020B0A04030603020204" pitchFamily="34" charset="0"/>
              </a:rPr>
              <a:t>E-Mail: </a:t>
            </a:r>
            <a:r>
              <a:rPr lang="de-DE" sz="1800" dirty="0">
                <a:solidFill>
                  <a:schemeClr val="accent5">
                    <a:lumMod val="75000"/>
                  </a:schemeClr>
                </a:solidFill>
                <a:latin typeface="72" panose="020B0503030000000003" pitchFamily="34" charset="0"/>
                <a:cs typeface="72" panose="020B0503030000000003" pitchFamily="34" charset="0"/>
              </a:rPr>
              <a:t>accessibleeu@fundaciononce.es</a:t>
            </a:r>
          </a:p>
        </p:txBody>
      </p:sp>
      <p:sp>
        <p:nvSpPr>
          <p:cNvPr id="19" name="CuadroTexto 18">
            <a:extLst>
              <a:ext uri="{FF2B5EF4-FFF2-40B4-BE49-F238E27FC236}">
                <a16:creationId xmlns:a16="http://schemas.microsoft.com/office/drawing/2014/main" id="{F2BCE1E1-CAF1-4BED-A0F7-C2AD0C3E87C9}"/>
              </a:ext>
            </a:extLst>
          </p:cNvPr>
          <p:cNvSpPr txBox="1"/>
          <p:nvPr/>
        </p:nvSpPr>
        <p:spPr>
          <a:xfrm>
            <a:off x="6290030" y="2411796"/>
            <a:ext cx="2352261" cy="553998"/>
          </a:xfrm>
          <a:prstGeom prst="rect">
            <a:avLst/>
          </a:prstGeom>
          <a:noFill/>
        </p:spPr>
        <p:txBody>
          <a:bodyPr wrap="square">
            <a:spAutoFit/>
          </a:bodyPr>
          <a:lstStyle/>
          <a:p>
            <a:pPr algn="r"/>
            <a:r>
              <a:rPr lang="de-DE" sz="1500" dirty="0">
                <a:solidFill>
                  <a:srgbClr val="65459B"/>
                </a:solidFill>
                <a:latin typeface="Aharoni" panose="02010803020104030203" pitchFamily="2" charset="-79"/>
                <a:ea typeface="+mj-ea"/>
                <a:cs typeface="Aharoni" panose="02010803020104030203" pitchFamily="2" charset="-79"/>
              </a:rPr>
              <a:t>Werden Sie Teil unserer Praxisgemeinschaft</a:t>
            </a:r>
          </a:p>
        </p:txBody>
      </p:sp>
      <p:pic>
        <p:nvPicPr>
          <p:cNvPr id="3" name="Imagen 2" descr="QR code to join AccessibleEU´s Community of practice: https://ec.europa.eu/social/main.jsp?catId=1612&amp;langId=en, https://accessible-eu-centre.ec.europa.eu/index_en">
            <a:hlinkClick r:id="rId7"/>
            <a:extLst>
              <a:ext uri="{FF2B5EF4-FFF2-40B4-BE49-F238E27FC236}">
                <a16:creationId xmlns:a16="http://schemas.microsoft.com/office/drawing/2014/main" id="{BD78FF93-F966-4EFC-BBF4-FDE3083103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6921" y="3000824"/>
            <a:ext cx="1573061" cy="1573061"/>
          </a:xfrm>
          <a:prstGeom prst="rect">
            <a:avLst/>
          </a:prstGeom>
        </p:spPr>
      </p:pic>
      <p:pic>
        <p:nvPicPr>
          <p:cNvPr id="2" name="Imagen 3">
            <a:extLst>
              <a:ext uri="{FF2B5EF4-FFF2-40B4-BE49-F238E27FC236}">
                <a16:creationId xmlns:a16="http://schemas.microsoft.com/office/drawing/2014/main" id="{6DF2108A-5D6C-AA81-60E3-573BF184B43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0" y="4875349"/>
            <a:ext cx="9144000" cy="768345"/>
          </a:xfrm>
          <a:prstGeom prst="rect">
            <a:avLst/>
          </a:prstGeom>
        </p:spPr>
      </p:pic>
    </p:spTree>
    <p:extLst>
      <p:ext uri="{BB962C8B-B14F-4D97-AF65-F5344CB8AC3E}">
        <p14:creationId xmlns:p14="http://schemas.microsoft.com/office/powerpoint/2010/main" val="416341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Inhalt</a:t>
            </a:r>
            <a:endParaRPr dirty="0"/>
          </a:p>
        </p:txBody>
      </p:sp>
      <p:sp>
        <p:nvSpPr>
          <p:cNvPr id="94" name="Google Shape;94;p14"/>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de-DE" dirty="0"/>
              <a:t>Begriffsdefinitionen</a:t>
            </a:r>
            <a:endParaRPr dirty="0"/>
          </a:p>
          <a:p>
            <a:pPr marL="457200" lvl="0" indent="-317500" algn="l" rtl="0">
              <a:spcBef>
                <a:spcPts val="1200"/>
              </a:spcBef>
              <a:spcAft>
                <a:spcPts val="0"/>
              </a:spcAft>
              <a:buSzPts val="1400"/>
              <a:buChar char="-"/>
            </a:pPr>
            <a:r>
              <a:rPr lang="de-DE" dirty="0"/>
              <a:t>Mythen</a:t>
            </a:r>
            <a:endParaRPr dirty="0"/>
          </a:p>
          <a:p>
            <a:pPr marL="914400" lvl="1" indent="-304800" algn="l" rtl="0">
              <a:spcBef>
                <a:spcPts val="0"/>
              </a:spcBef>
              <a:spcAft>
                <a:spcPts val="0"/>
              </a:spcAft>
              <a:buSzPts val="1200"/>
              <a:buChar char="-"/>
            </a:pPr>
            <a:r>
              <a:rPr lang="de" sz="1800" dirty="0"/>
              <a:t>Anzahl der Menschen mit Behinderung</a:t>
            </a:r>
            <a:endParaRPr sz="1800" dirty="0"/>
          </a:p>
          <a:p>
            <a:pPr marL="914400" lvl="1" indent="-304800" algn="l" rtl="0">
              <a:spcBef>
                <a:spcPts val="0"/>
              </a:spcBef>
              <a:spcAft>
                <a:spcPts val="0"/>
              </a:spcAft>
              <a:buSzPts val="1200"/>
              <a:buChar char="-"/>
            </a:pPr>
            <a:r>
              <a:rPr lang="de" sz="1800" dirty="0"/>
              <a:t>Gesetzliche Vorschriften</a:t>
            </a:r>
            <a:endParaRPr sz="1800" dirty="0"/>
          </a:p>
          <a:p>
            <a:pPr marL="914400" lvl="1" indent="-304800" algn="l" rtl="0">
              <a:spcBef>
                <a:spcPts val="0"/>
              </a:spcBef>
              <a:spcAft>
                <a:spcPts val="0"/>
              </a:spcAft>
              <a:buSzPts val="1200"/>
              <a:buChar char="-"/>
            </a:pPr>
            <a:r>
              <a:rPr lang="de" sz="1800" dirty="0"/>
              <a:t>Zusatznutzen von Barrierefreiheit</a:t>
            </a:r>
            <a:endParaRPr sz="1800" dirty="0"/>
          </a:p>
          <a:p>
            <a:pPr marL="457200" lvl="0" indent="-317500" algn="l" rtl="0">
              <a:spcBef>
                <a:spcPts val="1200"/>
              </a:spcBef>
              <a:spcAft>
                <a:spcPts val="0"/>
              </a:spcAft>
              <a:buSzPts val="1400"/>
              <a:buChar char="-"/>
            </a:pPr>
            <a:r>
              <a:rPr lang="de" dirty="0"/>
              <a:t>Zusammenfassung</a:t>
            </a:r>
            <a:endParaRPr dirty="0"/>
          </a:p>
          <a:p>
            <a:pPr marL="0" lvl="0" indent="0" algn="l" rtl="0">
              <a:spcBef>
                <a:spcPts val="1600"/>
              </a:spcBef>
              <a:spcAft>
                <a:spcPts val="1600"/>
              </a:spcAft>
              <a:buNone/>
            </a:pPr>
            <a:endParaRPr sz="3200"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13</a:t>
            </a:fld>
            <a:endParaRPr lang="de-DE"/>
          </a:p>
        </p:txBody>
      </p:sp>
    </p:spTree>
    <p:extLst>
      <p:ext uri="{BB962C8B-B14F-4D97-AF65-F5344CB8AC3E}">
        <p14:creationId xmlns:p14="http://schemas.microsoft.com/office/powerpoint/2010/main" val="41479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Begriffsdefinitionen</a:t>
            </a:r>
            <a:endParaRPr dirty="0"/>
          </a:p>
        </p:txBody>
      </p:sp>
      <p:sp>
        <p:nvSpPr>
          <p:cNvPr id="2" name="Foliennummernplatzhalt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14</a:t>
            </a:fld>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Barrierefreiheit</a:t>
            </a:r>
            <a:endParaRPr dirty="0"/>
          </a:p>
        </p:txBody>
      </p:sp>
      <p:sp>
        <p:nvSpPr>
          <p:cNvPr id="112" name="Google Shape;112;p17"/>
          <p:cNvSpPr txBox="1">
            <a:spLocks noGrp="1"/>
          </p:cNvSpPr>
          <p:nvPr>
            <p:ph type="body" idx="1"/>
          </p:nvPr>
        </p:nvSpPr>
        <p:spPr>
          <a:xfrm>
            <a:off x="729450" y="1545475"/>
            <a:ext cx="7688700" cy="2261100"/>
          </a:xfrm>
          <a:prstGeom prst="rect">
            <a:avLst/>
          </a:prstGeom>
        </p:spPr>
        <p:txBody>
          <a:bodyPr spcFirstLastPara="1" wrap="square" lIns="91425" tIns="91425" rIns="91425" bIns="91425" anchor="t" anchorCtr="0">
            <a:noAutofit/>
          </a:bodyPr>
          <a:lstStyle/>
          <a:p>
            <a:pPr marL="0" lvl="0" indent="0" algn="l" rtl="0">
              <a:lnSpc>
                <a:spcPct val="120000"/>
              </a:lnSpc>
              <a:spcBef>
                <a:spcPts val="600"/>
              </a:spcBef>
              <a:spcAft>
                <a:spcPts val="0"/>
              </a:spcAft>
              <a:buNone/>
            </a:pPr>
            <a:r>
              <a:rPr lang="de" sz="1800" dirty="0"/>
              <a:t>„Barrierefrei sind bauliche und sonstige Anlagen, Verkehrsmittel, technische Gebrauchsgegenstände, Systeme der Informationsverarbeitung, ... wenn sie für behinderte Menschen </a:t>
            </a:r>
            <a:br>
              <a:rPr lang="de" sz="1800" dirty="0"/>
            </a:br>
            <a:r>
              <a:rPr lang="de" sz="1800" b="1" dirty="0"/>
              <a:t>in der allgemein üblichen Weise</a:t>
            </a:r>
            <a:r>
              <a:rPr lang="de" sz="1800" dirty="0"/>
              <a:t>, </a:t>
            </a:r>
            <a:r>
              <a:rPr lang="de" sz="1800" b="1" dirty="0"/>
              <a:t>ohne besondere Erschwernis </a:t>
            </a:r>
            <a:br>
              <a:rPr lang="de" sz="1800" b="1" dirty="0"/>
            </a:br>
            <a:r>
              <a:rPr lang="de" sz="1800" dirty="0"/>
              <a:t>und grundsätzlich </a:t>
            </a:r>
            <a:r>
              <a:rPr lang="de" sz="1800" b="1" dirty="0"/>
              <a:t>ohne fremde Hilfe </a:t>
            </a:r>
            <a:r>
              <a:rPr lang="de" sz="1800" dirty="0"/>
              <a:t>zugänglich und nutzbar sind.“</a:t>
            </a:r>
            <a:endParaRPr sz="1800" dirty="0"/>
          </a:p>
        </p:txBody>
      </p:sp>
      <p:sp>
        <p:nvSpPr>
          <p:cNvPr id="3" name="Rechteck 2">
            <a:extLst>
              <a:ext uri="{FF2B5EF4-FFF2-40B4-BE49-F238E27FC236}">
                <a16:creationId xmlns:a16="http://schemas.microsoft.com/office/drawing/2014/main" id="{70FCA804-B4A8-7715-8428-2EF15739A83C}"/>
              </a:ext>
            </a:extLst>
          </p:cNvPr>
          <p:cNvSpPr/>
          <p:nvPr/>
        </p:nvSpPr>
        <p:spPr>
          <a:xfrm>
            <a:off x="729450" y="4746596"/>
            <a:ext cx="6299649" cy="200055"/>
          </a:xfrm>
          <a:prstGeom prst="rect">
            <a:avLst/>
          </a:prstGeom>
        </p:spPr>
        <p:txBody>
          <a:bodyPr wrap="square">
            <a:spAutoFit/>
          </a:bodyPr>
          <a:lstStyle/>
          <a:p>
            <a:pPr marL="0" lvl="0" indent="0" algn="l" rtl="0">
              <a:spcBef>
                <a:spcPts val="0"/>
              </a:spcBef>
              <a:spcAft>
                <a:spcPts val="0"/>
              </a:spcAft>
              <a:buNone/>
            </a:pPr>
            <a:r>
              <a:rPr lang="de-DE" sz="700" dirty="0">
                <a:solidFill>
                  <a:srgbClr val="000000"/>
                </a:solidFill>
                <a:latin typeface="Arial"/>
                <a:ea typeface="Arial"/>
                <a:cs typeface="Arial"/>
                <a:sym typeface="Arial"/>
              </a:rPr>
              <a:t>Quelle: Behindertengleichstellungsgesetz der Bundesregierung, Art.1 §4 Barrierefreiheit, 2002. http://</a:t>
            </a:r>
            <a:r>
              <a:rPr lang="de-DE" sz="700" dirty="0" err="1">
                <a:solidFill>
                  <a:srgbClr val="000000"/>
                </a:solidFill>
                <a:latin typeface="Arial"/>
                <a:ea typeface="Arial"/>
                <a:cs typeface="Arial"/>
                <a:sym typeface="Arial"/>
              </a:rPr>
              <a:t>www.gesetze</a:t>
            </a:r>
            <a:r>
              <a:rPr lang="de-DE" sz="700" dirty="0">
                <a:solidFill>
                  <a:srgbClr val="000000"/>
                </a:solidFill>
                <a:latin typeface="Arial"/>
                <a:ea typeface="Arial"/>
                <a:cs typeface="Arial"/>
                <a:sym typeface="Arial"/>
              </a:rPr>
              <a:t>-im-</a:t>
            </a:r>
            <a:r>
              <a:rPr lang="de-DE" sz="700" dirty="0" err="1">
                <a:solidFill>
                  <a:srgbClr val="000000"/>
                </a:solidFill>
                <a:latin typeface="Arial"/>
                <a:ea typeface="Arial"/>
                <a:cs typeface="Arial"/>
                <a:sym typeface="Arial"/>
              </a:rPr>
              <a:t>internet.de</a:t>
            </a:r>
            <a:r>
              <a:rPr lang="de-DE" sz="700" dirty="0">
                <a:solidFill>
                  <a:srgbClr val="000000"/>
                </a:solidFill>
                <a:latin typeface="Arial"/>
                <a:ea typeface="Arial"/>
                <a:cs typeface="Arial"/>
                <a:sym typeface="Arial"/>
              </a:rPr>
              <a:t>/</a:t>
            </a:r>
            <a:r>
              <a:rPr lang="de-DE" sz="700" dirty="0" err="1">
                <a:solidFill>
                  <a:srgbClr val="000000"/>
                </a:solidFill>
                <a:latin typeface="Arial"/>
                <a:ea typeface="Arial"/>
                <a:cs typeface="Arial"/>
                <a:sym typeface="Arial"/>
              </a:rPr>
              <a:t>bgg</a:t>
            </a:r>
            <a:r>
              <a:rPr lang="de-DE" sz="700" dirty="0">
                <a:solidFill>
                  <a:srgbClr val="000000"/>
                </a:solidFill>
                <a:latin typeface="Arial"/>
                <a:ea typeface="Arial"/>
                <a:cs typeface="Arial"/>
                <a:sym typeface="Arial"/>
              </a:rPr>
              <a:t>/</a:t>
            </a: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15</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400" dirty="0">
                <a:solidFill>
                  <a:srgbClr val="000000"/>
                </a:solidFill>
              </a:rPr>
              <a:t>Universelles Design</a:t>
            </a:r>
            <a:endParaRPr sz="2400" dirty="0"/>
          </a:p>
        </p:txBody>
      </p:sp>
      <p:sp>
        <p:nvSpPr>
          <p:cNvPr id="4" name="Textfeld 3">
            <a:extLst>
              <a:ext uri="{FF2B5EF4-FFF2-40B4-BE49-F238E27FC236}">
                <a16:creationId xmlns:a16="http://schemas.microsoft.com/office/drawing/2014/main" id="{ADCA6ABE-9DBA-CE29-ACC9-D497F20720EF}"/>
              </a:ext>
            </a:extLst>
          </p:cNvPr>
          <p:cNvSpPr txBox="1"/>
          <p:nvPr/>
        </p:nvSpPr>
        <p:spPr>
          <a:xfrm>
            <a:off x="4403271" y="654622"/>
            <a:ext cx="4572000" cy="461665"/>
          </a:xfrm>
          <a:prstGeom prst="rect">
            <a:avLst/>
          </a:prstGeom>
          <a:noFill/>
        </p:spPr>
        <p:txBody>
          <a:bodyPr wrap="square">
            <a:spAutoFit/>
          </a:bodyPr>
          <a:lstStyle/>
          <a:p>
            <a:pPr marL="139700" lvl="0" algn="l" rtl="0">
              <a:spcBef>
                <a:spcPts val="0"/>
              </a:spcBef>
              <a:spcAft>
                <a:spcPts val="0"/>
              </a:spcAft>
              <a:buSzPts val="1400"/>
            </a:pPr>
            <a:r>
              <a:rPr lang="de-DE" sz="1200" dirty="0">
                <a:solidFill>
                  <a:schemeClr val="bg2">
                    <a:lumMod val="50000"/>
                    <a:lumOff val="50000"/>
                  </a:schemeClr>
                </a:solidFill>
              </a:rPr>
              <a:t>Auch: Universal Design, </a:t>
            </a:r>
            <a:br>
              <a:rPr lang="de-DE" sz="1200" dirty="0">
                <a:solidFill>
                  <a:schemeClr val="bg2">
                    <a:lumMod val="50000"/>
                    <a:lumOff val="50000"/>
                  </a:schemeClr>
                </a:solidFill>
              </a:rPr>
            </a:br>
            <a:r>
              <a:rPr lang="de-DE" sz="1200" dirty="0">
                <a:solidFill>
                  <a:schemeClr val="bg2">
                    <a:lumMod val="50000"/>
                    <a:lumOff val="50000"/>
                  </a:schemeClr>
                </a:solidFill>
              </a:rPr>
              <a:t>Inclusive Design, Design </a:t>
            </a:r>
            <a:r>
              <a:rPr lang="de-DE" sz="1200" dirty="0" err="1">
                <a:solidFill>
                  <a:schemeClr val="bg2">
                    <a:lumMod val="50000"/>
                    <a:lumOff val="50000"/>
                  </a:schemeClr>
                </a:solidFill>
              </a:rPr>
              <a:t>for</a:t>
            </a:r>
            <a:r>
              <a:rPr lang="de-DE" sz="1200" dirty="0">
                <a:solidFill>
                  <a:schemeClr val="bg2">
                    <a:lumMod val="50000"/>
                    <a:lumOff val="50000"/>
                  </a:schemeClr>
                </a:solidFill>
              </a:rPr>
              <a:t> All</a:t>
            </a:r>
          </a:p>
        </p:txBody>
      </p:sp>
      <p:sp>
        <p:nvSpPr>
          <p:cNvPr id="7" name="Google Shape;112;p17">
            <a:extLst>
              <a:ext uri="{FF2B5EF4-FFF2-40B4-BE49-F238E27FC236}">
                <a16:creationId xmlns:a16="http://schemas.microsoft.com/office/drawing/2014/main" id="{C4B76308-C2EE-933E-EE36-2A05AAD83317}"/>
              </a:ext>
            </a:extLst>
          </p:cNvPr>
          <p:cNvSpPr txBox="1">
            <a:spLocks/>
          </p:cNvSpPr>
          <p:nvPr/>
        </p:nvSpPr>
        <p:spPr>
          <a:xfrm>
            <a:off x="729450" y="1545475"/>
            <a:ext cx="7688700" cy="226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20000"/>
              </a:lnSpc>
              <a:spcBef>
                <a:spcPts val="0"/>
              </a:spcBef>
              <a:spcAft>
                <a:spcPts val="300"/>
              </a:spcAft>
              <a:buClr>
                <a:schemeClr val="accent1"/>
              </a:buClr>
              <a:buSzPts val="1300"/>
              <a:buFont typeface="Lato"/>
              <a:buChar char="●"/>
              <a:defRPr sz="2000" b="0" i="0" u="none" strike="noStrike" cap="none">
                <a:solidFill>
                  <a:schemeClr val="accent1"/>
                </a:solidFill>
                <a:latin typeface="Lato"/>
                <a:ea typeface="Lato"/>
                <a:cs typeface="Lato"/>
                <a:sym typeface="Lato"/>
              </a:defRPr>
            </a:lvl1pPr>
            <a:lvl2pPr marL="914400" marR="0" lvl="1" indent="-298450" algn="l" rtl="0">
              <a:lnSpc>
                <a:spcPct val="120000"/>
              </a:lnSpc>
              <a:spcBef>
                <a:spcPts val="0"/>
              </a:spcBef>
              <a:spcAft>
                <a:spcPts val="300"/>
              </a:spcAft>
              <a:buClr>
                <a:schemeClr val="accent1"/>
              </a:buClr>
              <a:buSzPts val="1100"/>
              <a:buFont typeface="Lato"/>
              <a:buChar char="○"/>
              <a:defRPr sz="1800" b="0" i="0" u="none" strike="noStrike" cap="none">
                <a:solidFill>
                  <a:schemeClr val="accent1"/>
                </a:solidFill>
                <a:latin typeface="Lato"/>
                <a:ea typeface="Lato"/>
                <a:cs typeface="Lato"/>
                <a:sym typeface="Lato"/>
              </a:defRPr>
            </a:lvl2pPr>
            <a:lvl3pPr marL="1371600" marR="0" lvl="2" indent="-298450" algn="l" rtl="0">
              <a:lnSpc>
                <a:spcPct val="120000"/>
              </a:lnSpc>
              <a:spcBef>
                <a:spcPts val="0"/>
              </a:spcBef>
              <a:spcAft>
                <a:spcPts val="300"/>
              </a:spcAft>
              <a:buClr>
                <a:schemeClr val="accent1"/>
              </a:buClr>
              <a:buSzPts val="1100"/>
              <a:buFont typeface="Lato"/>
              <a:buChar char="■"/>
              <a:defRPr sz="16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spcBef>
                <a:spcPts val="600"/>
              </a:spcBef>
              <a:spcAft>
                <a:spcPts val="0"/>
              </a:spcAft>
              <a:buFont typeface="Lato"/>
              <a:buNone/>
            </a:pPr>
            <a:r>
              <a:rPr lang="de-DE" sz="1800" dirty="0"/>
              <a:t>"Universal design </a:t>
            </a:r>
            <a:r>
              <a:rPr lang="de-DE" sz="1800" dirty="0" err="1"/>
              <a:t>is</a:t>
            </a:r>
            <a:r>
              <a:rPr lang="de-DE" sz="1800" dirty="0"/>
              <a:t> </a:t>
            </a:r>
            <a:br>
              <a:rPr lang="de-DE" sz="1800" dirty="0"/>
            </a:br>
            <a:r>
              <a:rPr lang="de-DE" sz="1800" dirty="0" err="1"/>
              <a:t>the</a:t>
            </a:r>
            <a:r>
              <a:rPr lang="de-DE" sz="1800" dirty="0"/>
              <a:t> design </a:t>
            </a:r>
            <a:r>
              <a:rPr lang="de-DE" sz="1800" dirty="0" err="1"/>
              <a:t>of</a:t>
            </a:r>
            <a:r>
              <a:rPr lang="de-DE" sz="1800" dirty="0"/>
              <a:t> different </a:t>
            </a:r>
            <a:r>
              <a:rPr lang="de-DE" sz="1800" dirty="0" err="1"/>
              <a:t>products</a:t>
            </a:r>
            <a:r>
              <a:rPr lang="de-DE" sz="1800" dirty="0"/>
              <a:t> and </a:t>
            </a:r>
            <a:r>
              <a:rPr lang="de-DE" sz="1800" dirty="0" err="1"/>
              <a:t>environments</a:t>
            </a:r>
            <a:r>
              <a:rPr lang="de-DE" sz="1800" dirty="0"/>
              <a:t> </a:t>
            </a:r>
            <a:br>
              <a:rPr lang="de-DE" sz="1800" dirty="0"/>
            </a:br>
            <a:r>
              <a:rPr lang="de-DE" sz="1800" b="1" dirty="0" err="1"/>
              <a:t>to</a:t>
            </a:r>
            <a:r>
              <a:rPr lang="de-DE" sz="1800" b="1" dirty="0"/>
              <a:t> </a:t>
            </a:r>
            <a:r>
              <a:rPr lang="de-DE" sz="1800" b="1" dirty="0" err="1"/>
              <a:t>be</a:t>
            </a:r>
            <a:r>
              <a:rPr lang="de-DE" sz="1800" b="1" dirty="0"/>
              <a:t> </a:t>
            </a:r>
            <a:r>
              <a:rPr lang="de-DE" sz="1800" b="1" dirty="0" err="1"/>
              <a:t>usable</a:t>
            </a:r>
            <a:r>
              <a:rPr lang="de-DE" sz="1800" b="1" dirty="0"/>
              <a:t> </a:t>
            </a:r>
            <a:r>
              <a:rPr lang="de-DE" sz="1800" b="1" dirty="0" err="1"/>
              <a:t>by</a:t>
            </a:r>
            <a:r>
              <a:rPr lang="de-DE" sz="1800" b="1" dirty="0"/>
              <a:t> all </a:t>
            </a:r>
            <a:r>
              <a:rPr lang="de-DE" sz="1800" b="1" dirty="0" err="1"/>
              <a:t>people</a:t>
            </a:r>
            <a:r>
              <a:rPr lang="de-DE" sz="1800" b="1" dirty="0"/>
              <a:t>, </a:t>
            </a:r>
            <a:r>
              <a:rPr lang="de-DE" sz="1800" b="1" dirty="0" err="1"/>
              <a:t>to</a:t>
            </a:r>
            <a:r>
              <a:rPr lang="de-DE" sz="1800" b="1" dirty="0"/>
              <a:t> </a:t>
            </a:r>
            <a:r>
              <a:rPr lang="de-DE" sz="1800" b="1" dirty="0" err="1"/>
              <a:t>the</a:t>
            </a:r>
            <a:r>
              <a:rPr lang="de-DE" sz="1800" b="1" dirty="0"/>
              <a:t> </a:t>
            </a:r>
            <a:r>
              <a:rPr lang="de-DE" sz="1800" b="1" dirty="0" err="1"/>
              <a:t>greatest</a:t>
            </a:r>
            <a:r>
              <a:rPr lang="de-DE" sz="1800" b="1" dirty="0"/>
              <a:t> </a:t>
            </a:r>
            <a:r>
              <a:rPr lang="de-DE" sz="1800" b="1" dirty="0" err="1"/>
              <a:t>extent</a:t>
            </a:r>
            <a:r>
              <a:rPr lang="de-DE" sz="1800" b="1" dirty="0"/>
              <a:t> possible, </a:t>
            </a:r>
            <a:br>
              <a:rPr lang="de-DE" sz="1800" b="1" dirty="0"/>
            </a:br>
            <a:r>
              <a:rPr lang="de-DE" sz="1800" b="1" dirty="0" err="1"/>
              <a:t>without</a:t>
            </a:r>
            <a:r>
              <a:rPr lang="de-DE" sz="1800" b="1" dirty="0"/>
              <a:t> </a:t>
            </a:r>
            <a:r>
              <a:rPr lang="de-DE" sz="1800" b="1" dirty="0" err="1"/>
              <a:t>the</a:t>
            </a:r>
            <a:r>
              <a:rPr lang="de-DE" sz="1800" b="1" dirty="0"/>
              <a:t> </a:t>
            </a:r>
            <a:r>
              <a:rPr lang="de-DE" sz="1800" b="1" dirty="0" err="1"/>
              <a:t>need</a:t>
            </a:r>
            <a:r>
              <a:rPr lang="de-DE" sz="1800" b="1" dirty="0"/>
              <a:t> </a:t>
            </a:r>
            <a:r>
              <a:rPr lang="de-DE" sz="1800" b="1" dirty="0" err="1"/>
              <a:t>for</a:t>
            </a:r>
            <a:r>
              <a:rPr lang="de-DE" sz="1800" b="1" dirty="0"/>
              <a:t> </a:t>
            </a:r>
            <a:r>
              <a:rPr lang="de-DE" sz="1800" b="1" dirty="0" err="1"/>
              <a:t>adaptation</a:t>
            </a:r>
            <a:r>
              <a:rPr lang="de-DE" sz="1800" dirty="0"/>
              <a:t> </a:t>
            </a:r>
            <a:r>
              <a:rPr lang="de-DE" sz="1800" dirty="0" err="1"/>
              <a:t>or</a:t>
            </a:r>
            <a:r>
              <a:rPr lang="de-DE" sz="1800" dirty="0"/>
              <a:t> </a:t>
            </a:r>
            <a:r>
              <a:rPr lang="de-DE" sz="1800" dirty="0" err="1"/>
              <a:t>specialized</a:t>
            </a:r>
            <a:r>
              <a:rPr lang="de-DE" sz="1800" dirty="0"/>
              <a:t> design."</a:t>
            </a:r>
            <a:endParaRPr lang="de-DE" dirty="0"/>
          </a:p>
        </p:txBody>
      </p:sp>
      <p:sp>
        <p:nvSpPr>
          <p:cNvPr id="14" name="Textfeld 13">
            <a:extLst>
              <a:ext uri="{FF2B5EF4-FFF2-40B4-BE49-F238E27FC236}">
                <a16:creationId xmlns:a16="http://schemas.microsoft.com/office/drawing/2014/main" id="{F24B5C26-93B4-85C8-A536-1CEE1F3AD8BA}"/>
              </a:ext>
            </a:extLst>
          </p:cNvPr>
          <p:cNvSpPr txBox="1"/>
          <p:nvPr/>
        </p:nvSpPr>
        <p:spPr>
          <a:xfrm>
            <a:off x="1774372" y="3503356"/>
            <a:ext cx="6504214" cy="1143198"/>
          </a:xfrm>
          <a:prstGeom prst="rect">
            <a:avLst/>
          </a:prstGeom>
          <a:noFill/>
        </p:spPr>
        <p:txBody>
          <a:bodyPr wrap="square">
            <a:spAutoFit/>
          </a:bodyPr>
          <a:lstStyle/>
          <a:p>
            <a:pPr marL="914400" lvl="1" indent="-304800" algn="l" rtl="0">
              <a:lnSpc>
                <a:spcPts val="2100"/>
              </a:lnSpc>
              <a:spcBef>
                <a:spcPts val="0"/>
              </a:spcBef>
              <a:spcAft>
                <a:spcPts val="0"/>
              </a:spcAft>
              <a:buSzPts val="1200"/>
              <a:buChar char="-"/>
            </a:pPr>
            <a:r>
              <a:rPr lang="de-DE" sz="1500" dirty="0">
                <a:solidFill>
                  <a:schemeClr val="accent1"/>
                </a:solidFill>
                <a:latin typeface="Lato"/>
                <a:ea typeface="Lato"/>
                <a:cs typeface="Lato"/>
                <a:sym typeface="Lato"/>
              </a:rPr>
              <a:t>Entwicklungsprozess mit dem Ziel </a:t>
            </a:r>
            <a:br>
              <a:rPr lang="de-DE" sz="1500" dirty="0">
                <a:solidFill>
                  <a:schemeClr val="accent1"/>
                </a:solidFill>
                <a:latin typeface="Lato"/>
                <a:ea typeface="Lato"/>
                <a:cs typeface="Lato"/>
                <a:sym typeface="Lato"/>
              </a:rPr>
            </a:br>
            <a:r>
              <a:rPr lang="de-DE" sz="1500" dirty="0">
                <a:solidFill>
                  <a:schemeClr val="accent1"/>
                </a:solidFill>
                <a:latin typeface="Lato"/>
                <a:ea typeface="Lato"/>
                <a:cs typeface="Lato"/>
                <a:sym typeface="Lato"/>
              </a:rPr>
              <a:t>„Produkt benutzbar für alle“ </a:t>
            </a:r>
            <a:r>
              <a:rPr lang="de-DE" sz="1500" i="1" dirty="0">
                <a:solidFill>
                  <a:schemeClr val="accent1"/>
                </a:solidFill>
                <a:latin typeface="Lato"/>
                <a:ea typeface="Lato"/>
                <a:cs typeface="Lato"/>
                <a:sym typeface="Lato"/>
              </a:rPr>
              <a:t>(mit und ohne Behinderung)</a:t>
            </a:r>
          </a:p>
          <a:p>
            <a:pPr marL="914400" lvl="1" indent="-304800" algn="l" rtl="0">
              <a:lnSpc>
                <a:spcPts val="2100"/>
              </a:lnSpc>
              <a:spcBef>
                <a:spcPts val="0"/>
              </a:spcBef>
              <a:spcAft>
                <a:spcPts val="0"/>
              </a:spcAft>
              <a:buSzPts val="1200"/>
              <a:buChar char="-"/>
            </a:pPr>
            <a:r>
              <a:rPr lang="de-DE" sz="1500" dirty="0">
                <a:solidFill>
                  <a:schemeClr val="accent1"/>
                </a:solidFill>
                <a:latin typeface="Lato"/>
                <a:ea typeface="Lato"/>
                <a:cs typeface="Lato"/>
                <a:sym typeface="Lato"/>
              </a:rPr>
              <a:t>Barrierefreiheit im Standard-Produkt enthalten </a:t>
            </a:r>
          </a:p>
          <a:p>
            <a:pPr marL="914400" lvl="1" indent="-304800" algn="l" rtl="0">
              <a:lnSpc>
                <a:spcPts val="2100"/>
              </a:lnSpc>
              <a:spcBef>
                <a:spcPts val="0"/>
              </a:spcBef>
              <a:spcAft>
                <a:spcPts val="0"/>
              </a:spcAft>
              <a:buSzPts val="1200"/>
              <a:buChar char="-"/>
            </a:pPr>
            <a:r>
              <a:rPr lang="de-DE" sz="1500" dirty="0">
                <a:solidFill>
                  <a:schemeClr val="accent1"/>
                </a:solidFill>
                <a:latin typeface="Lato"/>
                <a:ea typeface="Lato"/>
                <a:cs typeface="Lato"/>
                <a:sym typeface="Lato"/>
              </a:rPr>
              <a:t>Keine extra Kosten für Benutzer mit speziellen Anforderungen </a:t>
            </a:r>
          </a:p>
        </p:txBody>
      </p:sp>
      <p:sp>
        <p:nvSpPr>
          <p:cNvPr id="6" name="Rechteck 5">
            <a:extLst>
              <a:ext uri="{FF2B5EF4-FFF2-40B4-BE49-F238E27FC236}">
                <a16:creationId xmlns:a16="http://schemas.microsoft.com/office/drawing/2014/main" id="{04F82C59-8EC8-89DC-34E3-96F5F50E32D3}"/>
              </a:ext>
            </a:extLst>
          </p:cNvPr>
          <p:cNvSpPr/>
          <p:nvPr/>
        </p:nvSpPr>
        <p:spPr>
          <a:xfrm>
            <a:off x="679166" y="4846623"/>
            <a:ext cx="3334157" cy="200055"/>
          </a:xfrm>
          <a:prstGeom prst="rect">
            <a:avLst/>
          </a:prstGeom>
        </p:spPr>
        <p:txBody>
          <a:bodyPr wrap="square">
            <a:spAutoFit/>
          </a:bodyPr>
          <a:lstStyle/>
          <a:p>
            <a:pPr marL="0" lvl="0" indent="0" algn="l" rtl="0">
              <a:spcBef>
                <a:spcPts val="0"/>
              </a:spcBef>
              <a:spcAft>
                <a:spcPts val="0"/>
              </a:spcAft>
              <a:buNone/>
            </a:pPr>
            <a:r>
              <a:rPr lang="de-DE" sz="700" dirty="0">
                <a:solidFill>
                  <a:srgbClr val="000000"/>
                </a:solidFill>
                <a:latin typeface="Arial"/>
                <a:ea typeface="Arial"/>
                <a:cs typeface="Arial"/>
                <a:sym typeface="Arial"/>
              </a:rPr>
              <a:t>Ron Mace, Center </a:t>
            </a:r>
            <a:r>
              <a:rPr lang="de-DE" sz="700" dirty="0" err="1">
                <a:solidFill>
                  <a:srgbClr val="000000"/>
                </a:solidFill>
                <a:latin typeface="Arial"/>
                <a:ea typeface="Arial"/>
                <a:cs typeface="Arial"/>
                <a:sym typeface="Arial"/>
              </a:rPr>
              <a:t>for</a:t>
            </a:r>
            <a:r>
              <a:rPr lang="de-DE" sz="700" dirty="0">
                <a:solidFill>
                  <a:srgbClr val="000000"/>
                </a:solidFill>
                <a:latin typeface="Arial"/>
                <a:ea typeface="Arial"/>
                <a:cs typeface="Arial"/>
                <a:sym typeface="Arial"/>
              </a:rPr>
              <a:t> Universal Design, 1997</a:t>
            </a:r>
            <a:endParaRPr lang="de-DE" sz="700" dirty="0"/>
          </a:p>
        </p:txBody>
      </p:sp>
      <p:pic>
        <p:nvPicPr>
          <p:cNvPr id="18" name="Grafik 17">
            <a:extLst>
              <a:ext uri="{FF2B5EF4-FFF2-40B4-BE49-F238E27FC236}">
                <a16:creationId xmlns:a16="http://schemas.microsoft.com/office/drawing/2014/main" id="{35E69B72-A19F-1DFA-682A-0DDE91F3FF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83230" y="3508799"/>
            <a:ext cx="405781" cy="405781"/>
          </a:xfrm>
          <a:prstGeom prst="rect">
            <a:avLst/>
          </a:prstGeom>
        </p:spPr>
      </p:pic>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16</a:t>
            </a:fld>
            <a:endParaRPr lang="de-DE"/>
          </a:p>
        </p:txBody>
      </p:sp>
    </p:spTree>
    <p:extLst>
      <p:ext uri="{BB962C8B-B14F-4D97-AF65-F5344CB8AC3E}">
        <p14:creationId xmlns:p14="http://schemas.microsoft.com/office/powerpoint/2010/main" val="171516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Behinderung</a:t>
            </a:r>
            <a:endParaRPr dirty="0"/>
          </a:p>
        </p:txBody>
      </p:sp>
      <p:sp>
        <p:nvSpPr>
          <p:cNvPr id="130" name="Google Shape;130;p20"/>
          <p:cNvSpPr txBox="1">
            <a:spLocks noGrp="1"/>
          </p:cNvSpPr>
          <p:nvPr>
            <p:ph type="body" idx="1"/>
          </p:nvPr>
        </p:nvSpPr>
        <p:spPr>
          <a:xfrm>
            <a:off x="573450" y="1545474"/>
            <a:ext cx="7688700" cy="3074549"/>
          </a:xfrm>
          <a:prstGeom prst="rect">
            <a:avLst/>
          </a:prstGeom>
        </p:spPr>
        <p:txBody>
          <a:bodyPr spcFirstLastPara="1" wrap="square" lIns="91425" tIns="91425" rIns="91425" bIns="91425" anchor="t" anchorCtr="0">
            <a:noAutofit/>
          </a:bodyPr>
          <a:lstStyle/>
          <a:p>
            <a:pPr marL="146050" lvl="0" indent="0" algn="l" rtl="0">
              <a:spcBef>
                <a:spcPts val="0"/>
              </a:spcBef>
              <a:spcAft>
                <a:spcPts val="0"/>
              </a:spcAft>
              <a:buSzPts val="1300"/>
              <a:buNone/>
            </a:pPr>
            <a:r>
              <a:rPr lang="de" sz="2400" b="1" dirty="0"/>
              <a:t>Das moderne Verständnis</a:t>
            </a:r>
          </a:p>
          <a:p>
            <a:pPr marL="146050" lvl="0" indent="0" algn="l" rtl="0">
              <a:spcBef>
                <a:spcPts val="2400"/>
              </a:spcBef>
              <a:spcAft>
                <a:spcPts val="0"/>
              </a:spcAft>
              <a:buSzPts val="1300"/>
              <a:buNone/>
            </a:pPr>
            <a:r>
              <a:rPr lang="de" dirty="0"/>
              <a:t>Behinderung als Produkt aus</a:t>
            </a:r>
            <a:endParaRPr dirty="0"/>
          </a:p>
          <a:p>
            <a:pPr marL="914400" lvl="0" indent="-311150" algn="l" rtl="0">
              <a:spcBef>
                <a:spcPts val="0"/>
              </a:spcBef>
              <a:spcAft>
                <a:spcPts val="0"/>
              </a:spcAft>
              <a:buSzPts val="1300"/>
              <a:buChar char="-"/>
            </a:pPr>
            <a:r>
              <a:rPr lang="de" dirty="0"/>
              <a:t>körperliche Beeinträchtigungen </a:t>
            </a:r>
            <a:br>
              <a:rPr lang="de" dirty="0"/>
            </a:br>
            <a:r>
              <a:rPr lang="de" dirty="0"/>
              <a:t>eines Menschen</a:t>
            </a:r>
            <a:endParaRPr dirty="0"/>
          </a:p>
          <a:p>
            <a:pPr marL="914400" lvl="0" indent="-311150" algn="l" rtl="0">
              <a:spcBef>
                <a:spcPts val="0"/>
              </a:spcBef>
              <a:spcAft>
                <a:spcPts val="0"/>
              </a:spcAft>
              <a:buSzPts val="1300"/>
              <a:buChar char="-"/>
            </a:pPr>
            <a:r>
              <a:rPr lang="de" dirty="0"/>
              <a:t>Tätigkeit</a:t>
            </a:r>
            <a:endParaRPr dirty="0"/>
          </a:p>
          <a:p>
            <a:pPr marL="914400" lvl="0" indent="-311150" algn="l" rtl="0">
              <a:spcBef>
                <a:spcPts val="0"/>
              </a:spcBef>
              <a:spcAft>
                <a:spcPts val="0"/>
              </a:spcAft>
              <a:buSzPts val="1300"/>
              <a:buChar char="-"/>
            </a:pPr>
            <a:r>
              <a:rPr lang="de" dirty="0"/>
              <a:t>sein soziales Umfeld </a:t>
            </a:r>
            <a:endParaRPr dirty="0"/>
          </a:p>
          <a:p>
            <a:pPr marL="914400" lvl="0" indent="-311150" algn="l" rtl="0">
              <a:spcBef>
                <a:spcPts val="0"/>
              </a:spcBef>
              <a:spcAft>
                <a:spcPts val="0"/>
              </a:spcAft>
              <a:buSzPts val="1300"/>
              <a:buChar char="-"/>
            </a:pPr>
            <a:r>
              <a:rPr lang="de" dirty="0"/>
              <a:t>seine gestaltete Umgebung</a:t>
            </a:r>
            <a:endParaRPr dirty="0"/>
          </a:p>
        </p:txBody>
      </p:sp>
      <p:sp>
        <p:nvSpPr>
          <p:cNvPr id="3" name="Rechteck 2">
            <a:extLst>
              <a:ext uri="{FF2B5EF4-FFF2-40B4-BE49-F238E27FC236}">
                <a16:creationId xmlns:a16="http://schemas.microsoft.com/office/drawing/2014/main" id="{FE60201F-BD13-90B4-5062-77F91624FDCA}"/>
              </a:ext>
            </a:extLst>
          </p:cNvPr>
          <p:cNvSpPr/>
          <p:nvPr/>
        </p:nvSpPr>
        <p:spPr>
          <a:xfrm>
            <a:off x="573450" y="4811631"/>
            <a:ext cx="5994166" cy="200055"/>
          </a:xfrm>
          <a:prstGeom prst="rect">
            <a:avLst/>
          </a:prstGeom>
        </p:spPr>
        <p:txBody>
          <a:bodyPr wrap="square">
            <a:spAutoFit/>
          </a:bodyPr>
          <a:lstStyle/>
          <a:p>
            <a:r>
              <a:rPr lang="de-DE" sz="700" dirty="0"/>
              <a:t>Quelle: </a:t>
            </a:r>
            <a:r>
              <a:rPr lang="en-US" sz="700" dirty="0"/>
              <a:t>WHO, International Classification of Functioning, Disability and Health, 2001</a:t>
            </a: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17</a:t>
            </a:fld>
            <a:endParaRPr lang="de-DE"/>
          </a:p>
        </p:txBody>
      </p:sp>
    </p:spTree>
    <p:extLst>
      <p:ext uri="{BB962C8B-B14F-4D97-AF65-F5344CB8AC3E}">
        <p14:creationId xmlns:p14="http://schemas.microsoft.com/office/powerpoint/2010/main" val="31960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Mythen</a:t>
            </a:r>
            <a:endParaRPr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18</a:t>
            </a:fld>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Grundlegende Fragen</a:t>
            </a:r>
            <a:endParaRPr dirty="0"/>
          </a:p>
        </p:txBody>
      </p:sp>
      <p:sp>
        <p:nvSpPr>
          <p:cNvPr id="266" name="Google Shape;266;p42"/>
          <p:cNvSpPr txBox="1">
            <a:spLocks noGrp="1"/>
          </p:cNvSpPr>
          <p:nvPr>
            <p:ph type="body" idx="1"/>
          </p:nvPr>
        </p:nvSpPr>
        <p:spPr>
          <a:xfrm>
            <a:off x="729450" y="1577225"/>
            <a:ext cx="7688700" cy="22611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Symbol" pitchFamily="2" charset="2"/>
              <a:buChar char="-"/>
            </a:pPr>
            <a:r>
              <a:rPr lang="de" sz="1800" dirty="0"/>
              <a:t>Wie viele Menschen mit Behinderungen gibt es?</a:t>
            </a:r>
            <a:endParaRPr sz="1800" dirty="0"/>
          </a:p>
          <a:p>
            <a:pPr marL="285750" lvl="0" indent="-285750" algn="l" rtl="0">
              <a:spcBef>
                <a:spcPts val="1600"/>
              </a:spcBef>
              <a:spcAft>
                <a:spcPts val="0"/>
              </a:spcAft>
              <a:buFont typeface="Symbol" pitchFamily="2" charset="2"/>
              <a:buChar char="-"/>
            </a:pPr>
            <a:r>
              <a:rPr lang="de" sz="1800" dirty="0"/>
              <a:t>Gibt es gesetzliche Vorschriften </a:t>
            </a:r>
            <a:br>
              <a:rPr lang="de" sz="1800" dirty="0"/>
            </a:br>
            <a:r>
              <a:rPr lang="de" sz="1800" dirty="0"/>
              <a:t>zum barrierefreien Design?</a:t>
            </a:r>
            <a:endParaRPr sz="1800" dirty="0"/>
          </a:p>
          <a:p>
            <a:pPr marL="285750" lvl="0" indent="-285750" algn="l" rtl="0">
              <a:spcBef>
                <a:spcPts val="1600"/>
              </a:spcBef>
              <a:spcAft>
                <a:spcPts val="0"/>
              </a:spcAft>
              <a:buFont typeface="Symbol" pitchFamily="2" charset="2"/>
              <a:buChar char="-"/>
            </a:pPr>
            <a:r>
              <a:rPr lang="de" sz="1800" dirty="0"/>
              <a:t>Sind barrierefreie Produkte </a:t>
            </a:r>
            <a:br>
              <a:rPr lang="de" sz="1800" dirty="0"/>
            </a:br>
            <a:r>
              <a:rPr lang="de" sz="1800" dirty="0"/>
              <a:t>auch für die „anderen“ Benutzer sinnvoll?</a:t>
            </a:r>
            <a:endParaRPr sz="1800"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19</a:t>
            </a:fld>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66CFAEF-298B-7BA0-39FB-2D129744E4BE}"/>
              </a:ext>
              <a:ext uri="{C183D7F6-B498-43B3-948B-1728B52AA6E4}">
                <adec:decorative xmlns:adec="http://schemas.microsoft.com/office/drawing/2017/decorative" val="1"/>
              </a:ext>
            </a:extLst>
          </p:cNvPr>
          <p:cNvSpPr/>
          <p:nvPr/>
        </p:nvSpPr>
        <p:spPr>
          <a:xfrm>
            <a:off x="0" y="-8911"/>
            <a:ext cx="9143999" cy="738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Marcador de contenido 2">
            <a:extLst>
              <a:ext uri="{FF2B5EF4-FFF2-40B4-BE49-F238E27FC236}">
                <a16:creationId xmlns:a16="http://schemas.microsoft.com/office/drawing/2014/main" id="{1765962E-9A5C-66F6-6BFE-37446DC5B03C}"/>
              </a:ext>
            </a:extLst>
          </p:cNvPr>
          <p:cNvSpPr txBox="1">
            <a:spLocks noGrp="1"/>
          </p:cNvSpPr>
          <p:nvPr>
            <p:ph type="title" idx="4294967295"/>
          </p:nvPr>
        </p:nvSpPr>
        <p:spPr>
          <a:xfrm>
            <a:off x="743504" y="1042014"/>
            <a:ext cx="8572500" cy="381000"/>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0" marR="0" lvl="0" indent="0" algn="l" defTabSz="685800" rtl="0" eaLnBrk="1" fontAlgn="auto" latinLnBrk="0" hangingPunct="1">
              <a:lnSpc>
                <a:spcPct val="90000"/>
              </a:lnSpc>
              <a:spcBef>
                <a:spcPts val="0"/>
              </a:spcBef>
              <a:spcAft>
                <a:spcPts val="0"/>
              </a:spcAft>
              <a:buClrTx/>
              <a:buSzTx/>
              <a:buFont typeface="Raleway"/>
              <a:buNone/>
              <a:tabLst/>
              <a:defRPr/>
            </a:pPr>
            <a:r>
              <a:rPr kumimoji="0" lang="de-DE" sz="4000" b="1" i="0" u="none" strike="noStrike" kern="1200" cap="none" spc="0" normalizeH="0" baseline="0" dirty="0">
                <a:ln>
                  <a:noFill/>
                </a:ln>
                <a:solidFill>
                  <a:srgbClr val="7030A0"/>
                </a:solidFill>
                <a:effectLst/>
                <a:uLnTx/>
                <a:uFillTx/>
                <a:latin typeface="72" panose="020B0503030000000003" pitchFamily="34" charset="0"/>
                <a:ea typeface="+mn-ea"/>
                <a:cs typeface="72" panose="020B0503030000000003" pitchFamily="34" charset="0"/>
                <a:sym typeface="Raleway"/>
              </a:rPr>
              <a:t>Europäisches Ressourcenzentrum </a:t>
            </a:r>
            <a:br>
              <a:rPr kumimoji="0" lang="de-DE" sz="4000" b="1" i="0" u="none" strike="noStrike" kern="1200" cap="none" spc="0" normalizeH="0" baseline="0" dirty="0">
                <a:ln>
                  <a:noFill/>
                </a:ln>
                <a:solidFill>
                  <a:srgbClr val="7030A0"/>
                </a:solidFill>
                <a:effectLst/>
                <a:uLnTx/>
                <a:uFillTx/>
                <a:latin typeface="72" panose="020B0503030000000003" pitchFamily="34" charset="0"/>
                <a:ea typeface="+mn-ea"/>
                <a:cs typeface="72" panose="020B0503030000000003" pitchFamily="34" charset="0"/>
                <a:sym typeface="Raleway"/>
              </a:rPr>
            </a:br>
            <a:r>
              <a:rPr kumimoji="0" lang="de-DE" sz="4000" b="1" i="0" u="none" strike="noStrike" kern="1200" cap="none" spc="0" normalizeH="0" baseline="0" dirty="0">
                <a:ln>
                  <a:noFill/>
                </a:ln>
                <a:solidFill>
                  <a:srgbClr val="7030A0"/>
                </a:solidFill>
                <a:effectLst/>
                <a:uLnTx/>
                <a:uFillTx/>
                <a:latin typeface="72" panose="020B0503030000000003" pitchFamily="34" charset="0"/>
                <a:ea typeface="+mn-ea"/>
                <a:cs typeface="72" panose="020B0503030000000003" pitchFamily="34" charset="0"/>
                <a:sym typeface="Raleway"/>
              </a:rPr>
              <a:t>für Barrierefreiheit</a:t>
            </a:r>
          </a:p>
        </p:txBody>
      </p:sp>
      <p:pic>
        <p:nvPicPr>
          <p:cNvPr id="10" name="Gráfico 5" descr="European Commision´s logo">
            <a:extLst>
              <a:ext uri="{FF2B5EF4-FFF2-40B4-BE49-F238E27FC236}">
                <a16:creationId xmlns:a16="http://schemas.microsoft.com/office/drawing/2014/main" id="{ECA806B1-EE30-BC6B-207E-AF5CB31FF5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879" y="123127"/>
            <a:ext cx="2071688" cy="514350"/>
          </a:xfrm>
          <a:prstGeom prst="rect">
            <a:avLst/>
          </a:prstGeom>
        </p:spPr>
      </p:pic>
      <p:sp>
        <p:nvSpPr>
          <p:cNvPr id="3" name="CuadroTexto 4">
            <a:extLst>
              <a:ext uri="{FF2B5EF4-FFF2-40B4-BE49-F238E27FC236}">
                <a16:creationId xmlns:a16="http://schemas.microsoft.com/office/drawing/2014/main" id="{00455753-DAA7-42ED-D871-C9EA3A8C34BD}"/>
              </a:ext>
            </a:extLst>
          </p:cNvPr>
          <p:cNvSpPr txBox="1"/>
          <p:nvPr/>
        </p:nvSpPr>
        <p:spPr>
          <a:xfrm>
            <a:off x="743504" y="2638682"/>
            <a:ext cx="6411517" cy="1061829"/>
          </a:xfrm>
          <a:prstGeom prst="rect">
            <a:avLst/>
          </a:prstGeom>
          <a:noFill/>
        </p:spPr>
        <p:txBody>
          <a:bodyPr wrap="square">
            <a:spAutoFit/>
          </a:bodyPr>
          <a:lstStyle/>
          <a:p>
            <a:r>
              <a:rPr lang="de-DE" sz="2100" b="1" dirty="0">
                <a:latin typeface="72" panose="020B0503030000000003" pitchFamily="34" charset="0"/>
                <a:cs typeface="72" panose="020B0503030000000003" pitchFamily="34" charset="0"/>
              </a:rPr>
              <a:t>Gemeinsam für eine bessere Zugänglichkeit </a:t>
            </a:r>
            <a:br>
              <a:rPr lang="de-DE" sz="2100" b="1" dirty="0">
                <a:latin typeface="72" panose="020B0503030000000003" pitchFamily="34" charset="0"/>
                <a:cs typeface="72" panose="020B0503030000000003" pitchFamily="34" charset="0"/>
              </a:rPr>
            </a:br>
            <a:r>
              <a:rPr lang="de-DE" sz="2100" b="1" dirty="0">
                <a:latin typeface="72" panose="020B0503030000000003" pitchFamily="34" charset="0"/>
                <a:cs typeface="72" panose="020B0503030000000003" pitchFamily="34" charset="0"/>
              </a:rPr>
              <a:t>der Europäischen Union </a:t>
            </a:r>
            <a:br>
              <a:rPr lang="de-DE" sz="2100" b="1" dirty="0">
                <a:latin typeface="72" panose="020B0503030000000003" pitchFamily="34" charset="0"/>
                <a:cs typeface="72" panose="020B0503030000000003" pitchFamily="34" charset="0"/>
              </a:rPr>
            </a:br>
            <a:r>
              <a:rPr lang="de-DE" sz="2100" b="1" dirty="0">
                <a:latin typeface="72" panose="020B0503030000000003" pitchFamily="34" charset="0"/>
                <a:cs typeface="72" panose="020B0503030000000003" pitchFamily="34" charset="0"/>
              </a:rPr>
              <a:t>für Menschen mit Behinderungen</a:t>
            </a:r>
          </a:p>
        </p:txBody>
      </p:sp>
      <p:pic>
        <p:nvPicPr>
          <p:cNvPr id="7" name="Picture 2" descr="AccessibleEU Centre logo&#10;">
            <a:extLst>
              <a:ext uri="{FF2B5EF4-FFF2-40B4-BE49-F238E27FC236}">
                <a16:creationId xmlns:a16="http://schemas.microsoft.com/office/drawing/2014/main" id="{29C1400D-1A92-4605-AEAE-D78749D2D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600" y="3957371"/>
            <a:ext cx="3328900" cy="98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3">
            <a:extLst>
              <a:ext uri="{FF2B5EF4-FFF2-40B4-BE49-F238E27FC236}">
                <a16:creationId xmlns:a16="http://schemas.microsoft.com/office/drawing/2014/main" id="{F23B1B32-1B19-C499-0BE1-DF08F101268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4875349"/>
            <a:ext cx="9144000" cy="768345"/>
          </a:xfrm>
          <a:prstGeom prst="rect">
            <a:avLst/>
          </a:prstGeom>
        </p:spPr>
      </p:pic>
    </p:spTree>
    <p:extLst>
      <p:ext uri="{BB962C8B-B14F-4D97-AF65-F5344CB8AC3E}">
        <p14:creationId xmlns:p14="http://schemas.microsoft.com/office/powerpoint/2010/main" val="429252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dirty="0"/>
              <a:t>Mythos 1:</a:t>
            </a:r>
            <a:endParaRPr dirty="0"/>
          </a:p>
          <a:p>
            <a:pPr marL="0" lvl="0" indent="0" algn="l" rtl="0">
              <a:spcBef>
                <a:spcPts val="0"/>
              </a:spcBef>
              <a:spcAft>
                <a:spcPts val="0"/>
              </a:spcAft>
              <a:buNone/>
            </a:pPr>
            <a:r>
              <a:rPr lang="de" sz="3200" b="0" dirty="0"/>
              <a:t>“Es gibt zu wenig Käufer für mein Produkt, die barrierefreies Design brauchen.”</a:t>
            </a:r>
            <a:endParaRPr sz="3200" b="0"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20</a:t>
            </a:fld>
            <a:endParaRPr 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6" name="Grafik 5">
            <a:extLst>
              <a:ext uri="{FF2B5EF4-FFF2-40B4-BE49-F238E27FC236}">
                <a16:creationId xmlns:a16="http://schemas.microsoft.com/office/drawing/2014/main" id="{F45AD8AB-C26A-5EF6-00E6-E1FBA2969EF5}"/>
              </a:ext>
              <a:ext uri="{C183D7F6-B498-43B3-948B-1728B52AA6E4}">
                <adec:decorative xmlns:adec="http://schemas.microsoft.com/office/drawing/2017/decorative" val="1"/>
              </a:ext>
            </a:extLst>
          </p:cNvPr>
          <p:cNvPicPr>
            <a:picLocks noChangeAspect="1"/>
          </p:cNvPicPr>
          <p:nvPr/>
        </p:nvPicPr>
        <p:blipFill>
          <a:blip r:embed="rId3">
            <a:alphaModFix amt="50000"/>
          </a:blip>
          <a:stretch>
            <a:fillRect/>
          </a:stretch>
        </p:blipFill>
        <p:spPr>
          <a:xfrm>
            <a:off x="6081439" y="141514"/>
            <a:ext cx="2379436" cy="1943092"/>
          </a:xfrm>
          <a:prstGeom prst="rect">
            <a:avLst/>
          </a:prstGeom>
        </p:spPr>
      </p:pic>
      <p:sp>
        <p:nvSpPr>
          <p:cNvPr id="141" name="Google Shape;141;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Blitzfrage</a:t>
            </a:r>
            <a:endParaRPr dirty="0"/>
          </a:p>
        </p:txBody>
      </p:sp>
      <p:sp>
        <p:nvSpPr>
          <p:cNvPr id="3" name="Textplatzhalter 2"/>
          <p:cNvSpPr>
            <a:spLocks noGrp="1"/>
          </p:cNvSpPr>
          <p:nvPr>
            <p:ph type="body" idx="1"/>
          </p:nvPr>
        </p:nvSpPr>
        <p:spPr>
          <a:xfrm>
            <a:off x="2133925" y="1624315"/>
            <a:ext cx="7688700" cy="3125536"/>
          </a:xfrm>
        </p:spPr>
        <p:txBody>
          <a:bodyPr anchor="b" anchorCtr="0"/>
          <a:lstStyle/>
          <a:p>
            <a:pPr marL="146050" indent="0">
              <a:buNone/>
            </a:pPr>
            <a:r>
              <a:rPr lang="de-DE" dirty="0"/>
              <a:t>Wie viele </a:t>
            </a:r>
            <a:br>
              <a:rPr lang="de-DE" dirty="0"/>
            </a:br>
            <a:r>
              <a:rPr lang="de-DE" dirty="0"/>
              <a:t>Menschen mit Behinderungen </a:t>
            </a:r>
            <a:br>
              <a:rPr lang="de-DE" dirty="0"/>
            </a:br>
            <a:r>
              <a:rPr lang="de-DE" dirty="0"/>
              <a:t>gibt es weltweit?</a:t>
            </a:r>
            <a:br>
              <a:rPr lang="de-DE" dirty="0"/>
            </a:br>
            <a:endParaRPr lang="de-DE" dirty="0"/>
          </a:p>
          <a:p>
            <a:pPr marL="603250" indent="-457200">
              <a:buSzPct val="100000"/>
              <a:buFont typeface="+mj-lt"/>
              <a:buAutoNum type="alphaLcParenR"/>
            </a:pPr>
            <a:r>
              <a:rPr lang="de-DE" dirty="0"/>
              <a:t>5%</a:t>
            </a:r>
          </a:p>
          <a:p>
            <a:pPr marL="603250" indent="-457200">
              <a:buSzPct val="100000"/>
              <a:buFont typeface="+mj-lt"/>
              <a:buAutoNum type="alphaLcParenR"/>
            </a:pPr>
            <a:r>
              <a:rPr lang="de-DE" dirty="0"/>
              <a:t>10%</a:t>
            </a:r>
          </a:p>
          <a:p>
            <a:pPr marL="603250" indent="-457200">
              <a:buSzPct val="100000"/>
              <a:buFont typeface="+mj-lt"/>
              <a:buAutoNum type="alphaLcParenR"/>
            </a:pPr>
            <a:r>
              <a:rPr lang="de-DE" dirty="0"/>
              <a:t>15%</a:t>
            </a: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21</a:t>
            </a:fld>
            <a:endParaRPr lang="de-DE"/>
          </a:p>
        </p:txBody>
      </p:sp>
      <p:pic>
        <p:nvPicPr>
          <p:cNvPr id="17" name="Grafik 16">
            <a:extLst>
              <a:ext uri="{FF2B5EF4-FFF2-40B4-BE49-F238E27FC236}">
                <a16:creationId xmlns:a16="http://schemas.microsoft.com/office/drawing/2014/main" id="{E7F74AF4-D24F-2006-7F86-C4E0AC0545E0}"/>
              </a:ext>
              <a:ext uri="{C183D7F6-B498-43B3-948B-1728B52AA6E4}">
                <adec:decorative xmlns:adec="http://schemas.microsoft.com/office/drawing/2017/decorative" val="1"/>
              </a:ext>
            </a:extLst>
          </p:cNvPr>
          <p:cNvPicPr>
            <a:picLocks noChangeAspect="1"/>
          </p:cNvPicPr>
          <p:nvPr/>
        </p:nvPicPr>
        <p:blipFill>
          <a:blip r:embed="rId4">
            <a:alphaModFix/>
          </a:blip>
          <a:stretch>
            <a:fillRect/>
          </a:stretch>
        </p:blipFill>
        <p:spPr>
          <a:xfrm>
            <a:off x="-204107" y="2743200"/>
            <a:ext cx="1535174" cy="2006651"/>
          </a:xfrm>
          <a:prstGeom prst="rect">
            <a:avLst/>
          </a:prstGeom>
        </p:spPr>
      </p:pic>
      <p:pic>
        <p:nvPicPr>
          <p:cNvPr id="4" name="Grafik 3">
            <a:extLst>
              <a:ext uri="{FF2B5EF4-FFF2-40B4-BE49-F238E27FC236}">
                <a16:creationId xmlns:a16="http://schemas.microsoft.com/office/drawing/2014/main" id="{F7E312F5-2693-2692-F6A9-7A857A09A77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10354" y="1589481"/>
            <a:ext cx="1450520" cy="1450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6" name="Grafik 5">
            <a:extLst>
              <a:ext uri="{FF2B5EF4-FFF2-40B4-BE49-F238E27FC236}">
                <a16:creationId xmlns:a16="http://schemas.microsoft.com/office/drawing/2014/main" id="{F45AD8AB-C26A-5EF6-00E6-E1FBA2969EF5}"/>
              </a:ext>
              <a:ext uri="{C183D7F6-B498-43B3-948B-1728B52AA6E4}">
                <adec:decorative xmlns:adec="http://schemas.microsoft.com/office/drawing/2017/decorative" val="1"/>
              </a:ext>
            </a:extLst>
          </p:cNvPr>
          <p:cNvPicPr>
            <a:picLocks noChangeAspect="1"/>
          </p:cNvPicPr>
          <p:nvPr/>
        </p:nvPicPr>
        <p:blipFill>
          <a:blip r:embed="rId3">
            <a:alphaModFix amt="50000"/>
          </a:blip>
          <a:stretch>
            <a:fillRect/>
          </a:stretch>
        </p:blipFill>
        <p:spPr>
          <a:xfrm>
            <a:off x="6081439" y="141514"/>
            <a:ext cx="2379436" cy="1943092"/>
          </a:xfrm>
          <a:prstGeom prst="rect">
            <a:avLst/>
          </a:prstGeom>
        </p:spPr>
      </p:pic>
      <p:sp>
        <p:nvSpPr>
          <p:cNvPr id="141" name="Google Shape;141;p22"/>
          <p:cNvSpPr txBox="1">
            <a:spLocks noGrp="1"/>
          </p:cNvSpPr>
          <p:nvPr>
            <p:ph type="title"/>
          </p:nvPr>
        </p:nvSpPr>
        <p:spPr>
          <a:xfrm>
            <a:off x="729450" y="1350956"/>
            <a:ext cx="2810163" cy="3244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500" b="0" dirty="0"/>
              <a:t>Weltbehindertenreport </a:t>
            </a:r>
            <a:br>
              <a:rPr lang="de" sz="1500" b="0" dirty="0"/>
            </a:br>
            <a:r>
              <a:rPr lang="de" sz="1500" b="0" dirty="0"/>
              <a:t>2011:</a:t>
            </a:r>
            <a:endParaRPr sz="1500" b="0" dirty="0"/>
          </a:p>
        </p:txBody>
      </p:sp>
      <p:pic>
        <p:nvPicPr>
          <p:cNvPr id="9" name="Grafik 8" descr="Die Antwort zu der Frage:&#10;Wie viele &#10;Menschen mit Behinderungen &#10;gibt es weltweit?&#10;&#10;ist 15%">
            <a:extLst>
              <a:ext uri="{FF2B5EF4-FFF2-40B4-BE49-F238E27FC236}">
                <a16:creationId xmlns:a16="http://schemas.microsoft.com/office/drawing/2014/main" id="{7FADB9E4-AEC4-751D-1FF0-224A020EE069}"/>
              </a:ext>
            </a:extLst>
          </p:cNvPr>
          <p:cNvPicPr>
            <a:picLocks noChangeAspect="1"/>
          </p:cNvPicPr>
          <p:nvPr/>
        </p:nvPicPr>
        <p:blipFill>
          <a:blip r:embed="rId4"/>
          <a:stretch>
            <a:fillRect/>
          </a:stretch>
        </p:blipFill>
        <p:spPr>
          <a:xfrm>
            <a:off x="2428872" y="2016080"/>
            <a:ext cx="2733771" cy="2733771"/>
          </a:xfrm>
          <a:prstGeom prst="rect">
            <a:avLst/>
          </a:prstGeom>
        </p:spPr>
      </p:pic>
      <p:pic>
        <p:nvPicPr>
          <p:cNvPr id="3" name="Picture 2" descr="Mädchen im Rollstuhl vor Plakat mit Aufschrift &quot;Wir sind eine Milliarde&quot;">
            <a:extLst>
              <a:ext uri="{FF2B5EF4-FFF2-40B4-BE49-F238E27FC236}">
                <a16:creationId xmlns:a16="http://schemas.microsoft.com/office/drawing/2014/main" id="{BC17C976-D0C7-2B9F-4E4A-E4F58035A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9061" y="2366304"/>
            <a:ext cx="2314330" cy="2777196"/>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5DA9F1C5-2817-5FAC-002B-D06A7D6ACBE1}"/>
              </a:ext>
            </a:extLst>
          </p:cNvPr>
          <p:cNvSpPr/>
          <p:nvPr/>
        </p:nvSpPr>
        <p:spPr>
          <a:xfrm>
            <a:off x="123530" y="4782762"/>
            <a:ext cx="3334157" cy="307777"/>
          </a:xfrm>
          <a:prstGeom prst="rect">
            <a:avLst/>
          </a:prstGeom>
        </p:spPr>
        <p:txBody>
          <a:bodyPr wrap="square">
            <a:spAutoFit/>
          </a:bodyPr>
          <a:lstStyle/>
          <a:p>
            <a:r>
              <a:rPr lang="de-DE" sz="700" dirty="0"/>
              <a:t>Quelle: </a:t>
            </a:r>
            <a:r>
              <a:rPr lang="de-DE" sz="700" dirty="0">
                <a:hlinkClick r:id="rId6"/>
              </a:rPr>
              <a:t>http://www.cbm.de/artikel/Erster-Weltbehindertenreport-von-</a:t>
            </a:r>
            <a:br>
              <a:rPr lang="de-DE" sz="700" dirty="0">
                <a:hlinkClick r:id="rId6"/>
              </a:rPr>
            </a:br>
            <a:r>
              <a:rPr lang="de-DE" sz="700" dirty="0">
                <a:hlinkClick r:id="rId6"/>
              </a:rPr>
              <a:t>WHO-und-Weltbank-311673.html</a:t>
            </a:r>
            <a:r>
              <a:rPr lang="de-DE" sz="700" dirty="0"/>
              <a:t>, 2011 </a:t>
            </a:r>
          </a:p>
        </p:txBody>
      </p:sp>
      <p:pic>
        <p:nvPicPr>
          <p:cNvPr id="7" name="Grafik 6">
            <a:extLst>
              <a:ext uri="{FF2B5EF4-FFF2-40B4-BE49-F238E27FC236}">
                <a16:creationId xmlns:a16="http://schemas.microsoft.com/office/drawing/2014/main" id="{E167C9BD-1DE2-AF23-EC7E-770A6AA8BCAA}"/>
              </a:ext>
              <a:ext uri="{C183D7F6-B498-43B3-948B-1728B52AA6E4}">
                <adec:decorative xmlns:adec="http://schemas.microsoft.com/office/drawing/2017/decorative" val="1"/>
              </a:ext>
            </a:extLst>
          </p:cNvPr>
          <p:cNvPicPr>
            <a:picLocks noChangeAspect="1"/>
          </p:cNvPicPr>
          <p:nvPr/>
        </p:nvPicPr>
        <p:blipFill>
          <a:blip r:embed="rId7">
            <a:alphaModFix/>
          </a:blip>
          <a:stretch>
            <a:fillRect/>
          </a:stretch>
        </p:blipFill>
        <p:spPr>
          <a:xfrm>
            <a:off x="-204107" y="2743200"/>
            <a:ext cx="1535174" cy="2006651"/>
          </a:xfrm>
          <a:prstGeom prst="rect">
            <a:avLst/>
          </a:prstGeom>
        </p:spPr>
      </p:pic>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22</a:t>
            </a:fld>
            <a:endParaRPr lang="de-DE"/>
          </a:p>
        </p:txBody>
      </p:sp>
    </p:spTree>
    <p:extLst>
      <p:ext uri="{BB962C8B-B14F-4D97-AF65-F5344CB8AC3E}">
        <p14:creationId xmlns:p14="http://schemas.microsoft.com/office/powerpoint/2010/main" val="241479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 name="Grafik 12">
            <a:extLst>
              <a:ext uri="{FF2B5EF4-FFF2-40B4-BE49-F238E27FC236}">
                <a16:creationId xmlns:a16="http://schemas.microsoft.com/office/drawing/2014/main" id="{B3D1F71F-87BE-B865-56E7-45679E0506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41070" y="261257"/>
            <a:ext cx="2379436" cy="1943092"/>
          </a:xfrm>
          <a:prstGeom prst="rect">
            <a:avLst/>
          </a:prstGeom>
        </p:spPr>
      </p:pic>
      <p:pic>
        <p:nvPicPr>
          <p:cNvPr id="5" name="Grafik 4">
            <a:extLst>
              <a:ext uri="{FF2B5EF4-FFF2-40B4-BE49-F238E27FC236}">
                <a16:creationId xmlns:a16="http://schemas.microsoft.com/office/drawing/2014/main" id="{484EC55E-EF5B-4EEF-4549-253CF9C3E7E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0153" y="852703"/>
            <a:ext cx="2807078" cy="3870365"/>
          </a:xfrm>
          <a:prstGeom prst="rect">
            <a:avLst/>
          </a:prstGeom>
        </p:spPr>
      </p:pic>
      <p:sp>
        <p:nvSpPr>
          <p:cNvPr id="9" name="Rechteck 8">
            <a:extLst>
              <a:ext uri="{FF2B5EF4-FFF2-40B4-BE49-F238E27FC236}">
                <a16:creationId xmlns:a16="http://schemas.microsoft.com/office/drawing/2014/main" id="{7AD6D533-1822-A183-0FF0-B4A42B262A48}"/>
              </a:ext>
              <a:ext uri="{C183D7F6-B498-43B3-948B-1728B52AA6E4}">
                <adec:decorative xmlns:adec="http://schemas.microsoft.com/office/drawing/2017/decorative" val="1"/>
              </a:ext>
            </a:extLst>
          </p:cNvPr>
          <p:cNvSpPr/>
          <p:nvPr/>
        </p:nvSpPr>
        <p:spPr>
          <a:xfrm>
            <a:off x="375846" y="865599"/>
            <a:ext cx="1872343" cy="49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2">
            <a:extLst>
              <a:ext uri="{FF2B5EF4-FFF2-40B4-BE49-F238E27FC236}">
                <a16:creationId xmlns:a16="http://schemas.microsoft.com/office/drawing/2014/main" id="{B40F0665-6E10-768A-B6AE-24D4061FAEC0}"/>
              </a:ext>
            </a:extLst>
          </p:cNvPr>
          <p:cNvSpPr>
            <a:spLocks noGrp="1"/>
          </p:cNvSpPr>
          <p:nvPr>
            <p:ph type="title" idx="4294967295"/>
          </p:nvPr>
        </p:nvSpPr>
        <p:spPr>
          <a:xfrm>
            <a:off x="1928813" y="2534205"/>
            <a:ext cx="7688262" cy="2215595"/>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146050" marR="0" lvl="0" indent="0" algn="l" defTabSz="914400" rtl="0" eaLnBrk="1" fontAlgn="auto" latinLnBrk="0" hangingPunct="1">
              <a:lnSpc>
                <a:spcPts val="7560"/>
              </a:lnSpc>
              <a:spcBef>
                <a:spcPts val="0"/>
              </a:spcBef>
              <a:spcAft>
                <a:spcPts val="300"/>
              </a:spcAft>
              <a:buClr>
                <a:schemeClr val="accent1"/>
              </a:buClr>
              <a:buSzPts val="1300"/>
              <a:buFont typeface="Lato"/>
              <a:buNone/>
              <a:tabLst/>
              <a:defRPr/>
            </a:pPr>
            <a:r>
              <a:rPr kumimoji="0" lang="de-DE" sz="4800" b="1" i="0" u="none" strike="noStrike" kern="0" cap="none" spc="0" normalizeH="0" baseline="0" noProof="0" dirty="0">
                <a:ln>
                  <a:noFill/>
                </a:ln>
                <a:solidFill>
                  <a:schemeClr val="accent1"/>
                </a:solidFill>
                <a:effectLst/>
                <a:uLnTx/>
                <a:uFillTx/>
                <a:latin typeface="Lato"/>
                <a:ea typeface="Lato"/>
                <a:cs typeface="Lato"/>
                <a:sym typeface="Lato"/>
              </a:rPr>
              <a:t>Jeder 7. </a:t>
            </a:r>
          </a:p>
          <a:p>
            <a:pPr marL="146050" marR="0" lvl="0" indent="0" algn="l" defTabSz="914400" rtl="0" eaLnBrk="1" fontAlgn="auto" latinLnBrk="0" hangingPunct="1">
              <a:lnSpc>
                <a:spcPct val="100000"/>
              </a:lnSpc>
              <a:spcBef>
                <a:spcPts val="0"/>
              </a:spcBef>
              <a:spcAft>
                <a:spcPts val="300"/>
              </a:spcAft>
              <a:buClr>
                <a:schemeClr val="accent1"/>
              </a:buClr>
              <a:buSzPts val="1300"/>
              <a:buFont typeface="Lato"/>
              <a:buNone/>
              <a:tabLst/>
              <a:defRPr/>
            </a:pPr>
            <a:r>
              <a:rPr kumimoji="0" lang="de-DE" sz="3000" b="0" i="0" u="none" strike="noStrike" kern="0" cap="none" spc="0" normalizeH="0" baseline="0" noProof="0" dirty="0">
                <a:ln>
                  <a:noFill/>
                </a:ln>
                <a:solidFill>
                  <a:schemeClr val="accent1"/>
                </a:solidFill>
                <a:effectLst/>
                <a:uLnTx/>
                <a:uFillTx/>
                <a:latin typeface="Lato"/>
                <a:ea typeface="Lato"/>
                <a:cs typeface="Lato"/>
                <a:sym typeface="Lato"/>
              </a:rPr>
              <a:t>Einwohner </a:t>
            </a:r>
            <a:br>
              <a:rPr kumimoji="0" lang="de-DE" sz="3000" b="0" i="0" u="none" strike="noStrike" kern="0" cap="none" spc="0" normalizeH="0" baseline="0" noProof="0" dirty="0">
                <a:ln>
                  <a:noFill/>
                </a:ln>
                <a:solidFill>
                  <a:schemeClr val="accent1"/>
                </a:solidFill>
                <a:effectLst/>
                <a:uLnTx/>
                <a:uFillTx/>
                <a:latin typeface="Lato"/>
                <a:ea typeface="Lato"/>
                <a:cs typeface="Lato"/>
                <a:sym typeface="Lato"/>
              </a:rPr>
            </a:br>
            <a:r>
              <a:rPr kumimoji="0" lang="de-DE" sz="3000" b="0" i="0" u="none" strike="noStrike" kern="0" cap="none" spc="0" normalizeH="0" baseline="0" noProof="0" dirty="0">
                <a:ln>
                  <a:noFill/>
                </a:ln>
                <a:solidFill>
                  <a:schemeClr val="accent1"/>
                </a:solidFill>
                <a:effectLst/>
                <a:uLnTx/>
                <a:uFillTx/>
                <a:latin typeface="Lato"/>
                <a:ea typeface="Lato"/>
                <a:cs typeface="Lato"/>
                <a:sym typeface="Lato"/>
              </a:rPr>
              <a:t>Deutschlands</a:t>
            </a:r>
          </a:p>
        </p:txBody>
      </p:sp>
      <p:sp>
        <p:nvSpPr>
          <p:cNvPr id="19" name="Google Shape;141;p22">
            <a:extLst>
              <a:ext uri="{FF2B5EF4-FFF2-40B4-BE49-F238E27FC236}">
                <a16:creationId xmlns:a16="http://schemas.microsoft.com/office/drawing/2014/main" id="{50521941-D9AA-7D89-8C16-2F7F27851A4C}"/>
              </a:ext>
              <a:ext uri="{C183D7F6-B498-43B3-948B-1728B52AA6E4}">
                <adec:decorative xmlns:adec="http://schemas.microsoft.com/office/drawing/2017/decorative" val="0"/>
              </a:ext>
            </a:extLst>
          </p:cNvPr>
          <p:cNvSpPr txBox="1">
            <a:spLocks/>
          </p:cNvSpPr>
          <p:nvPr/>
        </p:nvSpPr>
        <p:spPr>
          <a:xfrm>
            <a:off x="727650" y="698909"/>
            <a:ext cx="7688700" cy="535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r>
              <a:rPr lang="de" sz="1500" b="0" dirty="0"/>
              <a:t>2015</a:t>
            </a:r>
          </a:p>
        </p:txBody>
      </p:sp>
      <p:pic>
        <p:nvPicPr>
          <p:cNvPr id="11" name="Grafik 10" descr="Die Antwort zu der Frage:&#10;Wie viele &#10;Menschen mit Behinderungen &#10;gibt es weltweit?&#10;&#10;ist 15%">
            <a:extLst>
              <a:ext uri="{FF2B5EF4-FFF2-40B4-BE49-F238E27FC236}">
                <a16:creationId xmlns:a16="http://schemas.microsoft.com/office/drawing/2014/main" id="{A4446334-7CBC-B1B6-271C-C00C3D92C94A}"/>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844894" y="1592782"/>
            <a:ext cx="1450800" cy="1450800"/>
          </a:xfrm>
          <a:prstGeom prst="rect">
            <a:avLst/>
          </a:prstGeom>
        </p:spPr>
      </p:pic>
      <p:sp>
        <p:nvSpPr>
          <p:cNvPr id="3" name="Rechteck 2">
            <a:extLst>
              <a:ext uri="{FF2B5EF4-FFF2-40B4-BE49-F238E27FC236}">
                <a16:creationId xmlns:a16="http://schemas.microsoft.com/office/drawing/2014/main" id="{FE60201F-BD13-90B4-5062-77F91624FDCA}"/>
              </a:ext>
            </a:extLst>
          </p:cNvPr>
          <p:cNvSpPr/>
          <p:nvPr/>
        </p:nvSpPr>
        <p:spPr>
          <a:xfrm>
            <a:off x="2187243" y="4794328"/>
            <a:ext cx="5751313" cy="200055"/>
          </a:xfrm>
          <a:prstGeom prst="rect">
            <a:avLst/>
          </a:prstGeom>
        </p:spPr>
        <p:txBody>
          <a:bodyPr wrap="square">
            <a:spAutoFit/>
          </a:bodyPr>
          <a:lstStyle/>
          <a:p>
            <a:r>
              <a:rPr lang="de-DE" sz="700" dirty="0"/>
              <a:t>Quelle: https://</a:t>
            </a:r>
            <a:r>
              <a:rPr lang="de-DE" sz="700" dirty="0" err="1"/>
              <a:t>www.destatis.de</a:t>
            </a:r>
            <a:r>
              <a:rPr lang="de-DE" sz="700" dirty="0"/>
              <a:t>/DE/Themen/Gesellschaft-Umwelt/Gesundheit/Behinderte-Menschen/_</a:t>
            </a:r>
            <a:r>
              <a:rPr lang="de-DE" sz="700" dirty="0" err="1"/>
              <a:t>inhalt.html</a:t>
            </a:r>
            <a:endParaRPr lang="de-DE" sz="700" dirty="0"/>
          </a:p>
        </p:txBody>
      </p:sp>
      <p:pic>
        <p:nvPicPr>
          <p:cNvPr id="10" name="Grafik 9">
            <a:extLst>
              <a:ext uri="{FF2B5EF4-FFF2-40B4-BE49-F238E27FC236}">
                <a16:creationId xmlns:a16="http://schemas.microsoft.com/office/drawing/2014/main" id="{46467675-D8E6-397B-9D00-8D8CF337F5A7}"/>
              </a:ext>
              <a:ext uri="{C183D7F6-B498-43B3-948B-1728B52AA6E4}">
                <adec:decorative xmlns:adec="http://schemas.microsoft.com/office/drawing/2017/decorative" val="1"/>
              </a:ext>
            </a:extLst>
          </p:cNvPr>
          <p:cNvPicPr>
            <a:picLocks noChangeAspect="1"/>
          </p:cNvPicPr>
          <p:nvPr/>
        </p:nvPicPr>
        <p:blipFill>
          <a:blip r:embed="rId6">
            <a:alphaModFix/>
          </a:blip>
          <a:stretch>
            <a:fillRect/>
          </a:stretch>
        </p:blipFill>
        <p:spPr>
          <a:xfrm>
            <a:off x="-204107" y="2743200"/>
            <a:ext cx="1535174" cy="2006651"/>
          </a:xfrm>
          <a:prstGeom prst="rect">
            <a:avLst/>
          </a:prstGeom>
        </p:spPr>
      </p:pic>
      <p:cxnSp>
        <p:nvCxnSpPr>
          <p:cNvPr id="14" name="Gerade Verbindung 13">
            <a:extLst>
              <a:ext uri="{FF2B5EF4-FFF2-40B4-BE49-F238E27FC236}">
                <a16:creationId xmlns:a16="http://schemas.microsoft.com/office/drawing/2014/main" id="{8745FC24-B236-7AFC-6426-D46B17E05DE4}"/>
              </a:ext>
              <a:ext uri="{C183D7F6-B498-43B3-948B-1728B52AA6E4}">
                <adec:decorative xmlns:adec="http://schemas.microsoft.com/office/drawing/2017/decorative" val="1"/>
              </a:ext>
            </a:extLst>
          </p:cNvPr>
          <p:cNvCxnSpPr>
            <a:cxnSpLocks/>
          </p:cNvCxnSpPr>
          <p:nvPr/>
        </p:nvCxnSpPr>
        <p:spPr>
          <a:xfrm>
            <a:off x="2187243" y="3621021"/>
            <a:ext cx="2275029" cy="0"/>
          </a:xfrm>
          <a:prstGeom prst="line">
            <a:avLst/>
          </a:prstGeom>
          <a:ln w="825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23</a:t>
            </a:fld>
            <a:endParaRPr lang="de-DE"/>
          </a:p>
        </p:txBody>
      </p:sp>
    </p:spTree>
    <p:extLst>
      <p:ext uri="{BB962C8B-B14F-4D97-AF65-F5344CB8AC3E}">
        <p14:creationId xmlns:p14="http://schemas.microsoft.com/office/powerpoint/2010/main" val="150270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 name="Grafik 4">
            <a:extLst>
              <a:ext uri="{FF2B5EF4-FFF2-40B4-BE49-F238E27FC236}">
                <a16:creationId xmlns:a16="http://schemas.microsoft.com/office/drawing/2014/main" id="{484EC55E-EF5B-4EEF-4549-253CF9C3E7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0153" y="852703"/>
            <a:ext cx="2807078" cy="3870365"/>
          </a:xfrm>
          <a:prstGeom prst="rect">
            <a:avLst/>
          </a:prstGeom>
        </p:spPr>
      </p:pic>
      <p:pic>
        <p:nvPicPr>
          <p:cNvPr id="13" name="Grafik 12">
            <a:extLst>
              <a:ext uri="{FF2B5EF4-FFF2-40B4-BE49-F238E27FC236}">
                <a16:creationId xmlns:a16="http://schemas.microsoft.com/office/drawing/2014/main" id="{B3D1F71F-87BE-B865-56E7-45679E0506F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41070" y="261257"/>
            <a:ext cx="2379436" cy="1943092"/>
          </a:xfrm>
          <a:prstGeom prst="rect">
            <a:avLst/>
          </a:prstGeom>
        </p:spPr>
      </p:pic>
      <p:sp>
        <p:nvSpPr>
          <p:cNvPr id="19" name="Google Shape;141;p22">
            <a:extLst>
              <a:ext uri="{FF2B5EF4-FFF2-40B4-BE49-F238E27FC236}">
                <a16:creationId xmlns:a16="http://schemas.microsoft.com/office/drawing/2014/main" id="{50521941-D9AA-7D89-8C16-2F7F27851A4C}"/>
              </a:ext>
            </a:extLst>
          </p:cNvPr>
          <p:cNvSpPr txBox="1">
            <a:spLocks noGrp="1"/>
          </p:cNvSpPr>
          <p:nvPr>
            <p:ph type="title" idx="4294967295"/>
          </p:nvPr>
        </p:nvSpPr>
        <p:spPr>
          <a:xfrm>
            <a:off x="729450" y="652291"/>
            <a:ext cx="7688700" cy="535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chemeClr val="dk2"/>
              </a:buClr>
              <a:buSzPts val="2600"/>
              <a:buFont typeface="Raleway"/>
              <a:buNone/>
              <a:tabLst/>
              <a:defRPr/>
            </a:pPr>
            <a:r>
              <a:rPr kumimoji="0" lang="de" sz="1500" b="0" i="0" u="none" strike="noStrike" kern="0" cap="none" spc="0" normalizeH="0" baseline="0" noProof="0" dirty="0">
                <a:ln>
                  <a:noFill/>
                </a:ln>
                <a:solidFill>
                  <a:schemeClr val="dk2"/>
                </a:solidFill>
                <a:effectLst/>
                <a:uLnTx/>
                <a:uFillTx/>
                <a:latin typeface="Raleway"/>
                <a:ea typeface="Raleway"/>
                <a:cs typeface="Raleway"/>
                <a:sym typeface="Raleway"/>
              </a:rPr>
              <a:t>Anzahl behinderter Menschen 2015</a:t>
            </a:r>
          </a:p>
        </p:txBody>
      </p:sp>
      <p:sp>
        <p:nvSpPr>
          <p:cNvPr id="7" name="Textplatzhalter 2">
            <a:extLst>
              <a:ext uri="{FF2B5EF4-FFF2-40B4-BE49-F238E27FC236}">
                <a16:creationId xmlns:a16="http://schemas.microsoft.com/office/drawing/2014/main" id="{117BC976-D2EF-D9C0-D3B8-3CC01A01EF29}"/>
              </a:ext>
            </a:extLst>
          </p:cNvPr>
          <p:cNvSpPr>
            <a:spLocks noGrp="1"/>
          </p:cNvSpPr>
          <p:nvPr>
            <p:ph type="body" idx="1"/>
          </p:nvPr>
        </p:nvSpPr>
        <p:spPr>
          <a:xfrm>
            <a:off x="1929099" y="1624315"/>
            <a:ext cx="7688700" cy="3125536"/>
          </a:xfrm>
        </p:spPr>
        <p:txBody>
          <a:bodyPr anchor="b" anchorCtr="0"/>
          <a:lstStyle/>
          <a:p>
            <a:pPr marL="146050" indent="0">
              <a:lnSpc>
                <a:spcPts val="8500"/>
              </a:lnSpc>
              <a:buNone/>
            </a:pPr>
            <a:r>
              <a:rPr lang="de-DE" sz="5700" b="1" dirty="0"/>
              <a:t>10,2 </a:t>
            </a:r>
            <a:r>
              <a:rPr lang="de-DE" sz="5700" b="1" dirty="0" err="1"/>
              <a:t>Mio</a:t>
            </a:r>
            <a:r>
              <a:rPr lang="de-DE" sz="5700" b="1" dirty="0"/>
              <a:t> </a:t>
            </a:r>
          </a:p>
          <a:p>
            <a:pPr marL="146050" indent="0">
              <a:lnSpc>
                <a:spcPct val="100000"/>
              </a:lnSpc>
              <a:buNone/>
            </a:pPr>
            <a:r>
              <a:rPr lang="de-DE" dirty="0"/>
              <a:t>Menschen </a:t>
            </a:r>
            <a:br>
              <a:rPr lang="de-DE" dirty="0"/>
            </a:br>
            <a:r>
              <a:rPr lang="de-DE" dirty="0"/>
              <a:t>mit einer amtlich </a:t>
            </a:r>
            <a:br>
              <a:rPr lang="de-DE" dirty="0"/>
            </a:br>
            <a:r>
              <a:rPr lang="de-DE" dirty="0"/>
              <a:t>anerkannten Behinderung</a:t>
            </a:r>
          </a:p>
        </p:txBody>
      </p:sp>
      <p:sp>
        <p:nvSpPr>
          <p:cNvPr id="4" name="Rechteck 3">
            <a:extLst>
              <a:ext uri="{FF2B5EF4-FFF2-40B4-BE49-F238E27FC236}">
                <a16:creationId xmlns:a16="http://schemas.microsoft.com/office/drawing/2014/main" id="{155C270A-0142-41AE-3C47-6496CC5804ED}"/>
              </a:ext>
            </a:extLst>
          </p:cNvPr>
          <p:cNvSpPr/>
          <p:nvPr/>
        </p:nvSpPr>
        <p:spPr>
          <a:xfrm>
            <a:off x="698970" y="4792762"/>
            <a:ext cx="3334157" cy="307777"/>
          </a:xfrm>
          <a:prstGeom prst="rect">
            <a:avLst/>
          </a:prstGeom>
        </p:spPr>
        <p:txBody>
          <a:bodyPr wrap="square">
            <a:spAutoFit/>
          </a:bodyPr>
          <a:lstStyle/>
          <a:p>
            <a:r>
              <a:rPr lang="de-DE" sz="700" dirty="0"/>
              <a:t>Quelle: https://</a:t>
            </a:r>
            <a:r>
              <a:rPr lang="de-DE" sz="700" dirty="0" err="1"/>
              <a:t>www.destatis.de</a:t>
            </a:r>
            <a:r>
              <a:rPr lang="de-DE" sz="700" dirty="0"/>
              <a:t>/DE/Themen/Gesellschaft-Umwelt/Gesundheit/Behinderte-Menschen/_</a:t>
            </a:r>
            <a:r>
              <a:rPr lang="de-DE" sz="700" dirty="0" err="1"/>
              <a:t>inhalt.html</a:t>
            </a:r>
            <a:endParaRPr lang="de-DE" sz="700"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24</a:t>
            </a:fld>
            <a:endParaRPr lang="de-DE"/>
          </a:p>
        </p:txBody>
      </p:sp>
      <p:cxnSp>
        <p:nvCxnSpPr>
          <p:cNvPr id="8" name="Gerade Verbindung 7">
            <a:extLst>
              <a:ext uri="{FF2B5EF4-FFF2-40B4-BE49-F238E27FC236}">
                <a16:creationId xmlns:a16="http://schemas.microsoft.com/office/drawing/2014/main" id="{BCDD83EB-FBD8-5719-A661-F7BC840B3367}"/>
              </a:ext>
              <a:ext uri="{C183D7F6-B498-43B3-948B-1728B52AA6E4}">
                <adec:decorative xmlns:adec="http://schemas.microsoft.com/office/drawing/2017/decorative" val="1"/>
              </a:ext>
            </a:extLst>
          </p:cNvPr>
          <p:cNvCxnSpPr>
            <a:cxnSpLocks/>
          </p:cNvCxnSpPr>
          <p:nvPr/>
        </p:nvCxnSpPr>
        <p:spPr>
          <a:xfrm>
            <a:off x="2187243" y="3597425"/>
            <a:ext cx="2880303" cy="0"/>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80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25</a:t>
            </a:fld>
            <a:endParaRPr lang="de-DE"/>
          </a:p>
        </p:txBody>
      </p:sp>
      <p:sp>
        <p:nvSpPr>
          <p:cNvPr id="9" name="Rechteck 8">
            <a:extLst>
              <a:ext uri="{FF2B5EF4-FFF2-40B4-BE49-F238E27FC236}">
                <a16:creationId xmlns:a16="http://schemas.microsoft.com/office/drawing/2014/main" id="{7AD6D533-1822-A183-0FF0-B4A42B262A48}"/>
              </a:ext>
              <a:ext uri="{C183D7F6-B498-43B3-948B-1728B52AA6E4}">
                <adec:decorative xmlns:adec="http://schemas.microsoft.com/office/drawing/2017/decorative" val="1"/>
              </a:ext>
            </a:extLst>
          </p:cNvPr>
          <p:cNvSpPr/>
          <p:nvPr/>
        </p:nvSpPr>
        <p:spPr>
          <a:xfrm>
            <a:off x="440871" y="1066800"/>
            <a:ext cx="1872343" cy="49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oogle Shape;141;p22">
            <a:extLst>
              <a:ext uri="{FF2B5EF4-FFF2-40B4-BE49-F238E27FC236}">
                <a16:creationId xmlns:a16="http://schemas.microsoft.com/office/drawing/2014/main" id="{50521941-D9AA-7D89-8C16-2F7F27851A4C}"/>
              </a:ext>
            </a:extLst>
          </p:cNvPr>
          <p:cNvSpPr txBox="1">
            <a:spLocks noGrp="1"/>
          </p:cNvSpPr>
          <p:nvPr>
            <p:ph type="title" idx="4294967295"/>
          </p:nvPr>
        </p:nvSpPr>
        <p:spPr>
          <a:xfrm>
            <a:off x="2181344" y="692191"/>
            <a:ext cx="937051" cy="495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chemeClr val="dk2"/>
              </a:buClr>
              <a:buSzPts val="2600"/>
              <a:buFont typeface="Raleway"/>
              <a:buNone/>
              <a:tabLst/>
              <a:defRPr/>
            </a:pPr>
            <a:r>
              <a:rPr kumimoji="0" lang="de" sz="1500" b="0" i="0" u="none" strike="noStrike" kern="0" cap="none" spc="0" normalizeH="0" baseline="0" noProof="0" dirty="0">
                <a:ln>
                  <a:noFill/>
                </a:ln>
                <a:solidFill>
                  <a:schemeClr val="dk2"/>
                </a:solidFill>
                <a:effectLst/>
                <a:uLnTx/>
                <a:uFillTx/>
                <a:latin typeface="Raleway"/>
                <a:ea typeface="Raleway"/>
                <a:cs typeface="Raleway"/>
                <a:sym typeface="Raleway"/>
              </a:rPr>
              <a:t>2015</a:t>
            </a:r>
          </a:p>
        </p:txBody>
      </p:sp>
      <p:sp>
        <p:nvSpPr>
          <p:cNvPr id="22" name="Textplatzhalter 2">
            <a:extLst>
              <a:ext uri="{FF2B5EF4-FFF2-40B4-BE49-F238E27FC236}">
                <a16:creationId xmlns:a16="http://schemas.microsoft.com/office/drawing/2014/main" id="{26224844-FA6B-43D8-D195-15B8C1A7DE6D}"/>
              </a:ext>
            </a:extLst>
          </p:cNvPr>
          <p:cNvSpPr txBox="1">
            <a:spLocks/>
          </p:cNvSpPr>
          <p:nvPr/>
        </p:nvSpPr>
        <p:spPr>
          <a:xfrm>
            <a:off x="5197342" y="548651"/>
            <a:ext cx="2766787" cy="131641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1150" algn="l" rtl="0">
              <a:lnSpc>
                <a:spcPct val="120000"/>
              </a:lnSpc>
              <a:spcBef>
                <a:spcPts val="0"/>
              </a:spcBef>
              <a:spcAft>
                <a:spcPts val="300"/>
              </a:spcAft>
              <a:buClr>
                <a:schemeClr val="accent1"/>
              </a:buClr>
              <a:buSzPts val="1300"/>
              <a:buFont typeface="Lato"/>
              <a:buChar char="●"/>
              <a:defRPr sz="2000" b="0" i="0" u="none" strike="noStrike" cap="none">
                <a:solidFill>
                  <a:schemeClr val="accent1"/>
                </a:solidFill>
                <a:latin typeface="Lato"/>
                <a:ea typeface="Lato"/>
                <a:cs typeface="Lato"/>
                <a:sym typeface="Lato"/>
              </a:defRPr>
            </a:lvl1pPr>
            <a:lvl2pPr marL="914400" marR="0" lvl="1" indent="-298450" algn="l" rtl="0">
              <a:lnSpc>
                <a:spcPct val="120000"/>
              </a:lnSpc>
              <a:spcBef>
                <a:spcPts val="0"/>
              </a:spcBef>
              <a:spcAft>
                <a:spcPts val="300"/>
              </a:spcAft>
              <a:buClr>
                <a:schemeClr val="accent1"/>
              </a:buClr>
              <a:buSzPts val="1100"/>
              <a:buFont typeface="Lato"/>
              <a:buChar char="○"/>
              <a:defRPr sz="1800" b="0" i="0" u="none" strike="noStrike" cap="none">
                <a:solidFill>
                  <a:schemeClr val="accent1"/>
                </a:solidFill>
                <a:latin typeface="Lato"/>
                <a:ea typeface="Lato"/>
                <a:cs typeface="Lato"/>
                <a:sym typeface="Lato"/>
              </a:defRPr>
            </a:lvl2pPr>
            <a:lvl3pPr marL="1371600" marR="0" lvl="2" indent="-298450" algn="l" rtl="0">
              <a:lnSpc>
                <a:spcPct val="120000"/>
              </a:lnSpc>
              <a:spcBef>
                <a:spcPts val="0"/>
              </a:spcBef>
              <a:spcAft>
                <a:spcPts val="300"/>
              </a:spcAft>
              <a:buClr>
                <a:schemeClr val="accent1"/>
              </a:buClr>
              <a:buSzPts val="1100"/>
              <a:buFont typeface="Lato"/>
              <a:buChar char="■"/>
              <a:defRPr sz="16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lnSpc>
                <a:spcPct val="100000"/>
              </a:lnSpc>
              <a:buFont typeface="Lato"/>
              <a:buNone/>
            </a:pPr>
            <a:r>
              <a:rPr lang="de-DE" sz="4000" b="1" dirty="0"/>
              <a:t>7,5 </a:t>
            </a:r>
            <a:r>
              <a:rPr lang="de-DE" sz="4000" b="1" dirty="0" err="1"/>
              <a:t>Mio</a:t>
            </a:r>
            <a:br>
              <a:rPr lang="de-DE" sz="4500" b="1" dirty="0"/>
            </a:br>
            <a:r>
              <a:rPr lang="de-DE" sz="1350" dirty="0"/>
              <a:t>Menschen mit Schwerbehinderungen</a:t>
            </a:r>
          </a:p>
        </p:txBody>
      </p:sp>
      <p:sp>
        <p:nvSpPr>
          <p:cNvPr id="21" name="Textplatzhalter 2">
            <a:extLst>
              <a:ext uri="{FF2B5EF4-FFF2-40B4-BE49-F238E27FC236}">
                <a16:creationId xmlns:a16="http://schemas.microsoft.com/office/drawing/2014/main" id="{5460C7E0-081E-1202-FFD1-E74E8D33F4A1}"/>
              </a:ext>
            </a:extLst>
          </p:cNvPr>
          <p:cNvSpPr txBox="1">
            <a:spLocks/>
          </p:cNvSpPr>
          <p:nvPr/>
        </p:nvSpPr>
        <p:spPr>
          <a:xfrm>
            <a:off x="5197342" y="2011690"/>
            <a:ext cx="2766787" cy="131641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1150" algn="l" rtl="0">
              <a:lnSpc>
                <a:spcPct val="120000"/>
              </a:lnSpc>
              <a:spcBef>
                <a:spcPts val="0"/>
              </a:spcBef>
              <a:spcAft>
                <a:spcPts val="300"/>
              </a:spcAft>
              <a:buClr>
                <a:schemeClr val="accent1"/>
              </a:buClr>
              <a:buSzPts val="1300"/>
              <a:buFont typeface="Lato"/>
              <a:buChar char="●"/>
              <a:defRPr sz="2000" b="0" i="0" u="none" strike="noStrike" cap="none">
                <a:solidFill>
                  <a:schemeClr val="accent1"/>
                </a:solidFill>
                <a:latin typeface="Lato"/>
                <a:ea typeface="Lato"/>
                <a:cs typeface="Lato"/>
                <a:sym typeface="Lato"/>
              </a:defRPr>
            </a:lvl1pPr>
            <a:lvl2pPr marL="914400" marR="0" lvl="1" indent="-298450" algn="l" rtl="0">
              <a:lnSpc>
                <a:spcPct val="120000"/>
              </a:lnSpc>
              <a:spcBef>
                <a:spcPts val="0"/>
              </a:spcBef>
              <a:spcAft>
                <a:spcPts val="300"/>
              </a:spcAft>
              <a:buClr>
                <a:schemeClr val="accent1"/>
              </a:buClr>
              <a:buSzPts val="1100"/>
              <a:buFont typeface="Lato"/>
              <a:buChar char="○"/>
              <a:defRPr sz="1800" b="0" i="0" u="none" strike="noStrike" cap="none">
                <a:solidFill>
                  <a:schemeClr val="accent1"/>
                </a:solidFill>
                <a:latin typeface="Lato"/>
                <a:ea typeface="Lato"/>
                <a:cs typeface="Lato"/>
                <a:sym typeface="Lato"/>
              </a:defRPr>
            </a:lvl2pPr>
            <a:lvl3pPr marL="1371600" marR="0" lvl="2" indent="-298450" algn="l" rtl="0">
              <a:lnSpc>
                <a:spcPct val="120000"/>
              </a:lnSpc>
              <a:spcBef>
                <a:spcPts val="0"/>
              </a:spcBef>
              <a:spcAft>
                <a:spcPts val="300"/>
              </a:spcAft>
              <a:buClr>
                <a:schemeClr val="accent1"/>
              </a:buClr>
              <a:buSzPts val="1100"/>
              <a:buFont typeface="Lato"/>
              <a:buChar char="■"/>
              <a:defRPr sz="16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6050" indent="0">
              <a:lnSpc>
                <a:spcPct val="100000"/>
              </a:lnSpc>
              <a:buFont typeface="Lato"/>
              <a:buNone/>
            </a:pPr>
            <a:r>
              <a:rPr lang="de-DE" sz="4000" b="1" dirty="0"/>
              <a:t>2,7 </a:t>
            </a:r>
            <a:r>
              <a:rPr lang="de-DE" sz="4000" b="1" dirty="0" err="1"/>
              <a:t>Mio</a:t>
            </a:r>
            <a:br>
              <a:rPr lang="de-DE" sz="4000" b="1" dirty="0"/>
            </a:br>
            <a:r>
              <a:rPr lang="de-DE" sz="1250" dirty="0"/>
              <a:t>Menschen </a:t>
            </a:r>
            <a:br>
              <a:rPr lang="de-DE" sz="1250" dirty="0"/>
            </a:br>
            <a:r>
              <a:rPr lang="de-DE" sz="1250" dirty="0"/>
              <a:t>mit Behinderungen</a:t>
            </a:r>
          </a:p>
        </p:txBody>
      </p:sp>
      <p:sp>
        <p:nvSpPr>
          <p:cNvPr id="7" name="Textplatzhalter 2">
            <a:extLst>
              <a:ext uri="{FF2B5EF4-FFF2-40B4-BE49-F238E27FC236}">
                <a16:creationId xmlns:a16="http://schemas.microsoft.com/office/drawing/2014/main" id="{117BC976-D2EF-D9C0-D3B8-3CC01A01EF29}"/>
              </a:ext>
            </a:extLst>
          </p:cNvPr>
          <p:cNvSpPr>
            <a:spLocks noGrp="1"/>
          </p:cNvSpPr>
          <p:nvPr>
            <p:ph type="body" idx="1"/>
          </p:nvPr>
        </p:nvSpPr>
        <p:spPr>
          <a:xfrm>
            <a:off x="5197342" y="3433432"/>
            <a:ext cx="2766787" cy="1316418"/>
          </a:xfrm>
        </p:spPr>
        <p:txBody>
          <a:bodyPr anchor="b" anchorCtr="0"/>
          <a:lstStyle/>
          <a:p>
            <a:pPr marL="146050" indent="0">
              <a:lnSpc>
                <a:spcPct val="100000"/>
              </a:lnSpc>
              <a:buNone/>
            </a:pPr>
            <a:r>
              <a:rPr lang="de-DE" sz="4000" b="1" dirty="0"/>
              <a:t>2,5 </a:t>
            </a:r>
            <a:r>
              <a:rPr lang="de-DE" sz="4000" b="1" dirty="0" err="1"/>
              <a:t>Mio</a:t>
            </a:r>
            <a:br>
              <a:rPr lang="de-DE" sz="4500" b="1" dirty="0"/>
            </a:br>
            <a:r>
              <a:rPr lang="de-DE" sz="1250" dirty="0"/>
              <a:t>Menschen </a:t>
            </a:r>
            <a:br>
              <a:rPr lang="de-DE" sz="1250" dirty="0"/>
            </a:br>
            <a:r>
              <a:rPr lang="de-DE" sz="1250" dirty="0"/>
              <a:t>mit chronischen Krankheiten</a:t>
            </a:r>
          </a:p>
        </p:txBody>
      </p:sp>
      <p:cxnSp>
        <p:nvCxnSpPr>
          <p:cNvPr id="8" name="Gerade Verbindung 7">
            <a:extLst>
              <a:ext uri="{FF2B5EF4-FFF2-40B4-BE49-F238E27FC236}">
                <a16:creationId xmlns:a16="http://schemas.microsoft.com/office/drawing/2014/main" id="{BCDD83EB-FBD8-5719-A661-F7BC840B3367}"/>
              </a:ext>
              <a:ext uri="{C183D7F6-B498-43B3-948B-1728B52AA6E4}">
                <adec:decorative xmlns:adec="http://schemas.microsoft.com/office/drawing/2017/decorative" val="1"/>
              </a:ext>
            </a:extLst>
          </p:cNvPr>
          <p:cNvCxnSpPr>
            <a:cxnSpLocks/>
          </p:cNvCxnSpPr>
          <p:nvPr/>
        </p:nvCxnSpPr>
        <p:spPr>
          <a:xfrm>
            <a:off x="5437789" y="3449937"/>
            <a:ext cx="2018996"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B9D7D98C-E651-8248-7500-4F70382321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4310" y="973392"/>
            <a:ext cx="2545654" cy="3473983"/>
          </a:xfrm>
          <a:prstGeom prst="rect">
            <a:avLst/>
          </a:prstGeom>
        </p:spPr>
      </p:pic>
      <p:cxnSp>
        <p:nvCxnSpPr>
          <p:cNvPr id="23" name="Gerade Verbindung 22">
            <a:extLst>
              <a:ext uri="{FF2B5EF4-FFF2-40B4-BE49-F238E27FC236}">
                <a16:creationId xmlns:a16="http://schemas.microsoft.com/office/drawing/2014/main" id="{72F950AC-D706-4A09-1E2B-D8F6D2BDAA70}"/>
              </a:ext>
              <a:ext uri="{C183D7F6-B498-43B3-948B-1728B52AA6E4}">
                <adec:decorative xmlns:adec="http://schemas.microsoft.com/office/drawing/2017/decorative" val="1"/>
              </a:ext>
            </a:extLst>
          </p:cNvPr>
          <p:cNvCxnSpPr>
            <a:cxnSpLocks/>
          </p:cNvCxnSpPr>
          <p:nvPr/>
        </p:nvCxnSpPr>
        <p:spPr>
          <a:xfrm>
            <a:off x="5437789" y="1945605"/>
            <a:ext cx="2018996"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07FE3494-6E64-6173-1FD3-31BB084C9A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38051" y="2218158"/>
            <a:ext cx="1032584" cy="1041722"/>
          </a:xfrm>
          <a:prstGeom prst="rect">
            <a:avLst/>
          </a:prstGeom>
        </p:spPr>
      </p:pic>
      <p:sp>
        <p:nvSpPr>
          <p:cNvPr id="5" name="Rechteck 4">
            <a:extLst>
              <a:ext uri="{FF2B5EF4-FFF2-40B4-BE49-F238E27FC236}">
                <a16:creationId xmlns:a16="http://schemas.microsoft.com/office/drawing/2014/main" id="{33182879-7E9D-BCBF-6547-A3761933CE8B}"/>
              </a:ext>
              <a:ext uri="{C183D7F6-B498-43B3-948B-1728B52AA6E4}">
                <adec:decorative xmlns:adec="http://schemas.microsoft.com/office/drawing/2017/decorative" val="1"/>
              </a:ext>
            </a:extLst>
          </p:cNvPr>
          <p:cNvSpPr/>
          <p:nvPr/>
        </p:nvSpPr>
        <p:spPr>
          <a:xfrm>
            <a:off x="5437789" y="4792762"/>
            <a:ext cx="3334157" cy="307777"/>
          </a:xfrm>
          <a:prstGeom prst="rect">
            <a:avLst/>
          </a:prstGeom>
        </p:spPr>
        <p:txBody>
          <a:bodyPr wrap="square">
            <a:spAutoFit/>
          </a:bodyPr>
          <a:lstStyle/>
          <a:p>
            <a:r>
              <a:rPr lang="de-DE" sz="700" dirty="0"/>
              <a:t>Quelle: https://</a:t>
            </a:r>
            <a:r>
              <a:rPr lang="de-DE" sz="700" dirty="0" err="1"/>
              <a:t>www.destatis.de</a:t>
            </a:r>
            <a:r>
              <a:rPr lang="de-DE" sz="700" dirty="0"/>
              <a:t>/DE/Themen/Gesellschaft-Umwelt/Gesundheit/Behinderte-Menschen/_</a:t>
            </a:r>
            <a:r>
              <a:rPr lang="de-DE" sz="700" dirty="0" err="1"/>
              <a:t>inhalt.html</a:t>
            </a:r>
            <a:endParaRPr lang="de-DE" sz="700" dirty="0"/>
          </a:p>
        </p:txBody>
      </p:sp>
    </p:spTree>
    <p:extLst>
      <p:ext uri="{BB962C8B-B14F-4D97-AF65-F5344CB8AC3E}">
        <p14:creationId xmlns:p14="http://schemas.microsoft.com/office/powerpoint/2010/main" val="18825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26</a:t>
            </a:fld>
            <a:endParaRPr lang="de-DE"/>
          </a:p>
        </p:txBody>
      </p:sp>
      <p:sp>
        <p:nvSpPr>
          <p:cNvPr id="9" name="Rechteck 8">
            <a:extLst>
              <a:ext uri="{FF2B5EF4-FFF2-40B4-BE49-F238E27FC236}">
                <a16:creationId xmlns:a16="http://schemas.microsoft.com/office/drawing/2014/main" id="{7AD6D533-1822-A183-0FF0-B4A42B262A48}"/>
              </a:ext>
              <a:ext uri="{C183D7F6-B498-43B3-948B-1728B52AA6E4}">
                <adec:decorative xmlns:adec="http://schemas.microsoft.com/office/drawing/2017/decorative" val="1"/>
              </a:ext>
            </a:extLst>
          </p:cNvPr>
          <p:cNvSpPr/>
          <p:nvPr/>
        </p:nvSpPr>
        <p:spPr>
          <a:xfrm>
            <a:off x="440871" y="1066800"/>
            <a:ext cx="1872343" cy="49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BDB4DD20-6FB2-608C-023C-BC9DE0D7C2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9516" y="648928"/>
            <a:ext cx="2294793" cy="1384622"/>
          </a:xfrm>
          <a:prstGeom prst="rect">
            <a:avLst/>
          </a:prstGeom>
        </p:spPr>
      </p:pic>
      <p:pic>
        <p:nvPicPr>
          <p:cNvPr id="7" name="Grafik 6">
            <a:extLst>
              <a:ext uri="{FF2B5EF4-FFF2-40B4-BE49-F238E27FC236}">
                <a16:creationId xmlns:a16="http://schemas.microsoft.com/office/drawing/2014/main" id="{EE125F5E-1545-A57F-B7D4-62703ABA07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034" y="2251176"/>
            <a:ext cx="2352573" cy="2352573"/>
          </a:xfrm>
          <a:prstGeom prst="rect">
            <a:avLst/>
          </a:prstGeom>
        </p:spPr>
      </p:pic>
      <p:sp>
        <p:nvSpPr>
          <p:cNvPr id="8" name="Textfeld 7">
            <a:extLst>
              <a:ext uri="{FF2B5EF4-FFF2-40B4-BE49-F238E27FC236}">
                <a16:creationId xmlns:a16="http://schemas.microsoft.com/office/drawing/2014/main" id="{FD3FD740-E73C-3AE2-FD62-87F0EB4C3D23}"/>
              </a:ext>
              <a:ext uri="{C183D7F6-B498-43B3-948B-1728B52AA6E4}">
                <adec:decorative xmlns:adec="http://schemas.microsoft.com/office/drawing/2017/decorative" val="1"/>
              </a:ext>
            </a:extLst>
          </p:cNvPr>
          <p:cNvSpPr txBox="1"/>
          <p:nvPr/>
        </p:nvSpPr>
        <p:spPr>
          <a:xfrm>
            <a:off x="2790395" y="1356852"/>
            <a:ext cx="184731" cy="307777"/>
          </a:xfrm>
          <a:prstGeom prst="rect">
            <a:avLst/>
          </a:prstGeom>
          <a:noFill/>
        </p:spPr>
        <p:txBody>
          <a:bodyPr wrap="none" rtlCol="0">
            <a:spAutoFit/>
          </a:bodyPr>
          <a:lstStyle/>
          <a:p>
            <a:endParaRPr lang="de-DE" dirty="0"/>
          </a:p>
        </p:txBody>
      </p:sp>
      <p:sp>
        <p:nvSpPr>
          <p:cNvPr id="13" name="Textplatzhalter 2">
            <a:extLst>
              <a:ext uri="{FF2B5EF4-FFF2-40B4-BE49-F238E27FC236}">
                <a16:creationId xmlns:a16="http://schemas.microsoft.com/office/drawing/2014/main" id="{6C1C5942-D68D-F2D2-E6CE-B4387DDC1E01}"/>
              </a:ext>
            </a:extLst>
          </p:cNvPr>
          <p:cNvSpPr>
            <a:spLocks noGrp="1"/>
          </p:cNvSpPr>
          <p:nvPr>
            <p:ph type="title" idx="4294967295"/>
          </p:nvPr>
        </p:nvSpPr>
        <p:spPr>
          <a:xfrm>
            <a:off x="3459163" y="2047875"/>
            <a:ext cx="7688262" cy="31257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146050" marR="0" lvl="0" indent="0" algn="l" defTabSz="914400" rtl="0" eaLnBrk="1" fontAlgn="auto" latinLnBrk="0" hangingPunct="1">
              <a:lnSpc>
                <a:spcPct val="100000"/>
              </a:lnSpc>
              <a:spcBef>
                <a:spcPts val="0"/>
              </a:spcBef>
              <a:spcAft>
                <a:spcPts val="300"/>
              </a:spcAft>
              <a:buClr>
                <a:schemeClr val="accent1"/>
              </a:buClr>
              <a:buSzPts val="1300"/>
              <a:buFont typeface="Lato"/>
              <a:buNone/>
              <a:tabLst/>
              <a:defRPr/>
            </a:pPr>
            <a: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t>Anstieg des Anteils </a:t>
            </a:r>
            <a:b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br>
            <a: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t>von Menschen mit Behinderungen </a:t>
            </a:r>
            <a:b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br>
            <a: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t>zwischen 2005 und 2013:</a:t>
            </a:r>
          </a:p>
          <a:p>
            <a:pPr marL="146050" marR="0" lvl="0" indent="0" algn="l" defTabSz="914400" rtl="0" eaLnBrk="1" fontAlgn="auto" latinLnBrk="0" hangingPunct="1">
              <a:lnSpc>
                <a:spcPct val="100000"/>
              </a:lnSpc>
              <a:spcBef>
                <a:spcPts val="0"/>
              </a:spcBef>
              <a:spcAft>
                <a:spcPts val="300"/>
              </a:spcAft>
              <a:buClr>
                <a:schemeClr val="accent1"/>
              </a:buClr>
              <a:buSzPts val="1300"/>
              <a:buFont typeface="Lato"/>
              <a:buNone/>
              <a:tabLst/>
              <a:defRPr/>
            </a:pPr>
            <a:r>
              <a:rPr kumimoji="0" lang="de-DE" sz="18500" b="1" i="0" u="none" strike="noStrike" kern="0" cap="none" spc="0" normalizeH="0" baseline="0" noProof="0" dirty="0">
                <a:ln>
                  <a:noFill/>
                </a:ln>
                <a:solidFill>
                  <a:schemeClr val="accent1"/>
                </a:solidFill>
                <a:effectLst/>
                <a:uLnTx/>
                <a:uFillTx/>
                <a:latin typeface="Lato"/>
                <a:ea typeface="Lato"/>
                <a:cs typeface="Lato"/>
                <a:sym typeface="Lato"/>
              </a:rPr>
              <a:t>12</a:t>
            </a:r>
            <a:r>
              <a:rPr kumimoji="0" lang="de-DE" sz="18500" b="1" i="0" u="none" strike="noStrike" kern="0" cap="none" spc="0" normalizeH="0" baseline="30000" noProof="0" dirty="0">
                <a:ln>
                  <a:noFill/>
                </a:ln>
                <a:solidFill>
                  <a:schemeClr val="accent1"/>
                </a:solidFill>
                <a:effectLst/>
                <a:uLnTx/>
                <a:uFillTx/>
                <a:latin typeface="Lato"/>
                <a:ea typeface="Lato"/>
                <a:cs typeface="Lato"/>
                <a:sym typeface="Lato"/>
              </a:rPr>
              <a:t>%</a:t>
            </a:r>
          </a:p>
        </p:txBody>
      </p:sp>
      <p:sp>
        <p:nvSpPr>
          <p:cNvPr id="3" name="Rechteck 2">
            <a:extLst>
              <a:ext uri="{FF2B5EF4-FFF2-40B4-BE49-F238E27FC236}">
                <a16:creationId xmlns:a16="http://schemas.microsoft.com/office/drawing/2014/main" id="{FE60201F-BD13-90B4-5062-77F91624FDCA}"/>
              </a:ext>
            </a:extLst>
          </p:cNvPr>
          <p:cNvSpPr/>
          <p:nvPr/>
        </p:nvSpPr>
        <p:spPr>
          <a:xfrm>
            <a:off x="996497" y="4821375"/>
            <a:ext cx="5851343" cy="200055"/>
          </a:xfrm>
          <a:prstGeom prst="rect">
            <a:avLst/>
          </a:prstGeom>
        </p:spPr>
        <p:txBody>
          <a:bodyPr wrap="square">
            <a:spAutoFit/>
          </a:bodyPr>
          <a:lstStyle/>
          <a:p>
            <a:r>
              <a:rPr lang="de-DE" sz="700" dirty="0"/>
              <a:t>Quelle: Schwerbehindertenstatistik 2005, 2009 und 2013, Berechnung des ISG</a:t>
            </a:r>
          </a:p>
        </p:txBody>
      </p:sp>
    </p:spTree>
    <p:extLst>
      <p:ext uri="{BB962C8B-B14F-4D97-AF65-F5344CB8AC3E}">
        <p14:creationId xmlns:p14="http://schemas.microsoft.com/office/powerpoint/2010/main" val="333121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5" name="Title 4">
            <a:extLst>
              <a:ext uri="{FF2B5EF4-FFF2-40B4-BE49-F238E27FC236}">
                <a16:creationId xmlns:a16="http://schemas.microsoft.com/office/drawing/2014/main" id="{86C640E9-8D63-4B19-61FE-F796AF9A9A71}"/>
              </a:ext>
            </a:extLst>
          </p:cNvPr>
          <p:cNvSpPr>
            <a:spLocks noGrp="1"/>
          </p:cNvSpPr>
          <p:nvPr>
            <p:ph type="title"/>
          </p:nvPr>
        </p:nvSpPr>
        <p:spPr>
          <a:xfrm>
            <a:off x="729450" y="-535200"/>
            <a:ext cx="7688700" cy="535200"/>
          </a:xfrm>
        </p:spPr>
        <p:txBody>
          <a:bodyPr spcFirstLastPara="1" wrap="square" lIns="91425" tIns="91425" rIns="91425" bIns="91425" anchor="b" anchorCtr="0">
            <a:noAutofit/>
          </a:bodyPr>
          <a:lstStyle/>
          <a:p>
            <a:r>
              <a:rPr lang="de-DE" dirty="0"/>
              <a:t>Tabelle  mit Behinderungsarten / Anzahl</a:t>
            </a:r>
          </a:p>
        </p:txBody>
      </p:sp>
      <p:sp>
        <p:nvSpPr>
          <p:cNvPr id="9" name="Rechteck 8">
            <a:extLst>
              <a:ext uri="{FF2B5EF4-FFF2-40B4-BE49-F238E27FC236}">
                <a16:creationId xmlns:a16="http://schemas.microsoft.com/office/drawing/2014/main" id="{7AD6D533-1822-A183-0FF0-B4A42B262A48}"/>
              </a:ext>
              <a:ext uri="{C183D7F6-B498-43B3-948B-1728B52AA6E4}">
                <adec:decorative xmlns:adec="http://schemas.microsoft.com/office/drawing/2017/decorative" val="1"/>
              </a:ext>
            </a:extLst>
          </p:cNvPr>
          <p:cNvSpPr/>
          <p:nvPr/>
        </p:nvSpPr>
        <p:spPr>
          <a:xfrm>
            <a:off x="440871" y="1066800"/>
            <a:ext cx="1872343" cy="49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BDB4DD20-6FB2-608C-023C-BC9DE0D7C2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9516" y="648928"/>
            <a:ext cx="2294793" cy="1384622"/>
          </a:xfrm>
          <a:prstGeom prst="rect">
            <a:avLst/>
          </a:prstGeom>
        </p:spPr>
      </p:pic>
      <p:pic>
        <p:nvPicPr>
          <p:cNvPr id="7" name="Grafik 6">
            <a:extLst>
              <a:ext uri="{FF2B5EF4-FFF2-40B4-BE49-F238E27FC236}">
                <a16:creationId xmlns:a16="http://schemas.microsoft.com/office/drawing/2014/main" id="{EE125F5E-1545-A57F-B7D4-62703ABA07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2034" y="2251176"/>
            <a:ext cx="2352573" cy="2352573"/>
          </a:xfrm>
          <a:prstGeom prst="rect">
            <a:avLst/>
          </a:prstGeom>
        </p:spPr>
      </p:pic>
      <p:sp>
        <p:nvSpPr>
          <p:cNvPr id="8" name="Textfeld 7">
            <a:extLst>
              <a:ext uri="{FF2B5EF4-FFF2-40B4-BE49-F238E27FC236}">
                <a16:creationId xmlns:a16="http://schemas.microsoft.com/office/drawing/2014/main" id="{FD3FD740-E73C-3AE2-FD62-87F0EB4C3D23}"/>
              </a:ext>
              <a:ext uri="{C183D7F6-B498-43B3-948B-1728B52AA6E4}">
                <adec:decorative xmlns:adec="http://schemas.microsoft.com/office/drawing/2017/decorative" val="1"/>
              </a:ext>
            </a:extLst>
          </p:cNvPr>
          <p:cNvSpPr txBox="1"/>
          <p:nvPr/>
        </p:nvSpPr>
        <p:spPr>
          <a:xfrm>
            <a:off x="2790395" y="1356852"/>
            <a:ext cx="184731" cy="307777"/>
          </a:xfrm>
          <a:prstGeom prst="rect">
            <a:avLst/>
          </a:prstGeom>
          <a:noFill/>
        </p:spPr>
        <p:txBody>
          <a:bodyPr wrap="none" rtlCol="0">
            <a:spAutoFit/>
          </a:bodyPr>
          <a:lstStyle/>
          <a:p>
            <a:endParaRPr lang="de-DE" dirty="0"/>
          </a:p>
        </p:txBody>
      </p:sp>
      <p:graphicFrame>
        <p:nvGraphicFramePr>
          <p:cNvPr id="4" name="Tabelle 3">
            <a:extLst>
              <a:ext uri="{FF2B5EF4-FFF2-40B4-BE49-F238E27FC236}">
                <a16:creationId xmlns:a16="http://schemas.microsoft.com/office/drawing/2014/main" id="{D578793A-C1FC-A058-27C1-834B8021B724}"/>
              </a:ext>
            </a:extLst>
          </p:cNvPr>
          <p:cNvGraphicFramePr>
            <a:graphicFrameLocks noGrp="1"/>
          </p:cNvGraphicFramePr>
          <p:nvPr>
            <p:extLst>
              <p:ext uri="{D42A27DB-BD31-4B8C-83A1-F6EECF244321}">
                <p14:modId xmlns:p14="http://schemas.microsoft.com/office/powerpoint/2010/main" val="556065993"/>
              </p:ext>
            </p:extLst>
          </p:nvPr>
        </p:nvGraphicFramePr>
        <p:xfrm>
          <a:off x="3730244" y="1226077"/>
          <a:ext cx="4972885" cy="3343952"/>
        </p:xfrm>
        <a:graphic>
          <a:graphicData uri="http://schemas.openxmlformats.org/drawingml/2006/table">
            <a:tbl>
              <a:tblPr firstRow="1" firstCol="1" bandRow="1"/>
              <a:tblGrid>
                <a:gridCol w="1920886">
                  <a:extLst>
                    <a:ext uri="{9D8B030D-6E8A-4147-A177-3AD203B41FA5}">
                      <a16:colId xmlns:a16="http://schemas.microsoft.com/office/drawing/2014/main" val="1139338567"/>
                    </a:ext>
                  </a:extLst>
                </a:gridCol>
                <a:gridCol w="665351">
                  <a:extLst>
                    <a:ext uri="{9D8B030D-6E8A-4147-A177-3AD203B41FA5}">
                      <a16:colId xmlns:a16="http://schemas.microsoft.com/office/drawing/2014/main" val="1989302762"/>
                    </a:ext>
                  </a:extLst>
                </a:gridCol>
                <a:gridCol w="659246">
                  <a:extLst>
                    <a:ext uri="{9D8B030D-6E8A-4147-A177-3AD203B41FA5}">
                      <a16:colId xmlns:a16="http://schemas.microsoft.com/office/drawing/2014/main" val="178726579"/>
                    </a:ext>
                  </a:extLst>
                </a:gridCol>
                <a:gridCol w="689767">
                  <a:extLst>
                    <a:ext uri="{9D8B030D-6E8A-4147-A177-3AD203B41FA5}">
                      <a16:colId xmlns:a16="http://schemas.microsoft.com/office/drawing/2014/main" val="372507084"/>
                    </a:ext>
                  </a:extLst>
                </a:gridCol>
                <a:gridCol w="1037635">
                  <a:extLst>
                    <a:ext uri="{9D8B030D-6E8A-4147-A177-3AD203B41FA5}">
                      <a16:colId xmlns:a16="http://schemas.microsoft.com/office/drawing/2014/main" val="2977412965"/>
                    </a:ext>
                  </a:extLst>
                </a:gridCol>
              </a:tblGrid>
              <a:tr h="446730">
                <a:tc>
                  <a:txBody>
                    <a:bodyPr/>
                    <a:lstStyle/>
                    <a:p>
                      <a:br>
                        <a:rPr lang="de-DE" sz="1100" b="1" dirty="0">
                          <a:solidFill>
                            <a:schemeClr val="bg2"/>
                          </a:solidFill>
                          <a:effectLst/>
                          <a:latin typeface=""/>
                        </a:rPr>
                      </a:br>
                      <a:r>
                        <a:rPr lang="de-DE" sz="1100" b="1" dirty="0">
                          <a:solidFill>
                            <a:schemeClr val="bg2"/>
                          </a:solidFill>
                          <a:effectLst/>
                          <a:latin typeface=""/>
                        </a:rPr>
                        <a:t>Behinderungsarten</a:t>
                      </a:r>
                    </a:p>
                  </a:txBody>
                  <a:tcPr marL="0" marR="52513" marT="0"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b="1" dirty="0">
                          <a:solidFill>
                            <a:schemeClr val="bg2"/>
                          </a:solidFill>
                          <a:effectLst/>
                          <a:latin typeface=""/>
                        </a:rPr>
                      </a:br>
                      <a:r>
                        <a:rPr lang="de-DE" sz="1100" b="1" dirty="0">
                          <a:solidFill>
                            <a:schemeClr val="bg2"/>
                          </a:solidFill>
                          <a:effectLst/>
                          <a:latin typeface=""/>
                        </a:rPr>
                        <a:t>2005</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b="1" dirty="0">
                          <a:solidFill>
                            <a:schemeClr val="bg2"/>
                          </a:solidFill>
                          <a:effectLst/>
                          <a:latin typeface=""/>
                        </a:rPr>
                      </a:br>
                      <a:r>
                        <a:rPr lang="de-DE" sz="1100" b="1" dirty="0">
                          <a:solidFill>
                            <a:schemeClr val="bg2"/>
                          </a:solidFill>
                          <a:effectLst/>
                          <a:latin typeface=""/>
                        </a:rPr>
                        <a:t>2009</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b="1" dirty="0">
                          <a:solidFill>
                            <a:schemeClr val="bg2"/>
                          </a:solidFill>
                          <a:effectLst/>
                          <a:latin typeface=""/>
                        </a:rPr>
                      </a:br>
                      <a:r>
                        <a:rPr lang="de-DE" sz="1100" b="1" dirty="0">
                          <a:solidFill>
                            <a:schemeClr val="bg2"/>
                          </a:solidFill>
                          <a:effectLst/>
                          <a:latin typeface=""/>
                        </a:rPr>
                        <a:t>2013</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b="1" dirty="0">
                          <a:solidFill>
                            <a:schemeClr val="bg2"/>
                          </a:solidFill>
                          <a:effectLst/>
                          <a:latin typeface=""/>
                        </a:rPr>
                        <a:t>Veränderung</a:t>
                      </a:r>
                      <a:br>
                        <a:rPr lang="de-DE" sz="1100" b="1" dirty="0">
                          <a:solidFill>
                            <a:schemeClr val="bg2"/>
                          </a:solidFill>
                          <a:effectLst/>
                          <a:latin typeface=""/>
                        </a:rPr>
                      </a:br>
                      <a:r>
                        <a:rPr lang="de-DE" sz="1100" b="1" dirty="0">
                          <a:solidFill>
                            <a:schemeClr val="bg2"/>
                          </a:solidFill>
                          <a:effectLst/>
                          <a:latin typeface=""/>
                        </a:rPr>
                        <a:t>2005–2013</a:t>
                      </a:r>
                    </a:p>
                  </a:txBody>
                  <a:tcPr marL="147184" marR="0"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781144"/>
                  </a:ext>
                </a:extLst>
              </a:tr>
              <a:tr h="281056">
                <a:tc>
                  <a:txBody>
                    <a:bodyPr/>
                    <a:lstStyle/>
                    <a:p>
                      <a:r>
                        <a:rPr lang="de-DE" sz="1100" dirty="0">
                          <a:solidFill>
                            <a:schemeClr val="bg2"/>
                          </a:solidFill>
                          <a:effectLst/>
                          <a:latin typeface=""/>
                        </a:rPr>
                        <a:t>Körperliche Behinderung</a:t>
                      </a:r>
                    </a:p>
                  </a:txBody>
                  <a:tcPr marL="0" marR="52513" marT="0"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4.445</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4.523</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4.699</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6%</a:t>
                      </a:r>
                    </a:p>
                  </a:txBody>
                  <a:tcPr marL="147184" marR="0"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1591520"/>
                  </a:ext>
                </a:extLst>
              </a:tr>
              <a:tr h="476669">
                <a:tc>
                  <a:txBody>
                    <a:bodyPr/>
                    <a:lstStyle/>
                    <a:p>
                      <a:r>
                        <a:rPr lang="de-DE" sz="1100" dirty="0">
                          <a:solidFill>
                            <a:schemeClr val="bg2"/>
                          </a:solidFill>
                          <a:effectLst/>
                          <a:latin typeface=""/>
                        </a:rPr>
                        <a:t>Blindheit </a:t>
                      </a:r>
                      <a:br>
                        <a:rPr lang="de-DE" sz="1100" dirty="0">
                          <a:solidFill>
                            <a:schemeClr val="bg2"/>
                          </a:solidFill>
                          <a:effectLst/>
                          <a:latin typeface=""/>
                        </a:rPr>
                      </a:br>
                      <a:r>
                        <a:rPr lang="de-DE" sz="1100" dirty="0">
                          <a:solidFill>
                            <a:schemeClr val="bg2"/>
                          </a:solidFill>
                          <a:effectLst/>
                          <a:latin typeface=""/>
                        </a:rPr>
                        <a:t>oder Sehbehinderung</a:t>
                      </a:r>
                    </a:p>
                  </a:txBody>
                  <a:tcPr marL="0" marR="52513" marT="0"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347</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a:solidFill>
                            <a:schemeClr val="bg2"/>
                          </a:solidFill>
                          <a:effectLst/>
                          <a:latin typeface=""/>
                        </a:rPr>
                        <a:t>353</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a:solidFill>
                            <a:schemeClr val="bg2"/>
                          </a:solidFill>
                          <a:effectLst/>
                          <a:latin typeface=""/>
                        </a:rPr>
                        <a:t>357</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3%</a:t>
                      </a:r>
                    </a:p>
                  </a:txBody>
                  <a:tcPr marL="147184" marR="0"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242623"/>
                  </a:ext>
                </a:extLst>
              </a:tr>
              <a:tr h="666627">
                <a:tc>
                  <a:txBody>
                    <a:bodyPr/>
                    <a:lstStyle/>
                    <a:p>
                      <a:r>
                        <a:rPr lang="de-DE" sz="1100" dirty="0">
                          <a:solidFill>
                            <a:schemeClr val="bg2"/>
                          </a:solidFill>
                          <a:effectLst/>
                          <a:latin typeface=""/>
                        </a:rPr>
                        <a:t>Sprach- oder Sprechstörung, Taubheit, Schwerhörigkeit, Gleichgewichtsstörung</a:t>
                      </a:r>
                    </a:p>
                  </a:txBody>
                  <a:tcPr marL="0" marR="52513" marT="0"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dirty="0">
                          <a:solidFill>
                            <a:schemeClr val="bg2"/>
                          </a:solidFill>
                          <a:effectLst/>
                          <a:latin typeface=""/>
                        </a:rPr>
                      </a:br>
                      <a:br>
                        <a:rPr lang="de-DE" sz="1100" dirty="0">
                          <a:solidFill>
                            <a:schemeClr val="bg2"/>
                          </a:solidFill>
                          <a:effectLst/>
                          <a:latin typeface=""/>
                        </a:rPr>
                      </a:br>
                      <a:r>
                        <a:rPr lang="de-DE" sz="1100" dirty="0">
                          <a:solidFill>
                            <a:schemeClr val="bg2"/>
                          </a:solidFill>
                          <a:effectLst/>
                          <a:latin typeface=""/>
                        </a:rPr>
                        <a:t>276</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a:solidFill>
                            <a:schemeClr val="bg2"/>
                          </a:solidFill>
                          <a:effectLst/>
                          <a:latin typeface=""/>
                        </a:rPr>
                      </a:br>
                      <a:br>
                        <a:rPr lang="de-DE" sz="1100">
                          <a:solidFill>
                            <a:schemeClr val="bg2"/>
                          </a:solidFill>
                          <a:effectLst/>
                          <a:latin typeface=""/>
                        </a:rPr>
                      </a:br>
                      <a:r>
                        <a:rPr lang="de-DE" sz="1100">
                          <a:solidFill>
                            <a:schemeClr val="bg2"/>
                          </a:solidFill>
                          <a:effectLst/>
                          <a:latin typeface=""/>
                        </a:rPr>
                        <a:t>295</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dirty="0">
                          <a:solidFill>
                            <a:schemeClr val="bg2"/>
                          </a:solidFill>
                          <a:effectLst/>
                          <a:latin typeface=""/>
                        </a:rPr>
                      </a:br>
                      <a:br>
                        <a:rPr lang="de-DE" sz="1100" dirty="0">
                          <a:solidFill>
                            <a:schemeClr val="bg2"/>
                          </a:solidFill>
                          <a:effectLst/>
                          <a:latin typeface=""/>
                        </a:rPr>
                      </a:br>
                      <a:r>
                        <a:rPr lang="de-DE" sz="1100" dirty="0">
                          <a:solidFill>
                            <a:schemeClr val="bg2"/>
                          </a:solidFill>
                          <a:effectLst/>
                          <a:latin typeface=""/>
                        </a:rPr>
                        <a:t>316</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dirty="0">
                          <a:solidFill>
                            <a:schemeClr val="bg2"/>
                          </a:solidFill>
                          <a:effectLst/>
                          <a:latin typeface=""/>
                        </a:rPr>
                      </a:br>
                      <a:br>
                        <a:rPr lang="de-DE" sz="1100" dirty="0">
                          <a:solidFill>
                            <a:schemeClr val="bg2"/>
                          </a:solidFill>
                          <a:effectLst/>
                          <a:latin typeface=""/>
                        </a:rPr>
                      </a:br>
                      <a:r>
                        <a:rPr lang="de-DE" sz="1100" dirty="0">
                          <a:solidFill>
                            <a:schemeClr val="bg2"/>
                          </a:solidFill>
                          <a:effectLst/>
                          <a:latin typeface=""/>
                        </a:rPr>
                        <a:t>14%</a:t>
                      </a:r>
                    </a:p>
                  </a:txBody>
                  <a:tcPr marL="147184" marR="0"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8221175"/>
                  </a:ext>
                </a:extLst>
              </a:tr>
              <a:tr h="353961">
                <a:tc>
                  <a:txBody>
                    <a:bodyPr/>
                    <a:lstStyle/>
                    <a:p>
                      <a:r>
                        <a:rPr lang="de-DE" sz="1100" dirty="0">
                          <a:solidFill>
                            <a:schemeClr val="bg2"/>
                          </a:solidFill>
                          <a:effectLst/>
                          <a:latin typeface=""/>
                        </a:rPr>
                        <a:t>Psychische Behinderung</a:t>
                      </a:r>
                    </a:p>
                  </a:txBody>
                  <a:tcPr marL="0" marR="52513" marT="0"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349</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a:solidFill>
                            <a:schemeClr val="bg2"/>
                          </a:solidFill>
                          <a:effectLst/>
                          <a:latin typeface=""/>
                        </a:rPr>
                        <a:t>433</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a:solidFill>
                            <a:schemeClr val="bg2"/>
                          </a:solidFill>
                          <a:effectLst/>
                          <a:latin typeface=""/>
                        </a:rPr>
                        <a:t>546</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57%</a:t>
                      </a:r>
                    </a:p>
                  </a:txBody>
                  <a:tcPr marL="147184" marR="0"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6352842"/>
                  </a:ext>
                </a:extLst>
              </a:tr>
              <a:tr h="483747">
                <a:tc>
                  <a:txBody>
                    <a:bodyPr/>
                    <a:lstStyle/>
                    <a:p>
                      <a:r>
                        <a:rPr lang="de-DE" sz="1100" dirty="0">
                          <a:solidFill>
                            <a:schemeClr val="bg2"/>
                          </a:solidFill>
                          <a:effectLst/>
                          <a:latin typeface=""/>
                        </a:rPr>
                        <a:t>Geistige Behinderung, Lernbehinderung</a:t>
                      </a:r>
                    </a:p>
                  </a:txBody>
                  <a:tcPr marL="0" marR="52513" marT="0"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dirty="0">
                          <a:solidFill>
                            <a:schemeClr val="bg2"/>
                          </a:solidFill>
                          <a:effectLst/>
                          <a:latin typeface=""/>
                        </a:rPr>
                      </a:br>
                      <a:r>
                        <a:rPr lang="de-DE" sz="1100" dirty="0">
                          <a:solidFill>
                            <a:schemeClr val="bg2"/>
                          </a:solidFill>
                          <a:effectLst/>
                          <a:latin typeface=""/>
                        </a:rPr>
                        <a:t>264</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a:solidFill>
                            <a:schemeClr val="bg2"/>
                          </a:solidFill>
                          <a:effectLst/>
                          <a:latin typeface=""/>
                        </a:rPr>
                      </a:br>
                      <a:r>
                        <a:rPr lang="de-DE" sz="1100">
                          <a:solidFill>
                            <a:schemeClr val="bg2"/>
                          </a:solidFill>
                          <a:effectLst/>
                          <a:latin typeface=""/>
                        </a:rPr>
                        <a:t>277</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a:solidFill>
                            <a:schemeClr val="bg2"/>
                          </a:solidFill>
                          <a:effectLst/>
                          <a:latin typeface=""/>
                        </a:rPr>
                      </a:br>
                      <a:r>
                        <a:rPr lang="de-DE" sz="1100">
                          <a:solidFill>
                            <a:schemeClr val="bg2"/>
                          </a:solidFill>
                          <a:effectLst/>
                          <a:latin typeface=""/>
                        </a:rPr>
                        <a:t>299</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br>
                        <a:rPr lang="de-DE" sz="1100" dirty="0">
                          <a:solidFill>
                            <a:schemeClr val="bg2"/>
                          </a:solidFill>
                          <a:effectLst/>
                          <a:latin typeface=""/>
                        </a:rPr>
                      </a:br>
                      <a:r>
                        <a:rPr lang="de-DE" sz="1100" dirty="0">
                          <a:solidFill>
                            <a:schemeClr val="bg2"/>
                          </a:solidFill>
                          <a:effectLst/>
                          <a:latin typeface=""/>
                        </a:rPr>
                        <a:t>13%</a:t>
                      </a:r>
                    </a:p>
                  </a:txBody>
                  <a:tcPr marL="147184" marR="0"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234257"/>
                  </a:ext>
                </a:extLst>
              </a:tr>
              <a:tr h="304802">
                <a:tc>
                  <a:txBody>
                    <a:bodyPr/>
                    <a:lstStyle/>
                    <a:p>
                      <a:r>
                        <a:rPr lang="de-DE" sz="1100" dirty="0">
                          <a:solidFill>
                            <a:schemeClr val="bg2"/>
                          </a:solidFill>
                          <a:effectLst/>
                          <a:latin typeface=""/>
                        </a:rPr>
                        <a:t>Sonstige Behinderung</a:t>
                      </a:r>
                    </a:p>
                  </a:txBody>
                  <a:tcPr marL="0" marR="52513" marT="0"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1.084</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1.221</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1.332</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dirty="0">
                          <a:solidFill>
                            <a:schemeClr val="bg2"/>
                          </a:solidFill>
                          <a:effectLst/>
                          <a:latin typeface=""/>
                        </a:rPr>
                        <a:t>23%</a:t>
                      </a:r>
                    </a:p>
                  </a:txBody>
                  <a:tcPr marL="147184" marR="0"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0446420"/>
                  </a:ext>
                </a:extLst>
              </a:tr>
              <a:tr h="324464">
                <a:tc>
                  <a:txBody>
                    <a:bodyPr/>
                    <a:lstStyle/>
                    <a:p>
                      <a:r>
                        <a:rPr lang="de-DE" sz="1100" b="1" dirty="0">
                          <a:solidFill>
                            <a:schemeClr val="bg2"/>
                          </a:solidFill>
                          <a:effectLst/>
                          <a:latin typeface=""/>
                        </a:rPr>
                        <a:t>Insgesamt</a:t>
                      </a:r>
                    </a:p>
                  </a:txBody>
                  <a:tcPr marL="0" marR="52513" marT="0"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b="1" dirty="0">
                          <a:solidFill>
                            <a:schemeClr val="bg2"/>
                          </a:solidFill>
                          <a:effectLst/>
                          <a:latin typeface=""/>
                        </a:rPr>
                        <a:t>6.765</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b="1" dirty="0">
                          <a:solidFill>
                            <a:schemeClr val="bg2"/>
                          </a:solidFill>
                          <a:effectLst/>
                          <a:latin typeface=""/>
                        </a:rPr>
                        <a:t>7.102</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b="1" dirty="0">
                          <a:solidFill>
                            <a:schemeClr val="bg2"/>
                          </a:solidFill>
                          <a:effectLst/>
                          <a:latin typeface=""/>
                        </a:rPr>
                        <a:t>7.549</a:t>
                      </a:r>
                    </a:p>
                  </a:txBody>
                  <a:tcPr marL="147184" marR="52513"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DE" sz="1100" b="1" dirty="0">
                          <a:solidFill>
                            <a:schemeClr val="bg2"/>
                          </a:solidFill>
                          <a:effectLst/>
                          <a:latin typeface=""/>
                        </a:rPr>
                        <a:t>12%</a:t>
                      </a:r>
                    </a:p>
                  </a:txBody>
                  <a:tcPr marL="147184" marR="0" marT="52513" marB="62868"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95690"/>
                  </a:ext>
                </a:extLst>
              </a:tr>
            </a:tbl>
          </a:graphicData>
        </a:graphic>
      </p:graphicFrame>
      <p:sp>
        <p:nvSpPr>
          <p:cNvPr id="3" name="Rechteck 2">
            <a:extLst>
              <a:ext uri="{FF2B5EF4-FFF2-40B4-BE49-F238E27FC236}">
                <a16:creationId xmlns:a16="http://schemas.microsoft.com/office/drawing/2014/main" id="{FE60201F-BD13-90B4-5062-77F91624FDCA}"/>
              </a:ext>
            </a:extLst>
          </p:cNvPr>
          <p:cNvSpPr/>
          <p:nvPr/>
        </p:nvSpPr>
        <p:spPr>
          <a:xfrm>
            <a:off x="646135" y="4792762"/>
            <a:ext cx="3334157" cy="307777"/>
          </a:xfrm>
          <a:prstGeom prst="rect">
            <a:avLst/>
          </a:prstGeom>
        </p:spPr>
        <p:txBody>
          <a:bodyPr wrap="square">
            <a:spAutoFit/>
          </a:bodyPr>
          <a:lstStyle/>
          <a:p>
            <a:r>
              <a:rPr lang="de-DE" sz="700" dirty="0"/>
              <a:t>Quelle: Schwerbehindertenstatistik 2005, 2009 und 2013, </a:t>
            </a:r>
          </a:p>
          <a:p>
            <a:r>
              <a:rPr lang="de-DE" sz="700" dirty="0"/>
              <a:t>Berechnung des ISG</a:t>
            </a: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27</a:t>
            </a:fld>
            <a:endParaRPr lang="de-DE"/>
          </a:p>
        </p:txBody>
      </p:sp>
    </p:spTree>
    <p:extLst>
      <p:ext uri="{BB962C8B-B14F-4D97-AF65-F5344CB8AC3E}">
        <p14:creationId xmlns:p14="http://schemas.microsoft.com/office/powerpoint/2010/main" val="1406531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000" dirty="0"/>
              <a:t>Schwerbehinderte Menschen nach Alter</a:t>
            </a:r>
            <a:endParaRPr sz="2000" dirty="0"/>
          </a:p>
        </p:txBody>
      </p:sp>
      <p:pic>
        <p:nvPicPr>
          <p:cNvPr id="284" name="Google Shape;284;p45" descr="Schwerbehinderte Menschen nach Alter 2019. Anteil an allen Schwerbehinderten je Geschlecht in %.&#10;Anmerkung: &quot;Männlich&quot; enthält auch &quot;Divers&quot; oder &quot;Ohne Angabe&quot; nach dem Personenstandsgesetz beim Geschlecht.&#10;Beschreibung des Diagramms:&#10;Unter 25: männlich 5%, weiblich 3%.&#10;25-44: männlich 8%, weiblich 7%.&#10;45-54: männlich 10%, weiblich 10%.&#10;55-64: männlich 22%, weiblich 20%.&#10;65 und älter: männlich 55%, weiblich 59%.&#10;(c) Statistisches Bundesamt (Destatis), 2020.&#10;- Männlich"/>
          <p:cNvPicPr preferRelativeResize="0"/>
          <p:nvPr/>
        </p:nvPicPr>
        <p:blipFill rotWithShape="1">
          <a:blip r:embed="rId3">
            <a:alphaModFix/>
          </a:blip>
          <a:srcRect l="3362" t="12978" b="-5758"/>
          <a:stretch/>
        </p:blipFill>
        <p:spPr>
          <a:xfrm>
            <a:off x="717652" y="1509488"/>
            <a:ext cx="6209232" cy="3565259"/>
          </a:xfrm>
          <a:prstGeom prst="rect">
            <a:avLst/>
          </a:prstGeom>
          <a:noFill/>
          <a:ln>
            <a:noFill/>
          </a:ln>
        </p:spPr>
      </p:pic>
      <p:sp>
        <p:nvSpPr>
          <p:cNvPr id="5" name="Rechteck 4">
            <a:extLst>
              <a:ext uri="{FF2B5EF4-FFF2-40B4-BE49-F238E27FC236}">
                <a16:creationId xmlns:a16="http://schemas.microsoft.com/office/drawing/2014/main" id="{C5AD9FE5-D66B-F983-677D-38EFB0A174D9}"/>
              </a:ext>
            </a:extLst>
          </p:cNvPr>
          <p:cNvSpPr/>
          <p:nvPr/>
        </p:nvSpPr>
        <p:spPr>
          <a:xfrm>
            <a:off x="717652" y="4815269"/>
            <a:ext cx="3689295" cy="328231"/>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Statistisches Bundesamt (Destatis), 2020. </a:t>
            </a:r>
            <a:r>
              <a:rPr lang="de-DE" sz="700" u="sng" dirty="0">
                <a:solidFill>
                  <a:schemeClr val="accent5"/>
                </a:solidFill>
                <a:latin typeface="Lato"/>
                <a:ea typeface="Lato"/>
                <a:cs typeface="Lato"/>
                <a:sym typeface="Lato"/>
                <a:hlinkClick r:id="rId4">
                  <a:extLst>
                    <a:ext uri="{A12FA001-AC4F-418D-AE19-62706E023703}">
                      <ahyp:hlinkClr xmlns:ahyp="http://schemas.microsoft.com/office/drawing/2018/hyperlinkcolor" val="tx"/>
                    </a:ext>
                  </a:extLst>
                </a:hlinkClick>
              </a:rPr>
              <a:t>https://www.destatis.de/DE/Presse/Pressemitteilungen/2020/06/PD20_230_227.html</a:t>
            </a:r>
            <a:endParaRPr lang="de-DE" sz="700" dirty="0">
              <a:solidFill>
                <a:schemeClr val="dk1"/>
              </a:solidFill>
              <a:latin typeface="Lato"/>
              <a:ea typeface="Lato"/>
              <a:cs typeface="Lato"/>
              <a:sym typeface="Lato"/>
            </a:endParaRP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28</a:t>
            </a:fld>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 name="Title 2">
            <a:extLst>
              <a:ext uri="{FF2B5EF4-FFF2-40B4-BE49-F238E27FC236}">
                <a16:creationId xmlns:a16="http://schemas.microsoft.com/office/drawing/2014/main" id="{727E4D26-E2E2-2142-3CD4-DD19698C2F23}"/>
              </a:ext>
            </a:extLst>
          </p:cNvPr>
          <p:cNvSpPr>
            <a:spLocks noGrp="1"/>
          </p:cNvSpPr>
          <p:nvPr>
            <p:ph type="title"/>
          </p:nvPr>
        </p:nvSpPr>
        <p:spPr>
          <a:xfrm>
            <a:off x="729450" y="-535200"/>
            <a:ext cx="7688700" cy="535200"/>
          </a:xfrm>
        </p:spPr>
        <p:txBody>
          <a:bodyPr spcFirstLastPara="1" wrap="square" lIns="91425" tIns="91425" rIns="91425" bIns="91425" anchor="b" anchorCtr="0">
            <a:noAutofit/>
          </a:bodyPr>
          <a:lstStyle/>
          <a:p>
            <a:r>
              <a:rPr lang="de-DE" dirty="0"/>
              <a:t>Menschen mit Behinderungen</a:t>
            </a:r>
          </a:p>
        </p:txBody>
      </p:sp>
      <p:pic>
        <p:nvPicPr>
          <p:cNvPr id="7" name="Grafik 6">
            <a:extLst>
              <a:ext uri="{FF2B5EF4-FFF2-40B4-BE49-F238E27FC236}">
                <a16:creationId xmlns:a16="http://schemas.microsoft.com/office/drawing/2014/main" id="{E10F3A1C-A490-3E8F-8AED-D4F3BA7227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5481" y="608861"/>
            <a:ext cx="5822664" cy="2791235"/>
          </a:xfrm>
          <a:prstGeom prst="rect">
            <a:avLst/>
          </a:prstGeom>
        </p:spPr>
      </p:pic>
      <p:sp>
        <p:nvSpPr>
          <p:cNvPr id="13" name="Textfeld 12">
            <a:extLst>
              <a:ext uri="{FF2B5EF4-FFF2-40B4-BE49-F238E27FC236}">
                <a16:creationId xmlns:a16="http://schemas.microsoft.com/office/drawing/2014/main" id="{A2AC454D-5504-49B1-5CF4-13CC957E317D}"/>
              </a:ext>
              <a:ext uri="{C183D7F6-B498-43B3-948B-1728B52AA6E4}">
                <adec:decorative xmlns:adec="http://schemas.microsoft.com/office/drawing/2017/decorative" val="1"/>
              </a:ext>
            </a:extLst>
          </p:cNvPr>
          <p:cNvSpPr txBox="1"/>
          <p:nvPr/>
        </p:nvSpPr>
        <p:spPr>
          <a:xfrm>
            <a:off x="2673883" y="2418230"/>
            <a:ext cx="5347764" cy="307777"/>
          </a:xfrm>
          <a:prstGeom prst="rect">
            <a:avLst/>
          </a:prstGeom>
          <a:noFill/>
        </p:spPr>
        <p:txBody>
          <a:bodyPr wrap="square">
            <a:spAutoFit/>
          </a:bodyPr>
          <a:lstStyle/>
          <a:p>
            <a:pPr marL="146050" lvl="0" indent="0" algn="l" rtl="0">
              <a:spcBef>
                <a:spcPts val="0"/>
              </a:spcBef>
              <a:spcAft>
                <a:spcPts val="0"/>
              </a:spcAft>
              <a:buSzPts val="1300"/>
              <a:buNone/>
            </a:pPr>
            <a:endParaRPr lang="de-DE" dirty="0"/>
          </a:p>
        </p:txBody>
      </p:sp>
      <p:sp>
        <p:nvSpPr>
          <p:cNvPr id="16" name="Rechteck 15">
            <a:extLst>
              <a:ext uri="{FF2B5EF4-FFF2-40B4-BE49-F238E27FC236}">
                <a16:creationId xmlns:a16="http://schemas.microsoft.com/office/drawing/2014/main" id="{206D03D8-7BC9-A8CA-FC6F-EA978BA0341E}"/>
              </a:ext>
              <a:ext uri="{C183D7F6-B498-43B3-948B-1728B52AA6E4}">
                <adec:decorative xmlns:adec="http://schemas.microsoft.com/office/drawing/2017/decorative" val="1"/>
              </a:ext>
            </a:extLst>
          </p:cNvPr>
          <p:cNvSpPr/>
          <p:nvPr/>
        </p:nvSpPr>
        <p:spPr>
          <a:xfrm>
            <a:off x="440871" y="1066800"/>
            <a:ext cx="1872343" cy="49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2DDAB8CD-EFC3-08C4-CC81-6B864BFDDE6F}"/>
              </a:ext>
            </a:extLst>
          </p:cNvPr>
          <p:cNvSpPr/>
          <p:nvPr/>
        </p:nvSpPr>
        <p:spPr>
          <a:xfrm>
            <a:off x="734727" y="4801921"/>
            <a:ext cx="6641433" cy="205441"/>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Statistisches Bundesamt (Destatis), 2020. </a:t>
            </a:r>
            <a:r>
              <a:rPr lang="de-DE" sz="700" u="sng" dirty="0">
                <a:solidFill>
                  <a:schemeClr val="accent5"/>
                </a:solidFill>
                <a:latin typeface="Lato"/>
                <a:ea typeface="Lato"/>
                <a:cs typeface="Lato"/>
                <a:sym typeface="Lato"/>
                <a:hlinkClick r:id="rId4">
                  <a:extLst>
                    <a:ext uri="{A12FA001-AC4F-418D-AE19-62706E023703}">
                      <ahyp:hlinkClr xmlns:ahyp="http://schemas.microsoft.com/office/drawing/2018/hyperlinkcolor" val="tx"/>
                    </a:ext>
                  </a:extLst>
                </a:hlinkClick>
              </a:rPr>
              <a:t>https://www.destatis.de/DE/Presse/Pressemitteilungen/2020/06/PD20_230_227.html</a:t>
            </a:r>
            <a:endParaRPr lang="de-DE" sz="700" dirty="0">
              <a:solidFill>
                <a:schemeClr val="dk1"/>
              </a:solidFill>
              <a:latin typeface="Lato"/>
              <a:ea typeface="Lato"/>
              <a:cs typeface="Lato"/>
              <a:sym typeface="Lato"/>
            </a:endParaRP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29</a:t>
            </a:fld>
            <a:endParaRPr lang="de-DE"/>
          </a:p>
        </p:txBody>
      </p:sp>
    </p:spTree>
    <p:extLst>
      <p:ext uri="{BB962C8B-B14F-4D97-AF65-F5344CB8AC3E}">
        <p14:creationId xmlns:p14="http://schemas.microsoft.com/office/powerpoint/2010/main" val="284169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C6EFDD32-53A6-8F66-B106-77F638087A84}"/>
              </a:ext>
            </a:extLst>
          </p:cNvPr>
          <p:cNvSpPr txBox="1">
            <a:spLocks noGrp="1"/>
          </p:cNvSpPr>
          <p:nvPr>
            <p:ph type="title" idx="4294967295"/>
          </p:nvPr>
        </p:nvSpPr>
        <p:spPr>
          <a:xfrm>
            <a:off x="743504" y="755690"/>
            <a:ext cx="8572500" cy="381000"/>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0" marR="0" lvl="0" indent="0" algn="l" defTabSz="685800" rtl="0" eaLnBrk="1" fontAlgn="auto" latinLnBrk="0" hangingPunct="1">
              <a:lnSpc>
                <a:spcPct val="90000"/>
              </a:lnSpc>
              <a:spcBef>
                <a:spcPts val="750"/>
              </a:spcBef>
              <a:spcAft>
                <a:spcPts val="0"/>
              </a:spcAft>
              <a:buClrTx/>
              <a:buSzTx/>
              <a:buFont typeface="Raleway"/>
              <a:buNone/>
              <a:tabLst/>
              <a:defRPr/>
            </a:pPr>
            <a:r>
              <a:rPr kumimoji="0" lang="de-DE" sz="4000" b="1" i="0" u="none" strike="noStrike" kern="1200" cap="none" spc="0" normalizeH="0" baseline="0" dirty="0">
                <a:ln>
                  <a:noFill/>
                </a:ln>
                <a:solidFill>
                  <a:srgbClr val="7030A0"/>
                </a:solidFill>
                <a:effectLst/>
                <a:uLnTx/>
                <a:uFillTx/>
                <a:latin typeface="72" panose="020B0503030000000003" pitchFamily="34" charset="0"/>
                <a:ea typeface="+mn-ea"/>
                <a:cs typeface="72" panose="020B0503030000000003" pitchFamily="34" charset="0"/>
                <a:sym typeface="Raleway"/>
              </a:rPr>
              <a:t>Was ist AccessibleEU?</a:t>
            </a:r>
          </a:p>
        </p:txBody>
      </p:sp>
      <p:sp>
        <p:nvSpPr>
          <p:cNvPr id="5" name="CuadroTexto 4">
            <a:extLst>
              <a:ext uri="{FF2B5EF4-FFF2-40B4-BE49-F238E27FC236}">
                <a16:creationId xmlns:a16="http://schemas.microsoft.com/office/drawing/2014/main" id="{C0E5500E-2DB2-43BB-B50B-9929BA3374BA}"/>
              </a:ext>
            </a:extLst>
          </p:cNvPr>
          <p:cNvSpPr txBox="1"/>
          <p:nvPr/>
        </p:nvSpPr>
        <p:spPr>
          <a:xfrm>
            <a:off x="811066" y="1482259"/>
            <a:ext cx="7866843" cy="854080"/>
          </a:xfrm>
          <a:prstGeom prst="rect">
            <a:avLst/>
          </a:prstGeom>
          <a:noFill/>
        </p:spPr>
        <p:txBody>
          <a:bodyPr wrap="square" rtlCol="0">
            <a:spAutoFit/>
          </a:bodyPr>
          <a:lstStyle/>
          <a:p>
            <a:pPr algn="l"/>
            <a:r>
              <a:rPr lang="de-DE" sz="1650" dirty="0">
                <a:latin typeface="72" panose="020B0503030000000003" pitchFamily="34" charset="0"/>
                <a:cs typeface="72" panose="020B0503030000000003" pitchFamily="34" charset="0"/>
              </a:rPr>
              <a:t>AccessibleEU ist eine der Leitinitiativen, </a:t>
            </a:r>
            <a:br>
              <a:rPr lang="de-DE" sz="1650" dirty="0">
                <a:latin typeface="72" panose="020B0503030000000003" pitchFamily="34" charset="0"/>
                <a:cs typeface="72" panose="020B0503030000000003" pitchFamily="34" charset="0"/>
              </a:rPr>
            </a:br>
            <a:r>
              <a:rPr lang="de-DE" sz="1650" dirty="0">
                <a:latin typeface="72" panose="020B0503030000000003" pitchFamily="34" charset="0"/>
                <a:cs typeface="72" panose="020B0503030000000003" pitchFamily="34" charset="0"/>
              </a:rPr>
              <a:t>die in der Strategie der Europäischen Kommission für die Rechte von Menschen </a:t>
            </a:r>
            <a:br>
              <a:rPr lang="de-DE" sz="1650" dirty="0">
                <a:latin typeface="72" panose="020B0503030000000003" pitchFamily="34" charset="0"/>
                <a:cs typeface="72" panose="020B0503030000000003" pitchFamily="34" charset="0"/>
              </a:rPr>
            </a:br>
            <a:r>
              <a:rPr lang="de-DE" sz="1650" dirty="0">
                <a:latin typeface="72" panose="020B0503030000000003" pitchFamily="34" charset="0"/>
                <a:cs typeface="72" panose="020B0503030000000003" pitchFamily="34" charset="0"/>
              </a:rPr>
              <a:t>mit Behinderungen 2021–2030 vorgeschlagen werden.</a:t>
            </a:r>
          </a:p>
        </p:txBody>
      </p:sp>
      <p:sp>
        <p:nvSpPr>
          <p:cNvPr id="6" name="CuadroTexto 5">
            <a:extLst>
              <a:ext uri="{FF2B5EF4-FFF2-40B4-BE49-F238E27FC236}">
                <a16:creationId xmlns:a16="http://schemas.microsoft.com/office/drawing/2014/main" id="{7A6F05B2-8FB0-4050-9127-8B9A84DEA1D0}"/>
              </a:ext>
            </a:extLst>
          </p:cNvPr>
          <p:cNvSpPr txBox="1"/>
          <p:nvPr/>
        </p:nvSpPr>
        <p:spPr>
          <a:xfrm>
            <a:off x="900994" y="2722678"/>
            <a:ext cx="6049603" cy="1361911"/>
          </a:xfrm>
          <a:prstGeom prst="rect">
            <a:avLst/>
          </a:prstGeom>
          <a:noFill/>
        </p:spPr>
        <p:txBody>
          <a:bodyPr wrap="square">
            <a:spAutoFit/>
          </a:bodyPr>
          <a:lstStyle/>
          <a:p>
            <a:pPr>
              <a:spcBef>
                <a:spcPts val="450"/>
              </a:spcBef>
            </a:pPr>
            <a:r>
              <a:rPr lang="de-DE" sz="1650" dirty="0">
                <a:latin typeface="72" panose="020B0503030000000003" pitchFamily="34" charset="0"/>
                <a:cs typeface="72" panose="020B0503030000000003" pitchFamily="34" charset="0"/>
              </a:rPr>
              <a:t>AccessibleEU ist ein Ressourcenzentrum für Barrierefreiheit, </a:t>
            </a:r>
            <a:br>
              <a:rPr lang="de-DE" sz="1650" dirty="0">
                <a:latin typeface="72" panose="020B0503030000000003" pitchFamily="34" charset="0"/>
                <a:cs typeface="72" panose="020B0503030000000003" pitchFamily="34" charset="0"/>
              </a:rPr>
            </a:br>
            <a:r>
              <a:rPr lang="de-DE" sz="1650" dirty="0">
                <a:latin typeface="72" panose="020B0503030000000003" pitchFamily="34" charset="0"/>
                <a:cs typeface="72" panose="020B0503030000000003" pitchFamily="34" charset="0"/>
              </a:rPr>
              <a:t>das in den Bereichen bauliche Umwelt, Verkehr, </a:t>
            </a:r>
            <a:br>
              <a:rPr lang="de-DE" sz="1650" dirty="0">
                <a:latin typeface="72" panose="020B0503030000000003" pitchFamily="34" charset="0"/>
                <a:cs typeface="72" panose="020B0503030000000003" pitchFamily="34" charset="0"/>
              </a:rPr>
            </a:br>
            <a:r>
              <a:rPr lang="de-DE" sz="1650" dirty="0">
                <a:latin typeface="72" panose="020B0503030000000003" pitchFamily="34" charset="0"/>
                <a:cs typeface="72" panose="020B0503030000000003" pitchFamily="34" charset="0"/>
              </a:rPr>
              <a:t>Informations- und Kommunikationstechnologien und Strategien arbeitet, um die gleichberechtigte Teilnahme von Menschen </a:t>
            </a:r>
            <a:br>
              <a:rPr lang="de-DE" sz="1650" dirty="0">
                <a:latin typeface="72" panose="020B0503030000000003" pitchFamily="34" charset="0"/>
                <a:cs typeface="72" panose="020B0503030000000003" pitchFamily="34" charset="0"/>
              </a:rPr>
            </a:br>
            <a:r>
              <a:rPr lang="de-DE" sz="1650" dirty="0">
                <a:latin typeface="72" panose="020B0503030000000003" pitchFamily="34" charset="0"/>
                <a:cs typeface="72" panose="020B0503030000000003" pitchFamily="34" charset="0"/>
              </a:rPr>
              <a:t>mit Behinderungen an allen Lebensbereichen zu gewährleisten.</a:t>
            </a:r>
            <a:endParaRPr lang="de-DE" sz="1500" dirty="0">
              <a:latin typeface="72" panose="020B0503030000000003" pitchFamily="34" charset="0"/>
              <a:cs typeface="72" panose="020B0503030000000003" pitchFamily="34" charset="0"/>
            </a:endParaRPr>
          </a:p>
        </p:txBody>
      </p:sp>
      <p:sp>
        <p:nvSpPr>
          <p:cNvPr id="8" name="Rectángulo 7">
            <a:extLst>
              <a:ext uri="{FF2B5EF4-FFF2-40B4-BE49-F238E27FC236}">
                <a16:creationId xmlns:a16="http://schemas.microsoft.com/office/drawing/2014/main" id="{35E04230-8A5C-4D45-934B-6CDEE06EF97C}"/>
              </a:ext>
              <a:ext uri="{C183D7F6-B498-43B3-948B-1728B52AA6E4}">
                <adec:decorative xmlns:adec="http://schemas.microsoft.com/office/drawing/2017/decorative" val="1"/>
              </a:ext>
            </a:extLst>
          </p:cNvPr>
          <p:cNvSpPr/>
          <p:nvPr/>
        </p:nvSpPr>
        <p:spPr>
          <a:xfrm>
            <a:off x="765347" y="1573968"/>
            <a:ext cx="45719" cy="659646"/>
          </a:xfrm>
          <a:prstGeom prst="rect">
            <a:avLst/>
          </a:prstGeom>
          <a:solidFill>
            <a:srgbClr val="D2D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9" name="Rectángulo 8">
            <a:extLst>
              <a:ext uri="{FF2B5EF4-FFF2-40B4-BE49-F238E27FC236}">
                <a16:creationId xmlns:a16="http://schemas.microsoft.com/office/drawing/2014/main" id="{04DB10F3-50E8-4CEE-B886-FC5E1853A70A}"/>
              </a:ext>
              <a:ext uri="{C183D7F6-B498-43B3-948B-1728B52AA6E4}">
                <adec:decorative xmlns:adec="http://schemas.microsoft.com/office/drawing/2017/decorative" val="1"/>
              </a:ext>
            </a:extLst>
          </p:cNvPr>
          <p:cNvSpPr/>
          <p:nvPr/>
        </p:nvSpPr>
        <p:spPr>
          <a:xfrm>
            <a:off x="765347" y="2807161"/>
            <a:ext cx="45719" cy="1187149"/>
          </a:xfrm>
          <a:prstGeom prst="rect">
            <a:avLst/>
          </a:prstGeom>
          <a:solidFill>
            <a:srgbClr val="D2D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pic>
        <p:nvPicPr>
          <p:cNvPr id="10" name="Imagen 3">
            <a:extLst>
              <a:ext uri="{FF2B5EF4-FFF2-40B4-BE49-F238E27FC236}">
                <a16:creationId xmlns:a16="http://schemas.microsoft.com/office/drawing/2014/main" id="{F3F7EBEF-E7E6-5405-0112-2A47F5B2C8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4875349"/>
            <a:ext cx="9144000" cy="768345"/>
          </a:xfrm>
          <a:prstGeom prst="rect">
            <a:avLst/>
          </a:prstGeom>
        </p:spPr>
      </p:pic>
    </p:spTree>
    <p:extLst>
      <p:ext uri="{BB962C8B-B14F-4D97-AF65-F5344CB8AC3E}">
        <p14:creationId xmlns:p14="http://schemas.microsoft.com/office/powerpoint/2010/main" val="546374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8" name="Google Shape;130;p20">
            <a:extLst>
              <a:ext uri="{FF2B5EF4-FFF2-40B4-BE49-F238E27FC236}">
                <a16:creationId xmlns:a16="http://schemas.microsoft.com/office/drawing/2014/main" id="{4F2EC9DA-507A-C962-C9A7-88FEC0006843}"/>
              </a:ext>
            </a:extLst>
          </p:cNvPr>
          <p:cNvSpPr txBox="1">
            <a:spLocks noGrp="1"/>
          </p:cNvSpPr>
          <p:nvPr>
            <p:ph type="title" idx="4294967295"/>
          </p:nvPr>
        </p:nvSpPr>
        <p:spPr>
          <a:xfrm>
            <a:off x="573088" y="2400300"/>
            <a:ext cx="7689850" cy="2260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146050" marR="0" lvl="0" indent="0" algn="l" defTabSz="914400" rtl="0" eaLnBrk="1" fontAlgn="auto" latinLnBrk="0" hangingPunct="1">
              <a:lnSpc>
                <a:spcPct val="120000"/>
              </a:lnSpc>
              <a:spcBef>
                <a:spcPts val="0"/>
              </a:spcBef>
              <a:spcAft>
                <a:spcPts val="0"/>
              </a:spcAft>
              <a:buClr>
                <a:schemeClr val="accent1"/>
              </a:buClr>
              <a:buSzPts val="1300"/>
              <a:buFont typeface="Lato"/>
              <a:buNone/>
              <a:tabLst/>
              <a:defRPr/>
            </a:pPr>
            <a:r>
              <a:rPr kumimoji="0" lang="de-DE" sz="6500" b="1" i="0" u="none" strike="noStrike" kern="0" cap="none" spc="0" normalizeH="0" baseline="0" noProof="0" dirty="0">
                <a:ln>
                  <a:noFill/>
                </a:ln>
                <a:solidFill>
                  <a:schemeClr val="accent1"/>
                </a:solidFill>
                <a:effectLst/>
                <a:uLnTx/>
                <a:uFillTx/>
                <a:latin typeface="Lato"/>
                <a:ea typeface="Lato"/>
                <a:cs typeface="Lato"/>
                <a:sym typeface="Lato"/>
              </a:rPr>
              <a:t>3% </a:t>
            </a:r>
          </a:p>
          <a:p>
            <a:pPr marL="146050" marR="0" lvl="0" indent="0" algn="l" defTabSz="914400" rtl="0" eaLnBrk="1" fontAlgn="auto" latinLnBrk="0" hangingPunct="1">
              <a:lnSpc>
                <a:spcPct val="120000"/>
              </a:lnSpc>
              <a:spcBef>
                <a:spcPts val="0"/>
              </a:spcBef>
              <a:spcAft>
                <a:spcPts val="0"/>
              </a:spcAft>
              <a:buClr>
                <a:schemeClr val="accent1"/>
              </a:buClr>
              <a:buSzPts val="1300"/>
              <a:buFont typeface="Lato"/>
              <a:buNone/>
              <a:tabLst/>
              <a:defRPr/>
            </a:pPr>
            <a: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t>der Menschen mit Behinderungen in Deutschland </a:t>
            </a:r>
            <a:b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br>
            <a: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t>wurden mit ihrer Einschränkung geboren.</a:t>
            </a:r>
          </a:p>
        </p:txBody>
      </p:sp>
      <p:sp>
        <p:nvSpPr>
          <p:cNvPr id="5" name="Rechteck 4">
            <a:extLst>
              <a:ext uri="{FF2B5EF4-FFF2-40B4-BE49-F238E27FC236}">
                <a16:creationId xmlns:a16="http://schemas.microsoft.com/office/drawing/2014/main" id="{C5AD9FE5-D66B-F983-677D-38EFB0A174D9}"/>
              </a:ext>
            </a:extLst>
          </p:cNvPr>
          <p:cNvSpPr/>
          <p:nvPr/>
        </p:nvSpPr>
        <p:spPr>
          <a:xfrm>
            <a:off x="734727" y="4801921"/>
            <a:ext cx="6641433" cy="205441"/>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Statistisches Bundesamt (Destatis), 2020. </a:t>
            </a:r>
            <a:r>
              <a:rPr lang="de-DE" sz="700" u="sng" dirty="0">
                <a:solidFill>
                  <a:schemeClr val="accent5"/>
                </a:solidFill>
                <a:latin typeface="Lato"/>
                <a:ea typeface="Lato"/>
                <a:cs typeface="Lato"/>
                <a:sym typeface="Lato"/>
                <a:hlinkClick r:id="rId3">
                  <a:extLst>
                    <a:ext uri="{A12FA001-AC4F-418D-AE19-62706E023703}">
                      <ahyp:hlinkClr xmlns:ahyp="http://schemas.microsoft.com/office/drawing/2018/hyperlinkcolor" val="tx"/>
                    </a:ext>
                  </a:extLst>
                </a:hlinkClick>
              </a:rPr>
              <a:t>https://www.destatis.de/DE/Presse/Pressemitteilungen/2020/06/PD20_230_227.html</a:t>
            </a:r>
            <a:endParaRPr lang="de-DE" sz="700" dirty="0">
              <a:solidFill>
                <a:schemeClr val="dk1"/>
              </a:solidFill>
              <a:latin typeface="Lato"/>
              <a:ea typeface="Lato"/>
              <a:cs typeface="Lato"/>
              <a:sym typeface="Lato"/>
            </a:endParaRPr>
          </a:p>
        </p:txBody>
      </p:sp>
      <p:sp>
        <p:nvSpPr>
          <p:cNvPr id="16" name="Rechteck 15">
            <a:extLst>
              <a:ext uri="{FF2B5EF4-FFF2-40B4-BE49-F238E27FC236}">
                <a16:creationId xmlns:a16="http://schemas.microsoft.com/office/drawing/2014/main" id="{206D03D8-7BC9-A8CA-FC6F-EA978BA0341E}"/>
              </a:ext>
              <a:ext uri="{C183D7F6-B498-43B3-948B-1728B52AA6E4}">
                <adec:decorative xmlns:adec="http://schemas.microsoft.com/office/drawing/2017/decorative" val="1"/>
              </a:ext>
            </a:extLst>
          </p:cNvPr>
          <p:cNvSpPr/>
          <p:nvPr/>
        </p:nvSpPr>
        <p:spPr>
          <a:xfrm>
            <a:off x="440871" y="1066800"/>
            <a:ext cx="1872343" cy="49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19171EDB-F757-CCA4-5BE6-BD1316DD02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54645" y="608861"/>
            <a:ext cx="5822666" cy="2791235"/>
          </a:xfrm>
          <a:prstGeom prst="rect">
            <a:avLst/>
          </a:prstGeom>
        </p:spPr>
      </p:pic>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30</a:t>
            </a:fld>
            <a:endParaRPr lang="de-DE"/>
          </a:p>
        </p:txBody>
      </p:sp>
    </p:spTree>
    <p:extLst>
      <p:ext uri="{BB962C8B-B14F-4D97-AF65-F5344CB8AC3E}">
        <p14:creationId xmlns:p14="http://schemas.microsoft.com/office/powerpoint/2010/main" val="1342356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8" name="Google Shape;130;p20">
            <a:extLst>
              <a:ext uri="{FF2B5EF4-FFF2-40B4-BE49-F238E27FC236}">
                <a16:creationId xmlns:a16="http://schemas.microsoft.com/office/drawing/2014/main" id="{4F2EC9DA-507A-C962-C9A7-88FEC0006843}"/>
              </a:ext>
            </a:extLst>
          </p:cNvPr>
          <p:cNvSpPr txBox="1">
            <a:spLocks noGrp="1"/>
          </p:cNvSpPr>
          <p:nvPr>
            <p:ph type="title" idx="4294967295"/>
          </p:nvPr>
        </p:nvSpPr>
        <p:spPr>
          <a:xfrm>
            <a:off x="573088" y="2400300"/>
            <a:ext cx="7689850" cy="2260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146050" marR="0" lvl="0" indent="0" algn="l" defTabSz="914400" rtl="0" eaLnBrk="1" fontAlgn="auto" latinLnBrk="0" hangingPunct="1">
              <a:lnSpc>
                <a:spcPct val="120000"/>
              </a:lnSpc>
              <a:spcBef>
                <a:spcPts val="0"/>
              </a:spcBef>
              <a:spcAft>
                <a:spcPts val="0"/>
              </a:spcAft>
              <a:buClr>
                <a:schemeClr val="accent1"/>
              </a:buClr>
              <a:buSzPts val="1300"/>
              <a:buFont typeface="Lato"/>
              <a:buNone/>
              <a:tabLst/>
              <a:defRPr/>
            </a:pPr>
            <a:r>
              <a:rPr kumimoji="0" lang="de-DE" sz="6500" b="1" i="0" u="none" strike="noStrike" kern="0" cap="none" spc="0" normalizeH="0" baseline="0" noProof="0" dirty="0">
                <a:ln>
                  <a:noFill/>
                </a:ln>
                <a:solidFill>
                  <a:schemeClr val="accent1"/>
                </a:solidFill>
                <a:effectLst/>
                <a:uLnTx/>
                <a:uFillTx/>
                <a:latin typeface="Lato"/>
                <a:ea typeface="Lato"/>
                <a:cs typeface="Lato"/>
                <a:sym typeface="Lato"/>
              </a:rPr>
              <a:t>97% </a:t>
            </a:r>
          </a:p>
          <a:p>
            <a:pPr marL="146050" marR="0" lvl="0" indent="0" algn="l" defTabSz="914400" rtl="0" eaLnBrk="1" fontAlgn="auto" latinLnBrk="0" hangingPunct="1">
              <a:lnSpc>
                <a:spcPct val="120000"/>
              </a:lnSpc>
              <a:spcBef>
                <a:spcPts val="0"/>
              </a:spcBef>
              <a:spcAft>
                <a:spcPts val="0"/>
              </a:spcAft>
              <a:buClr>
                <a:schemeClr val="accent1"/>
              </a:buClr>
              <a:buSzPts val="1300"/>
              <a:buFont typeface="Lato"/>
              <a:buNone/>
              <a:tabLst/>
              <a:defRPr/>
            </a:pPr>
            <a: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t>der Menschen mit Behinderungen haben ihre </a:t>
            </a:r>
          </a:p>
          <a:p>
            <a:pPr marL="146050" marR="0" lvl="0" indent="0" algn="l" defTabSz="914400" rtl="0" eaLnBrk="1" fontAlgn="auto" latinLnBrk="0" hangingPunct="1">
              <a:lnSpc>
                <a:spcPct val="120000"/>
              </a:lnSpc>
              <a:spcBef>
                <a:spcPts val="0"/>
              </a:spcBef>
              <a:spcAft>
                <a:spcPts val="0"/>
              </a:spcAft>
              <a:buClr>
                <a:schemeClr val="accent1"/>
              </a:buClr>
              <a:buSzPts val="1300"/>
              <a:buFont typeface="Lato"/>
              <a:buNone/>
              <a:tabLst/>
              <a:defRPr/>
            </a:pPr>
            <a:r>
              <a:rPr kumimoji="0" lang="de-DE" sz="2000" b="0" i="0" u="none" strike="noStrike" kern="0" cap="none" spc="0" normalizeH="0" baseline="0" noProof="0" dirty="0">
                <a:ln>
                  <a:noFill/>
                </a:ln>
                <a:solidFill>
                  <a:schemeClr val="accent1"/>
                </a:solidFill>
                <a:effectLst/>
                <a:uLnTx/>
                <a:uFillTx/>
                <a:latin typeface="Lato"/>
                <a:ea typeface="Lato"/>
                <a:cs typeface="Lato"/>
                <a:sym typeface="Lato"/>
              </a:rPr>
              <a:t>ihre Einschränkung im Laufe ihres Lebens erworben.</a:t>
            </a:r>
          </a:p>
        </p:txBody>
      </p:sp>
      <p:sp>
        <p:nvSpPr>
          <p:cNvPr id="3" name="Rechteck 2">
            <a:extLst>
              <a:ext uri="{FF2B5EF4-FFF2-40B4-BE49-F238E27FC236}">
                <a16:creationId xmlns:a16="http://schemas.microsoft.com/office/drawing/2014/main" id="{27683A94-701F-F7FC-053E-04CB8C0A6E85}"/>
              </a:ext>
            </a:extLst>
          </p:cNvPr>
          <p:cNvSpPr/>
          <p:nvPr/>
        </p:nvSpPr>
        <p:spPr>
          <a:xfrm>
            <a:off x="734727" y="4801921"/>
            <a:ext cx="6641433" cy="205441"/>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Statistisches Bundesamt (Destatis), 2020. </a:t>
            </a:r>
            <a:r>
              <a:rPr lang="de-DE" sz="700" u="sng" dirty="0">
                <a:solidFill>
                  <a:schemeClr val="accent5"/>
                </a:solidFill>
                <a:latin typeface="Lato"/>
                <a:ea typeface="Lato"/>
                <a:cs typeface="Lato"/>
                <a:sym typeface="Lato"/>
                <a:hlinkClick r:id="rId3">
                  <a:extLst>
                    <a:ext uri="{A12FA001-AC4F-418D-AE19-62706E023703}">
                      <ahyp:hlinkClr xmlns:ahyp="http://schemas.microsoft.com/office/drawing/2018/hyperlinkcolor" val="tx"/>
                    </a:ext>
                  </a:extLst>
                </a:hlinkClick>
              </a:rPr>
              <a:t>https://www.destatis.de/DE/Presse/Pressemitteilungen/2020/06/PD20_230_227.html</a:t>
            </a:r>
            <a:endParaRPr lang="de-DE" sz="700" dirty="0">
              <a:solidFill>
                <a:schemeClr val="dk1"/>
              </a:solidFill>
              <a:latin typeface="Lato"/>
              <a:ea typeface="Lato"/>
              <a:cs typeface="Lato"/>
              <a:sym typeface="Lato"/>
            </a:endParaRPr>
          </a:p>
        </p:txBody>
      </p:sp>
      <p:sp>
        <p:nvSpPr>
          <p:cNvPr id="13" name="Textfeld 12">
            <a:extLst>
              <a:ext uri="{FF2B5EF4-FFF2-40B4-BE49-F238E27FC236}">
                <a16:creationId xmlns:a16="http://schemas.microsoft.com/office/drawing/2014/main" id="{A2AC454D-5504-49B1-5CF4-13CC957E317D}"/>
              </a:ext>
              <a:ext uri="{C183D7F6-B498-43B3-948B-1728B52AA6E4}">
                <adec:decorative xmlns:adec="http://schemas.microsoft.com/office/drawing/2017/decorative" val="1"/>
              </a:ext>
            </a:extLst>
          </p:cNvPr>
          <p:cNvSpPr txBox="1"/>
          <p:nvPr/>
        </p:nvSpPr>
        <p:spPr>
          <a:xfrm>
            <a:off x="2673883" y="2418230"/>
            <a:ext cx="5347764" cy="307777"/>
          </a:xfrm>
          <a:prstGeom prst="rect">
            <a:avLst/>
          </a:prstGeom>
          <a:noFill/>
        </p:spPr>
        <p:txBody>
          <a:bodyPr wrap="square">
            <a:spAutoFit/>
          </a:bodyPr>
          <a:lstStyle/>
          <a:p>
            <a:pPr marL="146050" lvl="0" indent="0" algn="l" rtl="0">
              <a:spcBef>
                <a:spcPts val="0"/>
              </a:spcBef>
              <a:spcAft>
                <a:spcPts val="0"/>
              </a:spcAft>
              <a:buSzPts val="1300"/>
              <a:buNone/>
            </a:pPr>
            <a:endParaRPr lang="de-DE" dirty="0"/>
          </a:p>
        </p:txBody>
      </p:sp>
      <p:sp>
        <p:nvSpPr>
          <p:cNvPr id="16" name="Rechteck 15">
            <a:extLst>
              <a:ext uri="{FF2B5EF4-FFF2-40B4-BE49-F238E27FC236}">
                <a16:creationId xmlns:a16="http://schemas.microsoft.com/office/drawing/2014/main" id="{206D03D8-7BC9-A8CA-FC6F-EA978BA0341E}"/>
              </a:ext>
              <a:ext uri="{C183D7F6-B498-43B3-948B-1728B52AA6E4}">
                <adec:decorative xmlns:adec="http://schemas.microsoft.com/office/drawing/2017/decorative" val="1"/>
              </a:ext>
            </a:extLst>
          </p:cNvPr>
          <p:cNvSpPr/>
          <p:nvPr/>
        </p:nvSpPr>
        <p:spPr>
          <a:xfrm>
            <a:off x="440871" y="1066800"/>
            <a:ext cx="1872343" cy="49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1E7F4DEB-B75C-56FF-5177-347A40C36C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55481" y="608862"/>
            <a:ext cx="5822664" cy="2791234"/>
          </a:xfrm>
          <a:prstGeom prst="rect">
            <a:avLst/>
          </a:prstGeom>
        </p:spPr>
      </p:pic>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31</a:t>
            </a:fld>
            <a:endParaRPr lang="de-DE"/>
          </a:p>
        </p:txBody>
      </p:sp>
    </p:spTree>
    <p:extLst>
      <p:ext uri="{BB962C8B-B14F-4D97-AF65-F5344CB8AC3E}">
        <p14:creationId xmlns:p14="http://schemas.microsoft.com/office/powerpoint/2010/main" val="1311005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4"/>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a:t>Mythos 2:</a:t>
            </a:r>
            <a:endParaRPr/>
          </a:p>
          <a:p>
            <a:pPr marL="0" lvl="0" indent="0" algn="l" rtl="0">
              <a:spcBef>
                <a:spcPts val="0"/>
              </a:spcBef>
              <a:spcAft>
                <a:spcPts val="0"/>
              </a:spcAft>
              <a:buNone/>
            </a:pPr>
            <a:r>
              <a:rPr lang="de" sz="3200" b="0"/>
              <a:t>“Barrierefreies Design ist freiwillig und es gibt keine klaren Richtlinien darüber”</a:t>
            </a:r>
            <a:endParaRP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32</a:t>
            </a:fld>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a:t>
            </a:r>
            <a:br>
              <a:rPr lang="de-DE" dirty="0"/>
            </a:br>
            <a:r>
              <a:rPr lang="de-DE" dirty="0"/>
              <a:t>im Überblick </a:t>
            </a:r>
          </a:p>
        </p:txBody>
      </p:sp>
      <p:grpSp>
        <p:nvGrpSpPr>
          <p:cNvPr id="2" name="Gruppieren 1" descr="4 Ebenen:&#10;1. Empfehlungen: UN-CPRD (2007)&#10;2. Gesetze EU: WAD (2016), EAA (2019)&#10;3. Gesetze D: GG Art. 3 (3) (1994), BGG (2018), BITV 2.0 (2019), BFSG (2021)&#10;4. Standards: WCAG 2.1 (2018), EN 301 549 (2021)">
            <a:extLst>
              <a:ext uri="{FF2B5EF4-FFF2-40B4-BE49-F238E27FC236}">
                <a16:creationId xmlns:a16="http://schemas.microsoft.com/office/drawing/2014/main" id="{E6686A3F-3E7C-C263-9C66-E41398887258}"/>
              </a:ext>
            </a:extLst>
          </p:cNvPr>
          <p:cNvGrpSpPr/>
          <p:nvPr/>
        </p:nvGrpSpPr>
        <p:grpSpPr>
          <a:xfrm>
            <a:off x="546409" y="1216213"/>
            <a:ext cx="8067908" cy="341388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38555"/>
            </a:xfrm>
            <a:prstGeom prst="rect">
              <a:avLst/>
            </a:prstGeom>
            <a:noFill/>
          </p:spPr>
          <p:txBody>
            <a:bodyPr wrap="square" rtlCol="0">
              <a:spAutoFit/>
            </a:bodyPr>
            <a:lstStyle/>
            <a:p>
              <a:r>
                <a:rPr lang="de-DE" sz="1050" dirty="0">
                  <a:solidFill>
                    <a:schemeClr val="accent5">
                      <a:lumMod val="75000"/>
                    </a:schemeClr>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tx1">
                <a:lumMod val="20000"/>
                <a:lumOff val="80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solidFill>
                    <a:schemeClr val="bg2"/>
                  </a:solidFill>
                </a:rPr>
                <a:t>UN-CRPD</a:t>
              </a:r>
              <a:r>
                <a:rPr lang="de-DE" sz="1050" dirty="0">
                  <a:solidFill>
                    <a:schemeClr val="bg2"/>
                  </a:solidFill>
                </a:rPr>
                <a:t> (</a:t>
              </a:r>
              <a:r>
                <a:rPr lang="de-DE" sz="1050" b="1" dirty="0">
                  <a:solidFill>
                    <a:schemeClr val="bg2"/>
                  </a:solidFill>
                </a:rPr>
                <a:t>2007</a:t>
              </a:r>
              <a:r>
                <a:rPr lang="de-DE" sz="1050" dirty="0">
                  <a:solidFill>
                    <a:schemeClr val="bg2"/>
                  </a:solidFill>
                </a:rPr>
                <a:t>)</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38555"/>
            </a:xfrm>
            <a:prstGeom prst="rect">
              <a:avLst/>
            </a:prstGeom>
            <a:noFill/>
          </p:spPr>
          <p:txBody>
            <a:bodyPr wrap="square" rtlCol="0">
              <a:spAutoFit/>
            </a:bodyPr>
            <a:lstStyle/>
            <a:p>
              <a:r>
                <a:rPr lang="de-DE" sz="1050" dirty="0">
                  <a:solidFill>
                    <a:schemeClr val="accent5">
                      <a:lumMod val="75000"/>
                    </a:schemeClr>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chemeClr val="accent6">
                <a:lumMod val="2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38555"/>
            </a:xfrm>
            <a:prstGeom prst="rect">
              <a:avLst/>
            </a:prstGeom>
            <a:noFill/>
          </p:spPr>
          <p:txBody>
            <a:bodyPr wrap="square" rtlCol="0">
              <a:spAutoFit/>
            </a:bodyPr>
            <a:lstStyle/>
            <a:p>
              <a:r>
                <a:rPr lang="de-DE" sz="1050" dirty="0">
                  <a:solidFill>
                    <a:schemeClr val="accent5">
                      <a:lumMod val="75000"/>
                    </a:schemeClr>
                  </a:solidFill>
                </a:rPr>
                <a:t>Gesetze D</a:t>
              </a:r>
            </a:p>
          </p:txBody>
        </p:sp>
        <p:sp>
          <p:nvSpPr>
            <p:cNvPr id="16" name="Rechteck: abgerundete Ecken 15">
              <a:extLst>
                <a:ext uri="{FF2B5EF4-FFF2-40B4-BE49-F238E27FC236}">
                  <a16:creationId xmlns:a16="http://schemas.microsoft.com/office/drawing/2014/main" id="{75FA19ED-04DC-635F-29DD-CA7CFE2D532A}"/>
                </a:ext>
              </a:extLst>
            </p:cNvPr>
            <p:cNvSpPr/>
            <p:nvPr/>
          </p:nvSpPr>
          <p:spPr>
            <a:xfrm>
              <a:off x="5244791" y="4046558"/>
              <a:ext cx="1538869" cy="765713"/>
            </a:xfrm>
            <a:prstGeom prst="roundRect">
              <a:avLst/>
            </a:prstGeom>
            <a:solidFill>
              <a:schemeClr val="accent6">
                <a:lumMod val="2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t>BGG (2018)</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79"/>
              <a:ext cx="2111297" cy="338555"/>
            </a:xfrm>
            <a:prstGeom prst="rect">
              <a:avLst/>
            </a:prstGeom>
            <a:noFill/>
          </p:spPr>
          <p:txBody>
            <a:bodyPr wrap="square" rtlCol="0">
              <a:spAutoFit/>
            </a:bodyPr>
            <a:lstStyle/>
            <a:p>
              <a:r>
                <a:rPr lang="de-DE" sz="1050" dirty="0">
                  <a:solidFill>
                    <a:schemeClr val="accent5">
                      <a:lumMod val="75000"/>
                    </a:schemeClr>
                  </a:solidFill>
                </a:rPr>
                <a:t>Standards</a:t>
              </a:r>
            </a:p>
          </p:txBody>
        </p:sp>
        <p:sp>
          <p:nvSpPr>
            <p:cNvPr id="19" name="Rechteck: abgerundete Ecken 18">
              <a:extLst>
                <a:ext uri="{FF2B5EF4-FFF2-40B4-BE49-F238E27FC236}">
                  <a16:creationId xmlns:a16="http://schemas.microsoft.com/office/drawing/2014/main" id="{602A8F8C-B34F-1CF8-181A-855942A5BBF8}"/>
                </a:ext>
              </a:extLst>
            </p:cNvPr>
            <p:cNvSpPr/>
            <p:nvPr/>
          </p:nvSpPr>
          <p:spPr>
            <a:xfrm>
              <a:off x="7222274" y="5244663"/>
              <a:ext cx="2111297" cy="765713"/>
            </a:xfrm>
            <a:prstGeom prst="roundRect">
              <a:avLst/>
            </a:prstGeom>
            <a:solidFill>
              <a:schemeClr val="accent6">
                <a:lumMod val="2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t>EN 301 549 (2021)</a:t>
              </a:r>
            </a:p>
          </p:txBody>
        </p:sp>
        <p:sp>
          <p:nvSpPr>
            <p:cNvPr id="20" name="Rechteck: abgerundete Ecken 19">
              <a:extLst>
                <a:ext uri="{FF2B5EF4-FFF2-40B4-BE49-F238E27FC236}">
                  <a16:creationId xmlns:a16="http://schemas.microsoft.com/office/drawing/2014/main" id="{74D3FC82-6A15-9B05-3C52-89FC45EB49AC}"/>
                </a:ext>
              </a:extLst>
            </p:cNvPr>
            <p:cNvSpPr/>
            <p:nvPr/>
          </p:nvSpPr>
          <p:spPr>
            <a:xfrm>
              <a:off x="7222273" y="2844034"/>
              <a:ext cx="2111297" cy="765713"/>
            </a:xfrm>
            <a:prstGeom prst="roundRect">
              <a:avLst/>
            </a:prstGeom>
            <a:solidFill>
              <a:schemeClr val="accent6">
                <a:lumMod val="2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t>EAA (2019)</a:t>
              </a:r>
            </a:p>
          </p:txBody>
        </p:sp>
        <p:sp>
          <p:nvSpPr>
            <p:cNvPr id="21" name="Rechteck: abgerundete Ecken 20">
              <a:extLst>
                <a:ext uri="{FF2B5EF4-FFF2-40B4-BE49-F238E27FC236}">
                  <a16:creationId xmlns:a16="http://schemas.microsoft.com/office/drawing/2014/main" id="{163FC071-695C-42B6-1E50-40849B3636ED}"/>
                </a:ext>
              </a:extLst>
            </p:cNvPr>
            <p:cNvSpPr/>
            <p:nvPr/>
          </p:nvSpPr>
          <p:spPr>
            <a:xfrm>
              <a:off x="4517911" y="5244662"/>
              <a:ext cx="2111297" cy="765713"/>
            </a:xfrm>
            <a:prstGeom prst="roundRect">
              <a:avLst/>
            </a:prstGeom>
            <a:solidFill>
              <a:schemeClr val="accent6">
                <a:lumMod val="2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t>WCAG 2.1 (2018)</a:t>
              </a:r>
            </a:p>
          </p:txBody>
        </p:sp>
        <p:sp>
          <p:nvSpPr>
            <p:cNvPr id="22" name="Rechteck: abgerundete Ecken 21">
              <a:extLst>
                <a:ext uri="{FF2B5EF4-FFF2-40B4-BE49-F238E27FC236}">
                  <a16:creationId xmlns:a16="http://schemas.microsoft.com/office/drawing/2014/main" id="{E6690079-543E-DA9E-F344-9AA91EF8E41A}"/>
                </a:ext>
              </a:extLst>
            </p:cNvPr>
            <p:cNvSpPr/>
            <p:nvPr/>
          </p:nvSpPr>
          <p:spPr>
            <a:xfrm>
              <a:off x="3397406" y="4046558"/>
              <a:ext cx="1538869" cy="765713"/>
            </a:xfrm>
            <a:prstGeom prst="roundRect">
              <a:avLst/>
            </a:prstGeom>
            <a:solidFill>
              <a:schemeClr val="accent6">
                <a:lumMod val="2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t>GG Art. 3 (3) (1994)</a:t>
              </a:r>
            </a:p>
          </p:txBody>
        </p:sp>
        <p:sp>
          <p:nvSpPr>
            <p:cNvPr id="23" name="Rechteck: abgerundete Ecken 22">
              <a:extLst>
                <a:ext uri="{FF2B5EF4-FFF2-40B4-BE49-F238E27FC236}">
                  <a16:creationId xmlns:a16="http://schemas.microsoft.com/office/drawing/2014/main" id="{DEDED86C-A14E-0A2A-7180-CC6410051B37}"/>
                </a:ext>
              </a:extLst>
            </p:cNvPr>
            <p:cNvSpPr/>
            <p:nvPr/>
          </p:nvSpPr>
          <p:spPr>
            <a:xfrm>
              <a:off x="7092176" y="4062060"/>
              <a:ext cx="1538869" cy="765713"/>
            </a:xfrm>
            <a:prstGeom prst="roundRect">
              <a:avLst/>
            </a:prstGeom>
            <a:solidFill>
              <a:schemeClr val="accent6">
                <a:lumMod val="2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t>BITV 2.0 (2019)</a:t>
              </a:r>
            </a:p>
          </p:txBody>
        </p:sp>
        <p:sp>
          <p:nvSpPr>
            <p:cNvPr id="24" name="Rechteck: abgerundete Ecken 23">
              <a:extLst>
                <a:ext uri="{FF2B5EF4-FFF2-40B4-BE49-F238E27FC236}">
                  <a16:creationId xmlns:a16="http://schemas.microsoft.com/office/drawing/2014/main" id="{1B9B5A6E-799A-B507-80C4-91051A7DE42E}"/>
                </a:ext>
              </a:extLst>
            </p:cNvPr>
            <p:cNvSpPr/>
            <p:nvPr/>
          </p:nvSpPr>
          <p:spPr>
            <a:xfrm>
              <a:off x="8939560" y="4046843"/>
              <a:ext cx="1538869" cy="765713"/>
            </a:xfrm>
            <a:prstGeom prst="roundRect">
              <a:avLst/>
            </a:prstGeom>
            <a:solidFill>
              <a:schemeClr val="accent6">
                <a:lumMod val="2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sz="1050" b="1" dirty="0"/>
                <a:t>BFSG (2021)</a:t>
              </a:r>
            </a:p>
          </p:txBody>
        </p:sp>
      </p:gr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423862" y="4792703"/>
            <a:ext cx="8296709" cy="282216"/>
          </a:xfrm>
        </p:spPr>
        <p:txBody>
          <a:bodyPr>
            <a:normAutofit fontScale="47500" lnSpcReduction="2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4840048E-BF56-2643-183C-50F8CC75043E}"/>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33</a:t>
            </a:fld>
            <a:endParaRPr lang="de-DE" dirty="0"/>
          </a:p>
        </p:txBody>
      </p:sp>
    </p:spTree>
    <p:extLst>
      <p:ext uri="{BB962C8B-B14F-4D97-AF65-F5344CB8AC3E}">
        <p14:creationId xmlns:p14="http://schemas.microsoft.com/office/powerpoint/2010/main" val="49755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310CB1-25CB-76B2-D53F-FE4241F8A172}"/>
              </a:ext>
            </a:extLst>
          </p:cNvPr>
          <p:cNvSpPr>
            <a:spLocks noGrp="1"/>
          </p:cNvSpPr>
          <p:nvPr>
            <p:ph type="title"/>
          </p:nvPr>
        </p:nvSpPr>
        <p:spPr/>
        <p:txBody>
          <a:bodyPr>
            <a:normAutofit/>
          </a:bodyPr>
          <a:lstStyle/>
          <a:p>
            <a:r>
              <a:rPr lang="de-DE" dirty="0"/>
              <a:t>WCAG 2.1 (2018)</a:t>
            </a:r>
          </a:p>
        </p:txBody>
      </p:sp>
      <p:sp>
        <p:nvSpPr>
          <p:cNvPr id="5" name="Inhaltsplatzhalter 4">
            <a:extLst>
              <a:ext uri="{FF2B5EF4-FFF2-40B4-BE49-F238E27FC236}">
                <a16:creationId xmlns:a16="http://schemas.microsoft.com/office/drawing/2014/main" id="{226CE135-0FFB-2F0C-6134-E571825A0512}"/>
              </a:ext>
            </a:extLst>
          </p:cNvPr>
          <p:cNvSpPr>
            <a:spLocks noGrp="1"/>
          </p:cNvSpPr>
          <p:nvPr>
            <p:ph sz="half" idx="1"/>
          </p:nvPr>
        </p:nvSpPr>
        <p:spPr>
          <a:xfrm>
            <a:off x="423430" y="1257300"/>
            <a:ext cx="4091420" cy="3848100"/>
          </a:xfrm>
        </p:spPr>
        <p:txBody>
          <a:bodyPr>
            <a:normAutofit/>
          </a:bodyPr>
          <a:lstStyle/>
          <a:p>
            <a:pPr marL="0" indent="0">
              <a:lnSpc>
                <a:spcPct val="120000"/>
              </a:lnSpc>
              <a:buNone/>
            </a:pPr>
            <a:r>
              <a:rPr lang="de-DE" sz="1400" b="1" dirty="0"/>
              <a:t>Web Content Accessibility Guidelines</a:t>
            </a:r>
          </a:p>
          <a:p>
            <a:pPr marL="0" indent="0">
              <a:lnSpc>
                <a:spcPct val="120000"/>
              </a:lnSpc>
              <a:buNone/>
            </a:pPr>
            <a:r>
              <a:rPr lang="de-DE" sz="1400" dirty="0"/>
              <a:t>Vom World Wide Web </a:t>
            </a:r>
            <a:r>
              <a:rPr lang="de-DE" sz="1400" dirty="0" err="1"/>
              <a:t>Consortium</a:t>
            </a:r>
            <a:r>
              <a:rPr lang="de-DE" sz="1400" dirty="0"/>
              <a:t> </a:t>
            </a:r>
            <a:br>
              <a:rPr lang="de-DE" sz="1400" dirty="0"/>
            </a:br>
            <a:r>
              <a:rPr lang="de-DE" sz="1400" dirty="0"/>
              <a:t>seit den 1990ern entwickelt.</a:t>
            </a:r>
          </a:p>
          <a:p>
            <a:pPr>
              <a:lnSpc>
                <a:spcPct val="120000"/>
              </a:lnSpc>
              <a:buFont typeface="Symbol" pitchFamily="2" charset="2"/>
              <a:buChar char="-"/>
            </a:pPr>
            <a:r>
              <a:rPr lang="de-DE" sz="1400" dirty="0"/>
              <a:t>Konformitätsstufen: A, AA, und AAA</a:t>
            </a:r>
          </a:p>
          <a:p>
            <a:pPr>
              <a:lnSpc>
                <a:spcPct val="120000"/>
              </a:lnSpc>
              <a:buFont typeface="Symbol" pitchFamily="2" charset="2"/>
              <a:buChar char="-"/>
            </a:pPr>
            <a:r>
              <a:rPr lang="de-DE" sz="1400" dirty="0"/>
              <a:t>4 Prinzipien</a:t>
            </a:r>
          </a:p>
          <a:p>
            <a:pPr>
              <a:lnSpc>
                <a:spcPct val="120000"/>
              </a:lnSpc>
              <a:buFont typeface="Symbol" pitchFamily="2" charset="2"/>
              <a:buChar char="-"/>
            </a:pPr>
            <a:r>
              <a:rPr lang="de-DE" sz="1400" dirty="0"/>
              <a:t>13 Richtlinien</a:t>
            </a:r>
          </a:p>
          <a:p>
            <a:pPr>
              <a:lnSpc>
                <a:spcPct val="120000"/>
              </a:lnSpc>
              <a:buFont typeface="Symbol" pitchFamily="2" charset="2"/>
              <a:buChar char="-"/>
            </a:pPr>
            <a:r>
              <a:rPr lang="de-DE" sz="1400" dirty="0"/>
              <a:t>79 Erfolgskriterien</a:t>
            </a:r>
          </a:p>
          <a:p>
            <a:pPr>
              <a:lnSpc>
                <a:spcPct val="120000"/>
              </a:lnSpc>
            </a:pPr>
            <a:endParaRPr lang="de-DE" sz="1400" dirty="0"/>
          </a:p>
        </p:txBody>
      </p:sp>
      <p:sp>
        <p:nvSpPr>
          <p:cNvPr id="7" name="Inhaltsplatzhalter 6">
            <a:extLst>
              <a:ext uri="{FF2B5EF4-FFF2-40B4-BE49-F238E27FC236}">
                <a16:creationId xmlns:a16="http://schemas.microsoft.com/office/drawing/2014/main" id="{403F8303-59AC-43DB-6BE5-8BD3D46F7FC2}"/>
              </a:ext>
            </a:extLst>
          </p:cNvPr>
          <p:cNvSpPr>
            <a:spLocks noGrp="1"/>
          </p:cNvSpPr>
          <p:nvPr>
            <p:ph sz="half" idx="2"/>
          </p:nvPr>
        </p:nvSpPr>
        <p:spPr>
          <a:xfrm>
            <a:off x="4379488" y="1257300"/>
            <a:ext cx="4091420" cy="3848100"/>
          </a:xfrm>
        </p:spPr>
        <p:txBody>
          <a:bodyPr>
            <a:normAutofit/>
          </a:bodyPr>
          <a:lstStyle/>
          <a:p>
            <a:pPr marL="0" indent="0">
              <a:lnSpc>
                <a:spcPct val="120000"/>
              </a:lnSpc>
              <a:buNone/>
            </a:pPr>
            <a:r>
              <a:rPr lang="de-DE" sz="1400" b="1" dirty="0"/>
              <a:t>Struktur:</a:t>
            </a:r>
          </a:p>
          <a:p>
            <a:pPr>
              <a:lnSpc>
                <a:spcPct val="120000"/>
              </a:lnSpc>
              <a:buFont typeface="Symbol" pitchFamily="2" charset="2"/>
              <a:buChar char="-"/>
            </a:pPr>
            <a:r>
              <a:rPr lang="de-DE" sz="1400" dirty="0"/>
              <a:t>Prinzip 1: Wahrnehmbar</a:t>
            </a:r>
          </a:p>
          <a:p>
            <a:pPr>
              <a:lnSpc>
                <a:spcPct val="120000"/>
              </a:lnSpc>
              <a:buFont typeface="Symbol" pitchFamily="2" charset="2"/>
              <a:buChar char="-"/>
            </a:pPr>
            <a:r>
              <a:rPr lang="de-DE" sz="1400" dirty="0"/>
              <a:t>Prinzip 2: Bedienbar</a:t>
            </a:r>
          </a:p>
          <a:p>
            <a:pPr>
              <a:lnSpc>
                <a:spcPct val="120000"/>
              </a:lnSpc>
              <a:buFont typeface="Symbol" pitchFamily="2" charset="2"/>
              <a:buChar char="-"/>
            </a:pPr>
            <a:r>
              <a:rPr lang="de-DE" sz="1400" dirty="0"/>
              <a:t>Prinzip 3: Verständlich</a:t>
            </a:r>
          </a:p>
          <a:p>
            <a:pPr>
              <a:lnSpc>
                <a:spcPct val="120000"/>
              </a:lnSpc>
              <a:buFont typeface="Symbol" pitchFamily="2" charset="2"/>
              <a:buChar char="-"/>
            </a:pPr>
            <a:r>
              <a:rPr lang="de-DE" sz="1400" dirty="0"/>
              <a:t>Prinzip 4: Robust (kompatibel)</a:t>
            </a:r>
          </a:p>
        </p:txBody>
      </p:sp>
      <p:sp>
        <p:nvSpPr>
          <p:cNvPr id="2" name="Foliennummernplatzhalter 1">
            <a:extLst>
              <a:ext uri="{FF2B5EF4-FFF2-40B4-BE49-F238E27FC236}">
                <a16:creationId xmlns:a16="http://schemas.microsoft.com/office/drawing/2014/main" id="{C6040446-6078-0836-CF2B-4216BF45330E}"/>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34</a:t>
            </a:fld>
            <a:endParaRPr lang="de-DE" dirty="0"/>
          </a:p>
        </p:txBody>
      </p:sp>
    </p:spTree>
    <p:extLst>
      <p:ext uri="{BB962C8B-B14F-4D97-AF65-F5344CB8AC3E}">
        <p14:creationId xmlns:p14="http://schemas.microsoft.com/office/powerpoint/2010/main" val="2950090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310CB1-25CB-76B2-D53F-FE4241F8A172}"/>
              </a:ext>
            </a:extLst>
          </p:cNvPr>
          <p:cNvSpPr>
            <a:spLocks noGrp="1"/>
          </p:cNvSpPr>
          <p:nvPr>
            <p:ph type="title"/>
          </p:nvPr>
        </p:nvSpPr>
        <p:spPr/>
        <p:txBody>
          <a:bodyPr>
            <a:normAutofit/>
          </a:bodyPr>
          <a:lstStyle/>
          <a:p>
            <a:r>
              <a:rPr lang="de-DE" dirty="0"/>
              <a:t>EN 301 549 (2021)</a:t>
            </a:r>
          </a:p>
        </p:txBody>
      </p:sp>
      <p:sp>
        <p:nvSpPr>
          <p:cNvPr id="5" name="Inhaltsplatzhalter 4">
            <a:extLst>
              <a:ext uri="{FF2B5EF4-FFF2-40B4-BE49-F238E27FC236}">
                <a16:creationId xmlns:a16="http://schemas.microsoft.com/office/drawing/2014/main" id="{226CE135-0FFB-2F0C-6134-E571825A0512}"/>
              </a:ext>
            </a:extLst>
          </p:cNvPr>
          <p:cNvSpPr>
            <a:spLocks noGrp="1"/>
          </p:cNvSpPr>
          <p:nvPr>
            <p:ph sz="half" idx="1"/>
          </p:nvPr>
        </p:nvSpPr>
        <p:spPr>
          <a:xfrm>
            <a:off x="423430" y="1257300"/>
            <a:ext cx="4091420" cy="3848100"/>
          </a:xfrm>
        </p:spPr>
        <p:txBody>
          <a:bodyPr>
            <a:normAutofit/>
          </a:bodyPr>
          <a:lstStyle/>
          <a:p>
            <a:pPr marL="0" indent="0">
              <a:buNone/>
            </a:pPr>
            <a:r>
              <a:rPr lang="de-DE" sz="1400" b="1" dirty="0"/>
              <a:t>Barrierefreiheitsanforderungen </a:t>
            </a:r>
            <a:br>
              <a:rPr lang="de-DE" sz="1400" b="1" dirty="0"/>
            </a:br>
            <a:r>
              <a:rPr lang="de-DE" sz="1400" b="1" dirty="0"/>
              <a:t>für IKT-Produkte und –Dienstleistungen</a:t>
            </a:r>
          </a:p>
          <a:p>
            <a:pPr marL="0" indent="0">
              <a:buNone/>
            </a:pPr>
            <a:r>
              <a:rPr lang="de-DE" sz="1400" dirty="0"/>
              <a:t>Von CEN, CENELEC und ETSI im Auftrag </a:t>
            </a:r>
            <a:br>
              <a:rPr lang="de-DE" sz="1400" dirty="0"/>
            </a:br>
            <a:r>
              <a:rPr lang="de-DE" sz="1400" dirty="0"/>
              <a:t>der Europäischen Kommission entwickelt.</a:t>
            </a:r>
          </a:p>
          <a:p>
            <a:pPr marL="0" indent="0">
              <a:buNone/>
            </a:pPr>
            <a:r>
              <a:rPr lang="de-DE" sz="1400" dirty="0"/>
              <a:t>Zurzeit harmonisierte Version 3.2.1 </a:t>
            </a:r>
            <a:br>
              <a:rPr lang="de-DE" sz="1400" dirty="0"/>
            </a:br>
            <a:r>
              <a:rPr lang="de-DE" sz="1400" dirty="0"/>
              <a:t>in 2021 veröffentlicht.</a:t>
            </a:r>
          </a:p>
          <a:p>
            <a:endParaRPr lang="de-DE" sz="1400" dirty="0"/>
          </a:p>
          <a:p>
            <a:endParaRPr lang="de-DE" sz="1400" dirty="0"/>
          </a:p>
        </p:txBody>
      </p:sp>
      <p:sp>
        <p:nvSpPr>
          <p:cNvPr id="7" name="Inhaltsplatzhalter 6">
            <a:extLst>
              <a:ext uri="{FF2B5EF4-FFF2-40B4-BE49-F238E27FC236}">
                <a16:creationId xmlns:a16="http://schemas.microsoft.com/office/drawing/2014/main" id="{403F8303-59AC-43DB-6BE5-8BD3D46F7FC2}"/>
              </a:ext>
            </a:extLst>
          </p:cNvPr>
          <p:cNvSpPr>
            <a:spLocks noGrp="1"/>
          </p:cNvSpPr>
          <p:nvPr>
            <p:ph sz="half" idx="2"/>
          </p:nvPr>
        </p:nvSpPr>
        <p:spPr>
          <a:xfrm>
            <a:off x="4383825" y="1257300"/>
            <a:ext cx="4091420" cy="3848100"/>
          </a:xfrm>
        </p:spPr>
        <p:txBody>
          <a:bodyPr>
            <a:normAutofit/>
          </a:bodyPr>
          <a:lstStyle/>
          <a:p>
            <a:pPr marL="0" indent="0">
              <a:buNone/>
            </a:pPr>
            <a:r>
              <a:rPr lang="de-DE" sz="1400" b="1" dirty="0"/>
              <a:t>Struktur:</a:t>
            </a:r>
          </a:p>
          <a:p>
            <a:pPr>
              <a:buFont typeface="Symbol" pitchFamily="2" charset="2"/>
              <a:buChar char="-"/>
            </a:pPr>
            <a:r>
              <a:rPr lang="de-DE" sz="1400" dirty="0"/>
              <a:t>Kap. 4 Funktionale Leistungsfähigkeit</a:t>
            </a:r>
          </a:p>
          <a:p>
            <a:pPr>
              <a:buFont typeface="Symbol" pitchFamily="2" charset="2"/>
              <a:buChar char="-"/>
            </a:pPr>
            <a:r>
              <a:rPr lang="de-DE" sz="1400" dirty="0"/>
              <a:t>Kap. 5 Allgemeine Anforderungen</a:t>
            </a:r>
          </a:p>
          <a:p>
            <a:pPr>
              <a:buFont typeface="Symbol" pitchFamily="2" charset="2"/>
              <a:buChar char="-"/>
            </a:pPr>
            <a:r>
              <a:rPr lang="de-DE" sz="1400" dirty="0"/>
              <a:t>Kap. 6 IKT mit Zweiwege-Sprachkommunikation</a:t>
            </a:r>
          </a:p>
          <a:p>
            <a:pPr>
              <a:buFont typeface="Symbol" pitchFamily="2" charset="2"/>
              <a:buChar char="-"/>
            </a:pPr>
            <a:r>
              <a:rPr lang="de-DE" sz="1400" dirty="0"/>
              <a:t>Kap. 7 IKT mit Videofähigkeiten </a:t>
            </a:r>
          </a:p>
          <a:p>
            <a:pPr>
              <a:buFont typeface="Symbol" pitchFamily="2" charset="2"/>
              <a:buChar char="-"/>
            </a:pPr>
            <a:r>
              <a:rPr lang="de-DE" sz="1400" dirty="0"/>
              <a:t>Kap. 8 Hardware</a:t>
            </a:r>
          </a:p>
          <a:p>
            <a:pPr>
              <a:buFont typeface="Symbol" pitchFamily="2" charset="2"/>
              <a:buChar char="-"/>
            </a:pPr>
            <a:r>
              <a:rPr lang="de-DE" sz="1400" dirty="0"/>
              <a:t>Kap. 9 Web</a:t>
            </a:r>
          </a:p>
          <a:p>
            <a:pPr>
              <a:buFont typeface="Symbol" pitchFamily="2" charset="2"/>
              <a:buChar char="-"/>
            </a:pPr>
            <a:r>
              <a:rPr lang="de-DE" sz="1400" dirty="0"/>
              <a:t>Kap. 10 Nicht-Web-Dokumente</a:t>
            </a:r>
          </a:p>
          <a:p>
            <a:pPr>
              <a:buFont typeface="Symbol" pitchFamily="2" charset="2"/>
              <a:buChar char="-"/>
            </a:pPr>
            <a:r>
              <a:rPr lang="de-DE" sz="1400" dirty="0"/>
              <a:t>Kap. 11 Software</a:t>
            </a:r>
          </a:p>
          <a:p>
            <a:pPr>
              <a:buFont typeface="Symbol" pitchFamily="2" charset="2"/>
              <a:buChar char="-"/>
            </a:pPr>
            <a:r>
              <a:rPr lang="de-DE" sz="1400" dirty="0"/>
              <a:t>Kap. 12 Dokumentation u. unterstütz. Dienste</a:t>
            </a:r>
          </a:p>
          <a:p>
            <a:pPr>
              <a:buFont typeface="Symbol" pitchFamily="2" charset="2"/>
              <a:buChar char="-"/>
            </a:pPr>
            <a:r>
              <a:rPr lang="de-DE" sz="1400" dirty="0"/>
              <a:t>Kap. 13 IKT mit Zugang zu Vermittlungs- oder Notrufdiensten</a:t>
            </a:r>
          </a:p>
          <a:p>
            <a:pPr>
              <a:buFont typeface="Symbol" pitchFamily="2" charset="2"/>
              <a:buChar char="-"/>
            </a:pPr>
            <a:endParaRPr lang="de-DE" sz="1400" dirty="0"/>
          </a:p>
        </p:txBody>
      </p:sp>
      <p:sp>
        <p:nvSpPr>
          <p:cNvPr id="9" name="Foliennummernplatzhalter 8">
            <a:extLst>
              <a:ext uri="{FF2B5EF4-FFF2-40B4-BE49-F238E27FC236}">
                <a16:creationId xmlns:a16="http://schemas.microsoft.com/office/drawing/2014/main" id="{2FBA12A4-1CBC-2A34-EC74-02C4F295904D}"/>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35</a:t>
            </a:fld>
            <a:endParaRPr lang="de-DE" dirty="0"/>
          </a:p>
        </p:txBody>
      </p:sp>
    </p:spTree>
    <p:extLst>
      <p:ext uri="{BB962C8B-B14F-4D97-AF65-F5344CB8AC3E}">
        <p14:creationId xmlns:p14="http://schemas.microsoft.com/office/powerpoint/2010/main" val="613198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27F35-F989-B263-6482-C606C1ED6EF4}"/>
              </a:ext>
            </a:extLst>
          </p:cNvPr>
          <p:cNvSpPr>
            <a:spLocks noGrp="1"/>
          </p:cNvSpPr>
          <p:nvPr>
            <p:ph type="title"/>
          </p:nvPr>
        </p:nvSpPr>
        <p:spPr>
          <a:xfrm>
            <a:off x="430644" y="303779"/>
            <a:ext cx="8520600" cy="572700"/>
          </a:xfrm>
        </p:spPr>
        <p:txBody>
          <a:bodyPr>
            <a:normAutofit fontScale="90000"/>
          </a:bodyPr>
          <a:lstStyle/>
          <a:p>
            <a:r>
              <a:rPr lang="en-US" dirty="0"/>
              <a:t>United Nations </a:t>
            </a:r>
            <a:r>
              <a:rPr lang="de" b="0" dirty="0"/>
              <a:t>– </a:t>
            </a:r>
            <a:r>
              <a:rPr lang="de-DE" b="0" dirty="0"/>
              <a:t>Übereinkommen </a:t>
            </a:r>
            <a:br>
              <a:rPr lang="de-DE" b="0" dirty="0"/>
            </a:br>
            <a:r>
              <a:rPr lang="de-DE" b="0" dirty="0"/>
              <a:t>über die Rechte von Menschen mit Behinderungen (1/3)</a:t>
            </a:r>
            <a:endParaRPr lang="de-DE" dirty="0"/>
          </a:p>
        </p:txBody>
      </p:sp>
      <p:sp>
        <p:nvSpPr>
          <p:cNvPr id="3" name="Inhaltsplatzhalter 2">
            <a:extLst>
              <a:ext uri="{FF2B5EF4-FFF2-40B4-BE49-F238E27FC236}">
                <a16:creationId xmlns:a16="http://schemas.microsoft.com/office/drawing/2014/main" id="{CC67080F-388E-B59E-BF91-30A0FFD60B75}"/>
              </a:ext>
            </a:extLst>
          </p:cNvPr>
          <p:cNvSpPr>
            <a:spLocks noGrp="1"/>
          </p:cNvSpPr>
          <p:nvPr>
            <p:ph idx="1"/>
          </p:nvPr>
        </p:nvSpPr>
        <p:spPr>
          <a:xfrm>
            <a:off x="438298" y="1391790"/>
            <a:ext cx="8297141" cy="3009724"/>
          </a:xfrm>
        </p:spPr>
        <p:txBody>
          <a:bodyPr>
            <a:noAutofit/>
          </a:bodyPr>
          <a:lstStyle/>
          <a:p>
            <a:pPr marL="0" indent="0">
              <a:lnSpc>
                <a:spcPct val="130000"/>
              </a:lnSpc>
              <a:buNone/>
            </a:pPr>
            <a:r>
              <a:rPr lang="de-DE" sz="1800" dirty="0"/>
              <a:t>13. Dez. 2006: Annahme durch UN Headquarter</a:t>
            </a:r>
          </a:p>
          <a:p>
            <a:pPr marL="0" indent="0">
              <a:lnSpc>
                <a:spcPct val="130000"/>
              </a:lnSpc>
              <a:buNone/>
            </a:pPr>
            <a:r>
              <a:rPr lang="de-DE" sz="1800" dirty="0"/>
              <a:t>30. März 2007: Eröffnung der Unterschriften</a:t>
            </a:r>
          </a:p>
          <a:p>
            <a:pPr marL="457189" indent="-311142">
              <a:lnSpc>
                <a:spcPct val="130000"/>
              </a:lnSpc>
              <a:buFont typeface="Symbol" pitchFamily="2" charset="2"/>
              <a:buChar char="-"/>
            </a:pPr>
            <a:r>
              <a:rPr lang="de-DE" sz="1800" dirty="0"/>
              <a:t>82 Nationen unterschrieben am ersten Tag</a:t>
            </a:r>
          </a:p>
          <a:p>
            <a:pPr marL="457189" indent="-311142">
              <a:lnSpc>
                <a:spcPct val="130000"/>
              </a:lnSpc>
              <a:buFont typeface="Symbol" pitchFamily="2" charset="2"/>
              <a:buChar char="-"/>
            </a:pPr>
            <a:r>
              <a:rPr lang="de-DE" sz="1800" dirty="0"/>
              <a:t>Stand 2022-05-06: </a:t>
            </a:r>
            <a:br>
              <a:rPr lang="de-DE" sz="1800" dirty="0"/>
            </a:br>
            <a:r>
              <a:rPr lang="de-DE" sz="1800" dirty="0"/>
              <a:t>185 Parteien unterschrieben, 164 ratifiziert</a:t>
            </a:r>
          </a:p>
          <a:p>
            <a:pPr marL="457189" indent="-311142">
              <a:lnSpc>
                <a:spcPct val="130000"/>
              </a:lnSpc>
              <a:buFont typeface="Symbol" pitchFamily="2" charset="2"/>
              <a:buChar char="-"/>
            </a:pPr>
            <a:endParaRPr lang="de-DE" sz="1800" dirty="0"/>
          </a:p>
          <a:p>
            <a:pPr marL="0" indent="0">
              <a:lnSpc>
                <a:spcPct val="130000"/>
              </a:lnSpc>
              <a:buNone/>
            </a:pPr>
            <a:r>
              <a:rPr lang="de-DE" sz="1800" dirty="0"/>
              <a:t>50 Artikel über Rechte von Menschen mit Behinderungen </a:t>
            </a:r>
            <a:br>
              <a:rPr lang="de-DE" sz="1800" dirty="0"/>
            </a:br>
            <a:r>
              <a:rPr lang="de-DE" sz="1800" dirty="0"/>
              <a:t>in allen Lebensbereichen</a:t>
            </a:r>
          </a:p>
        </p:txBody>
      </p:sp>
      <p:pic>
        <p:nvPicPr>
          <p:cNvPr id="9" name="Grafik 8">
            <a:hlinkClick r:id="rId3"/>
            <a:extLst>
              <a:ext uri="{FF2B5EF4-FFF2-40B4-BE49-F238E27FC236}">
                <a16:creationId xmlns:a16="http://schemas.microsoft.com/office/drawing/2014/main" id="{883E3B86-2D89-2E50-322E-3B41F922F0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540" y="1521501"/>
            <a:ext cx="2417742" cy="1490939"/>
          </a:xfrm>
          <a:prstGeom prst="rect">
            <a:avLst/>
          </a:prstGeom>
        </p:spPr>
      </p:pic>
      <p:sp>
        <p:nvSpPr>
          <p:cNvPr id="4" name="Foliennummernplatzhalter 8">
            <a:extLst>
              <a:ext uri="{FF2B5EF4-FFF2-40B4-BE49-F238E27FC236}">
                <a16:creationId xmlns:a16="http://schemas.microsoft.com/office/drawing/2014/main" id="{AE36AB0A-067D-A45C-81FB-235BB7F79974}"/>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935305CA-DCC9-4948-BD69-6E7F4002ACB5}" type="slidenum">
              <a:rPr lang="de-DE" smtClean="0"/>
              <a:pPr/>
              <a:t>36</a:t>
            </a:fld>
            <a:endParaRPr lang="de-DE" dirty="0"/>
          </a:p>
        </p:txBody>
      </p:sp>
    </p:spTree>
    <p:extLst>
      <p:ext uri="{BB962C8B-B14F-4D97-AF65-F5344CB8AC3E}">
        <p14:creationId xmlns:p14="http://schemas.microsoft.com/office/powerpoint/2010/main" val="1716866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49822EE9-830D-4798-6CCF-B6ED6A9BD8F9}"/>
              </a:ext>
            </a:extLst>
          </p:cNvPr>
          <p:cNvSpPr>
            <a:spLocks noGrp="1"/>
          </p:cNvSpPr>
          <p:nvPr>
            <p:ph type="title"/>
          </p:nvPr>
        </p:nvSpPr>
        <p:spPr>
          <a:xfrm>
            <a:off x="430644" y="303779"/>
            <a:ext cx="8520600" cy="572700"/>
          </a:xfrm>
        </p:spPr>
        <p:txBody>
          <a:bodyPr>
            <a:normAutofit fontScale="90000"/>
          </a:bodyPr>
          <a:lstStyle/>
          <a:p>
            <a:r>
              <a:rPr lang="en-US" dirty="0"/>
              <a:t>United Nations </a:t>
            </a:r>
            <a:r>
              <a:rPr lang="de" b="0" dirty="0"/>
              <a:t>– </a:t>
            </a:r>
            <a:r>
              <a:rPr lang="de-DE" b="0" dirty="0"/>
              <a:t>Übereinkommen </a:t>
            </a:r>
            <a:br>
              <a:rPr lang="de-DE" b="0" dirty="0"/>
            </a:br>
            <a:r>
              <a:rPr lang="de-DE" b="0" dirty="0"/>
              <a:t>über die Rechte von Menschen mit Behinderungen (2/3)</a:t>
            </a:r>
            <a:endParaRPr lang="de-DE" dirty="0"/>
          </a:p>
        </p:txBody>
      </p:sp>
      <p:sp>
        <p:nvSpPr>
          <p:cNvPr id="3" name="Inhaltsplatzhalter 2">
            <a:extLst>
              <a:ext uri="{FF2B5EF4-FFF2-40B4-BE49-F238E27FC236}">
                <a16:creationId xmlns:a16="http://schemas.microsoft.com/office/drawing/2014/main" id="{CC67080F-388E-B59E-BF91-30A0FFD60B75}"/>
              </a:ext>
            </a:extLst>
          </p:cNvPr>
          <p:cNvSpPr>
            <a:spLocks noGrp="1"/>
          </p:cNvSpPr>
          <p:nvPr>
            <p:ph idx="1"/>
          </p:nvPr>
        </p:nvSpPr>
        <p:spPr>
          <a:xfrm>
            <a:off x="980646" y="1390341"/>
            <a:ext cx="8297141" cy="3009724"/>
          </a:xfrm>
        </p:spPr>
        <p:txBody>
          <a:bodyPr>
            <a:noAutofit/>
          </a:bodyPr>
          <a:lstStyle/>
          <a:p>
            <a:pPr marL="0" indent="0">
              <a:lnSpc>
                <a:spcPct val="130000"/>
              </a:lnSpc>
              <a:buNone/>
            </a:pPr>
            <a:r>
              <a:rPr lang="de-DE" sz="1800" dirty="0"/>
              <a:t>Paradigmenwechsel</a:t>
            </a:r>
            <a:br>
              <a:rPr lang="de-DE" sz="1800" dirty="0"/>
            </a:br>
            <a:endParaRPr lang="de-DE" sz="500" dirty="0"/>
          </a:p>
          <a:p>
            <a:pPr marL="457189" lvl="1" indent="-311142">
              <a:lnSpc>
                <a:spcPct val="130000"/>
              </a:lnSpc>
              <a:spcBef>
                <a:spcPts val="0"/>
              </a:spcBef>
              <a:buSzPts val="1300"/>
              <a:buFont typeface="Symbol" panose="05050102010706020507" pitchFamily="18" charset="2"/>
              <a:buChar char="-"/>
            </a:pPr>
            <a:r>
              <a:rPr lang="de-DE" sz="1600" dirty="0"/>
              <a:t>Weg von: Menschen mit Behinderungen </a:t>
            </a:r>
            <a:br>
              <a:rPr lang="de-DE" sz="1600" dirty="0"/>
            </a:br>
            <a:r>
              <a:rPr lang="de-DE" sz="1600" dirty="0"/>
              <a:t>als „Objekte“ von Wohlfahrt, </a:t>
            </a:r>
            <a:br>
              <a:rPr lang="de-DE" sz="1600" dirty="0"/>
            </a:br>
            <a:r>
              <a:rPr lang="de-DE" sz="1600" dirty="0"/>
              <a:t>medizinische Hilfe und sozialem Schutz</a:t>
            </a:r>
          </a:p>
          <a:p>
            <a:pPr marL="457189" lvl="1" indent="-311142">
              <a:lnSpc>
                <a:spcPct val="130000"/>
              </a:lnSpc>
              <a:spcBef>
                <a:spcPts val="0"/>
              </a:spcBef>
              <a:buSzPts val="1300"/>
              <a:buFont typeface="Symbol" panose="05050102010706020507" pitchFamily="18" charset="2"/>
              <a:buChar char="-"/>
            </a:pPr>
            <a:r>
              <a:rPr lang="de-DE" sz="1600" dirty="0"/>
              <a:t>Hin zu: Menschen mit Behinderungen </a:t>
            </a:r>
            <a:br>
              <a:rPr lang="de-DE" sz="1600" dirty="0"/>
            </a:br>
            <a:r>
              <a:rPr lang="de-DE" sz="1600" dirty="0"/>
              <a:t>als „Subjekte“ mit Rechten und Entscheidungsfreiheiten, </a:t>
            </a:r>
            <a:br>
              <a:rPr lang="de-DE" sz="1600" dirty="0"/>
            </a:br>
            <a:r>
              <a:rPr lang="de-DE" sz="1600" dirty="0"/>
              <a:t>und als aktive Mitglieder der Gesellschaft („Inklusion“)</a:t>
            </a:r>
          </a:p>
          <a:p>
            <a:pPr marL="457189" lvl="1" indent="-311142">
              <a:lnSpc>
                <a:spcPct val="130000"/>
              </a:lnSpc>
              <a:spcBef>
                <a:spcPts val="0"/>
              </a:spcBef>
              <a:buSzPts val="1300"/>
              <a:buFont typeface="Symbol" panose="05050102010706020507" pitchFamily="18" charset="2"/>
              <a:buChar char="-"/>
            </a:pPr>
            <a:r>
              <a:rPr lang="de-DE" sz="1600" dirty="0"/>
              <a:t>Universelle Anerkennung der Würde </a:t>
            </a:r>
            <a:br>
              <a:rPr lang="de-DE" sz="1600" dirty="0"/>
            </a:br>
            <a:r>
              <a:rPr lang="de-DE" sz="1600" dirty="0"/>
              <a:t>von Menschen mit Behinderungen</a:t>
            </a:r>
          </a:p>
        </p:txBody>
      </p:sp>
      <p:pic>
        <p:nvPicPr>
          <p:cNvPr id="9" name="Grafik 8">
            <a:extLst>
              <a:ext uri="{FF2B5EF4-FFF2-40B4-BE49-F238E27FC236}">
                <a16:creationId xmlns:a16="http://schemas.microsoft.com/office/drawing/2014/main" id="{E62BAE7F-27E0-8AFA-4A14-E48730975C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3429" y="1448960"/>
            <a:ext cx="405781" cy="405781"/>
          </a:xfrm>
          <a:prstGeom prst="rect">
            <a:avLst/>
          </a:prstGeom>
        </p:spPr>
      </p:pic>
      <p:sp>
        <p:nvSpPr>
          <p:cNvPr id="2" name="Foliennummernplatzhalter 8">
            <a:extLst>
              <a:ext uri="{FF2B5EF4-FFF2-40B4-BE49-F238E27FC236}">
                <a16:creationId xmlns:a16="http://schemas.microsoft.com/office/drawing/2014/main" id="{24BF749F-3621-4D02-4964-E0264D5EFB19}"/>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935305CA-DCC9-4948-BD69-6E7F4002ACB5}" type="slidenum">
              <a:rPr lang="de-DE" smtClean="0"/>
              <a:pPr/>
              <a:t>37</a:t>
            </a:fld>
            <a:endParaRPr lang="de-DE" dirty="0"/>
          </a:p>
        </p:txBody>
      </p:sp>
      <p:pic>
        <p:nvPicPr>
          <p:cNvPr id="4" name="Grafik 3">
            <a:hlinkClick r:id="rId4"/>
            <a:extLst>
              <a:ext uri="{FF2B5EF4-FFF2-40B4-BE49-F238E27FC236}">
                <a16:creationId xmlns:a16="http://schemas.microsoft.com/office/drawing/2014/main" id="{7912FF91-0646-07AD-A43F-78AC246D24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8540" y="1521501"/>
            <a:ext cx="2417742" cy="1490939"/>
          </a:xfrm>
          <a:prstGeom prst="rect">
            <a:avLst/>
          </a:prstGeom>
        </p:spPr>
      </p:pic>
    </p:spTree>
    <p:extLst>
      <p:ext uri="{BB962C8B-B14F-4D97-AF65-F5344CB8AC3E}">
        <p14:creationId xmlns:p14="http://schemas.microsoft.com/office/powerpoint/2010/main" val="4223517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151E223-B950-049C-BBB1-6A654C1B7943}"/>
              </a:ext>
            </a:extLst>
          </p:cNvPr>
          <p:cNvSpPr>
            <a:spLocks noGrp="1"/>
          </p:cNvSpPr>
          <p:nvPr>
            <p:ph type="title"/>
          </p:nvPr>
        </p:nvSpPr>
        <p:spPr>
          <a:xfrm>
            <a:off x="430644" y="303779"/>
            <a:ext cx="8520600" cy="572700"/>
          </a:xfrm>
        </p:spPr>
        <p:txBody>
          <a:bodyPr>
            <a:normAutofit fontScale="90000"/>
          </a:bodyPr>
          <a:lstStyle/>
          <a:p>
            <a:r>
              <a:rPr lang="en-US" dirty="0"/>
              <a:t>United Nations </a:t>
            </a:r>
            <a:r>
              <a:rPr lang="de" b="0" dirty="0"/>
              <a:t>– </a:t>
            </a:r>
            <a:r>
              <a:rPr lang="de-DE" b="0" dirty="0"/>
              <a:t>Übereinkommen </a:t>
            </a:r>
            <a:br>
              <a:rPr lang="de-DE" b="0" dirty="0"/>
            </a:br>
            <a:r>
              <a:rPr lang="de-DE" b="0" dirty="0"/>
              <a:t>über die Rechte von Menschen mit Behinderungen (3/3)</a:t>
            </a:r>
            <a:endParaRPr lang="de-DE" dirty="0"/>
          </a:p>
        </p:txBody>
      </p:sp>
      <p:pic>
        <p:nvPicPr>
          <p:cNvPr id="775171" name="Picture 3" descr="Artikel 9 &#10;Zugänglichkeit &#10;(1) Um Menschen mit Behinderungen eine unabhängige Lebensführung und die volle Teilhabe in allen Lebensbereichen zu ermöglichen, treffen die Vertragsstaaten geeignete Maßnahmen mit dem Ziel, für Menschen mit Behinderungen den gleichberechtigten Zugang zur physischen Umwelt, zu Transportmitteln, Information und Kommunikation, einschließlich Informations- und Kommunikationstechnologien und -systemen, sowie zu anderen Einrichtungen und Diensten, die der Öffentlichkeit in städtischen und ländlichen Gebieten offen stehen oder für sie bereitgestellt werden, zu gewährleisten. Diese Maßnahmen, welche die Feststellung und Beseitigung von Zugangshindernissen und -barrieren einschließen, gelten unter anderem für &#10;a) Gebäude, Straßen, Transportmittel sowie andere Einrichtungen in Gebäuden und im Freien, einschließlich Schulen, Wohnhäusern, medizinischer Einrichtungen und Arbeitsstätten; &#10;b) Informations-, Kommunikations- und andere Dienste, einschließlich elektronischer Dienste und Notdienste."/>
          <p:cNvPicPr>
            <a:picLocks noChangeAspect="1" noChangeArrowheads="1"/>
          </p:cNvPicPr>
          <p:nvPr/>
        </p:nvPicPr>
        <p:blipFill>
          <a:blip r:embed="rId3" cstate="print"/>
          <a:srcRect/>
          <a:stretch>
            <a:fillRect/>
          </a:stretch>
        </p:blipFill>
        <p:spPr bwMode="auto">
          <a:xfrm>
            <a:off x="2174240" y="1271967"/>
            <a:ext cx="4795520" cy="3204316"/>
          </a:xfrm>
          <a:prstGeom prst="rect">
            <a:avLst/>
          </a:prstGeom>
          <a:ln>
            <a:noFill/>
          </a:ln>
          <a:effectLst>
            <a:outerShdw blurRad="292100" dist="139700" dir="2700000" algn="tl" rotWithShape="0">
              <a:srgbClr val="333333">
                <a:alpha val="65000"/>
              </a:srgbClr>
            </a:outerShdw>
          </a:effectLst>
        </p:spPr>
      </p:pic>
      <p:sp>
        <p:nvSpPr>
          <p:cNvPr id="4" name="Rechteck 3">
            <a:extLst>
              <a:ext uri="{FF2B5EF4-FFF2-40B4-BE49-F238E27FC236}">
                <a16:creationId xmlns:a16="http://schemas.microsoft.com/office/drawing/2014/main" id="{743062FA-8B8B-1B98-AD8A-6235BE1C5CC4}"/>
              </a:ext>
            </a:extLst>
          </p:cNvPr>
          <p:cNvSpPr/>
          <p:nvPr/>
        </p:nvSpPr>
        <p:spPr>
          <a:xfrm>
            <a:off x="369684" y="4836797"/>
            <a:ext cx="5878716" cy="205697"/>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United </a:t>
            </a:r>
            <a:r>
              <a:rPr lang="de-DE" sz="700" dirty="0" err="1">
                <a:solidFill>
                  <a:schemeClr val="accent1"/>
                </a:solidFill>
              </a:rPr>
              <a:t>Nations</a:t>
            </a:r>
            <a:r>
              <a:rPr lang="de-DE" sz="700" dirty="0">
                <a:solidFill>
                  <a:schemeClr val="accent1"/>
                </a:solidFill>
              </a:rPr>
              <a:t> </a:t>
            </a:r>
            <a:r>
              <a:rPr lang="de-DE" sz="700" dirty="0" err="1">
                <a:solidFill>
                  <a:schemeClr val="accent1"/>
                </a:solidFill>
              </a:rPr>
              <a:t>Enable</a:t>
            </a:r>
            <a:r>
              <a:rPr lang="de-DE" sz="700" dirty="0">
                <a:solidFill>
                  <a:schemeClr val="accent1"/>
                </a:solidFill>
              </a:rPr>
              <a:t>, http://www.un.org/disabilities, 2011 (Hervorhebungen hinzugefügt)</a:t>
            </a:r>
          </a:p>
        </p:txBody>
      </p:sp>
      <p:sp>
        <p:nvSpPr>
          <p:cNvPr id="11" name="Foliennummernplatzhalter 5">
            <a:extLst>
              <a:ext uri="{FF2B5EF4-FFF2-40B4-BE49-F238E27FC236}">
                <a16:creationId xmlns:a16="http://schemas.microsoft.com/office/drawing/2014/main" id="{7BBD3AD2-6BA3-45A4-923E-113931046347}"/>
              </a:ext>
              <a:ext uri="{C183D7F6-B498-43B3-948B-1728B52AA6E4}">
                <adec:decorative xmlns:adec="http://schemas.microsoft.com/office/drawing/2017/decorative" val="1"/>
              </a:ext>
            </a:extLst>
          </p:cNvPr>
          <p:cNvSpPr>
            <a:spLocks noGrp="1"/>
          </p:cNvSpPr>
          <p:nvPr>
            <p:ph type="sldNum" sz="quarter" idx="12"/>
          </p:nvPr>
        </p:nvSpPr>
        <p:spPr/>
        <p:txBody>
          <a:bodyPr/>
          <a:lstStyle/>
          <a:p>
            <a:fld id="{5FF58176-7D4B-4E94-A859-DFD3827DC552}" type="slidenum">
              <a:rPr lang="de-DE" smtClean="0"/>
              <a:t>38</a:t>
            </a:fld>
            <a:endParaRPr lang="de-DE" dirty="0"/>
          </a:p>
        </p:txBody>
      </p:sp>
    </p:spTree>
    <p:extLst>
      <p:ext uri="{BB962C8B-B14F-4D97-AF65-F5344CB8AC3E}">
        <p14:creationId xmlns:p14="http://schemas.microsoft.com/office/powerpoint/2010/main" val="362886251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82466-DB11-9574-FF8A-1B1B56D15AF0}"/>
              </a:ext>
            </a:extLst>
          </p:cNvPr>
          <p:cNvSpPr>
            <a:spLocks noGrp="1"/>
          </p:cNvSpPr>
          <p:nvPr>
            <p:ph type="title"/>
          </p:nvPr>
        </p:nvSpPr>
        <p:spPr>
          <a:xfrm>
            <a:off x="411713" y="445025"/>
            <a:ext cx="8520600" cy="572700"/>
          </a:xfrm>
        </p:spPr>
        <p:txBody>
          <a:bodyPr>
            <a:normAutofit fontScale="90000"/>
          </a:bodyPr>
          <a:lstStyle/>
          <a:p>
            <a:r>
              <a:rPr lang="de" dirty="0"/>
              <a:t>EU</a:t>
            </a:r>
            <a:r>
              <a:rPr lang="de" b="0" dirty="0"/>
              <a:t> – European Accessibility Act (EAA) (2019) (1/2)</a:t>
            </a:r>
            <a:endParaRPr lang="de-DE" dirty="0"/>
          </a:p>
        </p:txBody>
      </p:sp>
      <p:sp>
        <p:nvSpPr>
          <p:cNvPr id="3" name="Inhaltsplatzhalter 2">
            <a:extLst>
              <a:ext uri="{FF2B5EF4-FFF2-40B4-BE49-F238E27FC236}">
                <a16:creationId xmlns:a16="http://schemas.microsoft.com/office/drawing/2014/main" id="{A54E1D89-B664-8177-35A7-AEA7F5DD74B1}"/>
              </a:ext>
            </a:extLst>
          </p:cNvPr>
          <p:cNvSpPr>
            <a:spLocks noGrp="1"/>
          </p:cNvSpPr>
          <p:nvPr>
            <p:ph idx="1"/>
          </p:nvPr>
        </p:nvSpPr>
        <p:spPr>
          <a:xfrm>
            <a:off x="423430" y="1191055"/>
            <a:ext cx="8297141" cy="1074732"/>
          </a:xfrm>
        </p:spPr>
        <p:txBody>
          <a:bodyPr>
            <a:normAutofit/>
          </a:bodyPr>
          <a:lstStyle/>
          <a:p>
            <a:pPr marL="0" indent="0">
              <a:buNone/>
            </a:pPr>
            <a:r>
              <a:rPr lang="de-DE" sz="1600" b="1" dirty="0"/>
              <a:t>Bestimmte Produkte und Dienstleistungen </a:t>
            </a:r>
            <a:br>
              <a:rPr lang="de-DE" sz="1600" b="1" dirty="0"/>
            </a:br>
            <a:r>
              <a:rPr lang="de-DE" sz="1600" b="1" dirty="0"/>
              <a:t>müssen ab 2025 Anforderungen zur Barrierefreiheit erfüllen, </a:t>
            </a:r>
            <a:br>
              <a:rPr lang="de-DE" sz="1600" b="1" dirty="0"/>
            </a:br>
            <a:r>
              <a:rPr lang="de-DE" sz="1600" b="1" dirty="0"/>
              <a:t>um auf dem Markt zugelassen zu werden:</a:t>
            </a:r>
            <a:endParaRPr lang="de-DE" sz="1600" dirty="0"/>
          </a:p>
        </p:txBody>
      </p:sp>
      <p:pic>
        <p:nvPicPr>
          <p:cNvPr id="4" name="Grafik 3">
            <a:extLst>
              <a:ext uri="{FF2B5EF4-FFF2-40B4-BE49-F238E27FC236}">
                <a16:creationId xmlns:a16="http://schemas.microsoft.com/office/drawing/2014/main" id="{AE11AF19-84F1-5C3B-525A-D84CC096649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5203" y="2408661"/>
            <a:ext cx="405781" cy="405781"/>
          </a:xfrm>
          <a:prstGeom prst="rect">
            <a:avLst/>
          </a:prstGeom>
        </p:spPr>
      </p:pic>
      <p:sp>
        <p:nvSpPr>
          <p:cNvPr id="6" name="Inhaltsplatzhalter 2">
            <a:extLst>
              <a:ext uri="{FF2B5EF4-FFF2-40B4-BE49-F238E27FC236}">
                <a16:creationId xmlns:a16="http://schemas.microsoft.com/office/drawing/2014/main" id="{1F177A3C-3B38-67D5-5DDE-50F42CBAEF72}"/>
              </a:ext>
            </a:extLst>
          </p:cNvPr>
          <p:cNvSpPr txBox="1">
            <a:spLocks/>
          </p:cNvSpPr>
          <p:nvPr/>
        </p:nvSpPr>
        <p:spPr>
          <a:xfrm>
            <a:off x="897998" y="2205119"/>
            <a:ext cx="7542855" cy="319431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342900" indent="-233363">
              <a:spcBef>
                <a:spcPts val="1200"/>
              </a:spcBef>
              <a:buFont typeface="Lato"/>
              <a:buChar char="-"/>
            </a:pPr>
            <a:r>
              <a:rPr lang="de-DE" sz="1600" dirty="0"/>
              <a:t>Computer, Smartphones und ihre Betriebssysteme</a:t>
            </a:r>
          </a:p>
          <a:p>
            <a:pPr marL="342900" indent="-233363">
              <a:buFont typeface="Lato"/>
              <a:buChar char="-"/>
            </a:pPr>
            <a:r>
              <a:rPr lang="de-DE" sz="1600" dirty="0"/>
              <a:t>Online-Shops im Internet</a:t>
            </a:r>
          </a:p>
          <a:p>
            <a:pPr marL="342900" indent="-233363">
              <a:buFont typeface="Lato"/>
              <a:buChar char="-"/>
            </a:pPr>
            <a:r>
              <a:rPr lang="de-DE" sz="1600" dirty="0"/>
              <a:t>Banken und Geldautomaten</a:t>
            </a:r>
          </a:p>
          <a:p>
            <a:pPr marL="342900" indent="-233363">
              <a:buFont typeface="Lato"/>
              <a:buChar char="-"/>
            </a:pPr>
            <a:r>
              <a:rPr lang="de-DE" sz="1600" dirty="0"/>
              <a:t>Elektronische Bücher (E-Books)</a:t>
            </a:r>
          </a:p>
          <a:p>
            <a:pPr marL="342900" indent="-233363">
              <a:buFont typeface="Lato"/>
              <a:buChar char="-"/>
            </a:pPr>
            <a:r>
              <a:rPr lang="de-DE" sz="1600" dirty="0"/>
              <a:t>Fernsehgeräte, Fernsehsendungen, </a:t>
            </a:r>
            <a:br>
              <a:rPr lang="de-DE" sz="1600" dirty="0"/>
            </a:br>
            <a:r>
              <a:rPr lang="de-DE" sz="1600" dirty="0"/>
              <a:t>Video-Player und damit verbundene digitale Dienste (z.B. EPG)</a:t>
            </a:r>
          </a:p>
          <a:p>
            <a:pPr marL="342900" indent="-233363">
              <a:buFont typeface="Lato"/>
              <a:buChar char="-"/>
            </a:pPr>
            <a:r>
              <a:rPr lang="de-DE" sz="1600" dirty="0"/>
              <a:t>Öffentliche Terminals </a:t>
            </a:r>
            <a:br>
              <a:rPr lang="de-DE" sz="1600" dirty="0"/>
            </a:br>
            <a:r>
              <a:rPr lang="de-DE" sz="1600" dirty="0"/>
              <a:t>(Bankautomaten, Fahrkartenautomaten, Terminals zum Einchecken</a:t>
            </a:r>
          </a:p>
        </p:txBody>
      </p:sp>
      <p:sp>
        <p:nvSpPr>
          <p:cNvPr id="7" name="Foliennummernplatzhalter 5">
            <a:extLst>
              <a:ext uri="{FF2B5EF4-FFF2-40B4-BE49-F238E27FC236}">
                <a16:creationId xmlns:a16="http://schemas.microsoft.com/office/drawing/2014/main" id="{AB1388C0-33E5-FFC6-5E12-0F29EB687170}"/>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5FF58176-7D4B-4E94-A859-DFD3827DC552}" type="slidenum">
              <a:rPr lang="de-DE" smtClean="0"/>
              <a:pPr/>
              <a:t>39</a:t>
            </a:fld>
            <a:endParaRPr lang="de-DE" dirty="0"/>
          </a:p>
        </p:txBody>
      </p:sp>
    </p:spTree>
    <p:extLst>
      <p:ext uri="{BB962C8B-B14F-4D97-AF65-F5344CB8AC3E}">
        <p14:creationId xmlns:p14="http://schemas.microsoft.com/office/powerpoint/2010/main" val="82915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78">
            <a:extLst>
              <a:ext uri="{FF2B5EF4-FFF2-40B4-BE49-F238E27FC236}">
                <a16:creationId xmlns:a16="http://schemas.microsoft.com/office/drawing/2014/main" id="{5AD6554E-2671-0A86-6623-6F42D34AFE5A}"/>
              </a:ext>
              <a:ext uri="{C183D7F6-B498-43B3-948B-1728B52AA6E4}">
                <adec:decorative xmlns:adec="http://schemas.microsoft.com/office/drawing/2017/decorative" val="1"/>
              </a:ext>
            </a:extLst>
          </p:cNvPr>
          <p:cNvSpPr/>
          <p:nvPr/>
        </p:nvSpPr>
        <p:spPr>
          <a:xfrm>
            <a:off x="3098386" y="4465271"/>
            <a:ext cx="2941200" cy="663371"/>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20" name="Rectángulo 78">
            <a:extLst>
              <a:ext uri="{FF2B5EF4-FFF2-40B4-BE49-F238E27FC236}">
                <a16:creationId xmlns:a16="http://schemas.microsoft.com/office/drawing/2014/main" id="{F3A5C4AD-A756-776E-9446-8FFF6063CAFA}"/>
              </a:ext>
              <a:ext uri="{C183D7F6-B498-43B3-948B-1728B52AA6E4}">
                <adec:decorative xmlns:adec="http://schemas.microsoft.com/office/drawing/2017/decorative" val="1"/>
              </a:ext>
            </a:extLst>
          </p:cNvPr>
          <p:cNvSpPr/>
          <p:nvPr/>
        </p:nvSpPr>
        <p:spPr>
          <a:xfrm>
            <a:off x="6115125" y="4465271"/>
            <a:ext cx="2941200" cy="663371"/>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9" name="Rectángulo 5">
            <a:extLst>
              <a:ext uri="{FF2B5EF4-FFF2-40B4-BE49-F238E27FC236}">
                <a16:creationId xmlns:a16="http://schemas.microsoft.com/office/drawing/2014/main" id="{7F6B6CBA-A08E-2A24-3613-589793E29A34}"/>
              </a:ext>
              <a:ext uri="{C183D7F6-B498-43B3-948B-1728B52AA6E4}">
                <adec:decorative xmlns:adec="http://schemas.microsoft.com/office/drawing/2017/decorative" val="1"/>
              </a:ext>
            </a:extLst>
          </p:cNvPr>
          <p:cNvSpPr/>
          <p:nvPr/>
        </p:nvSpPr>
        <p:spPr>
          <a:xfrm>
            <a:off x="3098386" y="3344135"/>
            <a:ext cx="2941200" cy="671828"/>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10" name="Rectángulo 5">
            <a:extLst>
              <a:ext uri="{FF2B5EF4-FFF2-40B4-BE49-F238E27FC236}">
                <a16:creationId xmlns:a16="http://schemas.microsoft.com/office/drawing/2014/main" id="{63DD43F1-C005-416A-6C93-DE119BB228AA}"/>
              </a:ext>
              <a:ext uri="{C183D7F6-B498-43B3-948B-1728B52AA6E4}">
                <adec:decorative xmlns:adec="http://schemas.microsoft.com/office/drawing/2017/decorative" val="1"/>
              </a:ext>
            </a:extLst>
          </p:cNvPr>
          <p:cNvSpPr/>
          <p:nvPr/>
        </p:nvSpPr>
        <p:spPr>
          <a:xfrm>
            <a:off x="6115125" y="3344135"/>
            <a:ext cx="2941200" cy="671828"/>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5" name="Rectángulo 4">
            <a:extLst>
              <a:ext uri="{FF2B5EF4-FFF2-40B4-BE49-F238E27FC236}">
                <a16:creationId xmlns:a16="http://schemas.microsoft.com/office/drawing/2014/main" id="{0F9D9D5C-5BB3-403F-928F-5F6585D65119}"/>
              </a:ext>
              <a:ext uri="{C183D7F6-B498-43B3-948B-1728B52AA6E4}">
                <adec:decorative xmlns:adec="http://schemas.microsoft.com/office/drawing/2017/decorative" val="1"/>
              </a:ext>
            </a:extLst>
          </p:cNvPr>
          <p:cNvSpPr/>
          <p:nvPr/>
        </p:nvSpPr>
        <p:spPr>
          <a:xfrm>
            <a:off x="81647" y="1883804"/>
            <a:ext cx="2470051" cy="979171"/>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4" name="Rectángulo 3">
            <a:extLst>
              <a:ext uri="{FF2B5EF4-FFF2-40B4-BE49-F238E27FC236}">
                <a16:creationId xmlns:a16="http://schemas.microsoft.com/office/drawing/2014/main" id="{AB4216D2-60A6-442D-93FA-0FFAD9A71F9C}"/>
              </a:ext>
              <a:ext uri="{C183D7F6-B498-43B3-948B-1728B52AA6E4}">
                <adec:decorative xmlns:adec="http://schemas.microsoft.com/office/drawing/2017/decorative" val="1"/>
              </a:ext>
            </a:extLst>
          </p:cNvPr>
          <p:cNvSpPr/>
          <p:nvPr/>
        </p:nvSpPr>
        <p:spPr>
          <a:xfrm>
            <a:off x="-1" y="1000412"/>
            <a:ext cx="9144000" cy="410813"/>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79" name="Rectángulo 78">
            <a:extLst>
              <a:ext uri="{FF2B5EF4-FFF2-40B4-BE49-F238E27FC236}">
                <a16:creationId xmlns:a16="http://schemas.microsoft.com/office/drawing/2014/main" id="{55CEF7BD-CC50-4099-AA25-D9CF94100837}"/>
              </a:ext>
              <a:ext uri="{C183D7F6-B498-43B3-948B-1728B52AA6E4}">
                <adec:decorative xmlns:adec="http://schemas.microsoft.com/office/drawing/2017/decorative" val="1"/>
              </a:ext>
            </a:extLst>
          </p:cNvPr>
          <p:cNvSpPr/>
          <p:nvPr/>
        </p:nvSpPr>
        <p:spPr>
          <a:xfrm>
            <a:off x="81647" y="4465271"/>
            <a:ext cx="2941200" cy="663371"/>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6" name="Rectángulo 65">
            <a:extLst>
              <a:ext uri="{FF2B5EF4-FFF2-40B4-BE49-F238E27FC236}">
                <a16:creationId xmlns:a16="http://schemas.microsoft.com/office/drawing/2014/main" id="{3541BB9E-DB3C-4F32-AC5A-6E84ADE244FE}"/>
              </a:ext>
              <a:ext uri="{C183D7F6-B498-43B3-948B-1728B52AA6E4}">
                <adec:decorative xmlns:adec="http://schemas.microsoft.com/office/drawing/2017/decorative" val="1"/>
              </a:ext>
            </a:extLst>
          </p:cNvPr>
          <p:cNvSpPr/>
          <p:nvPr/>
        </p:nvSpPr>
        <p:spPr>
          <a:xfrm>
            <a:off x="6942160" y="1883804"/>
            <a:ext cx="2114165" cy="964553"/>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3" name="Rectángulo 62">
            <a:extLst>
              <a:ext uri="{FF2B5EF4-FFF2-40B4-BE49-F238E27FC236}">
                <a16:creationId xmlns:a16="http://schemas.microsoft.com/office/drawing/2014/main" id="{31DFF025-3992-4E6A-AF6D-E3E43F046A05}"/>
              </a:ext>
              <a:ext uri="{C183D7F6-B498-43B3-948B-1728B52AA6E4}">
                <adec:decorative xmlns:adec="http://schemas.microsoft.com/office/drawing/2017/decorative" val="1"/>
              </a:ext>
            </a:extLst>
          </p:cNvPr>
          <p:cNvSpPr/>
          <p:nvPr/>
        </p:nvSpPr>
        <p:spPr>
          <a:xfrm>
            <a:off x="4895352" y="1883804"/>
            <a:ext cx="1968695" cy="970701"/>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2" name="Rectángulo 61">
            <a:extLst>
              <a:ext uri="{FF2B5EF4-FFF2-40B4-BE49-F238E27FC236}">
                <a16:creationId xmlns:a16="http://schemas.microsoft.com/office/drawing/2014/main" id="{0C56D6DB-B0B5-406E-B1BF-713D85DAB960}"/>
              </a:ext>
              <a:ext uri="{C183D7F6-B498-43B3-948B-1728B52AA6E4}">
                <adec:decorative xmlns:adec="http://schemas.microsoft.com/office/drawing/2017/decorative" val="1"/>
              </a:ext>
            </a:extLst>
          </p:cNvPr>
          <p:cNvSpPr/>
          <p:nvPr/>
        </p:nvSpPr>
        <p:spPr>
          <a:xfrm>
            <a:off x="2629811" y="1883804"/>
            <a:ext cx="2187428" cy="979171"/>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6" name="Rectángulo 5">
            <a:extLst>
              <a:ext uri="{FF2B5EF4-FFF2-40B4-BE49-F238E27FC236}">
                <a16:creationId xmlns:a16="http://schemas.microsoft.com/office/drawing/2014/main" id="{BBEA8BAF-8FC8-43A0-A55C-21027EEF7FB0}"/>
              </a:ext>
              <a:ext uri="{C183D7F6-B498-43B3-948B-1728B52AA6E4}">
                <adec:decorative xmlns:adec="http://schemas.microsoft.com/office/drawing/2017/decorative" val="1"/>
              </a:ext>
            </a:extLst>
          </p:cNvPr>
          <p:cNvSpPr/>
          <p:nvPr/>
        </p:nvSpPr>
        <p:spPr>
          <a:xfrm>
            <a:off x="81647" y="3344135"/>
            <a:ext cx="2941200" cy="671828"/>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8" name="Título 4">
            <a:extLst>
              <a:ext uri="{FF2B5EF4-FFF2-40B4-BE49-F238E27FC236}">
                <a16:creationId xmlns:a16="http://schemas.microsoft.com/office/drawing/2014/main" id="{7CB17270-E788-4E87-B769-A0D9F03C7906}"/>
              </a:ext>
            </a:extLst>
          </p:cNvPr>
          <p:cNvSpPr txBox="1">
            <a:spLocks noGrp="1"/>
          </p:cNvSpPr>
          <p:nvPr>
            <p:ph type="title" idx="4294967295"/>
          </p:nvPr>
        </p:nvSpPr>
        <p:spPr>
          <a:xfrm>
            <a:off x="0" y="162943"/>
            <a:ext cx="9144000" cy="43858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1200" cap="none" spc="0" normalizeH="0" baseline="0" dirty="0">
                <a:ln>
                  <a:noFill/>
                </a:ln>
                <a:solidFill>
                  <a:srgbClr val="65459B"/>
                </a:solidFill>
                <a:effectLst/>
                <a:uLnTx/>
                <a:uFillTx/>
                <a:latin typeface="72 Black" panose="020B0A04030603020204" pitchFamily="34" charset="0"/>
                <a:ea typeface="+mn-ea"/>
                <a:cs typeface="72 Black" panose="020B0A04030603020204" pitchFamily="34" charset="0"/>
                <a:sym typeface="Arial"/>
              </a:rPr>
              <a:t>Wer steht hinter AccessibleEU?</a:t>
            </a:r>
          </a:p>
        </p:txBody>
      </p:sp>
      <p:sp>
        <p:nvSpPr>
          <p:cNvPr id="11" name="CuadroTexto 10">
            <a:extLst>
              <a:ext uri="{FF2B5EF4-FFF2-40B4-BE49-F238E27FC236}">
                <a16:creationId xmlns:a16="http://schemas.microsoft.com/office/drawing/2014/main" id="{5E448252-5604-40D6-B73C-EEC4287D8196}"/>
              </a:ext>
            </a:extLst>
          </p:cNvPr>
          <p:cNvSpPr txBox="1"/>
          <p:nvPr/>
        </p:nvSpPr>
        <p:spPr>
          <a:xfrm>
            <a:off x="-1" y="693838"/>
            <a:ext cx="9144001" cy="307777"/>
          </a:xfrm>
          <a:prstGeom prst="rect">
            <a:avLst/>
          </a:prstGeom>
          <a:noFill/>
          <a:ln w="28575">
            <a:noFill/>
          </a:ln>
        </p:spPr>
        <p:txBody>
          <a:bodyPr wrap="square">
            <a:spAutoFit/>
          </a:bodyPr>
          <a:lstStyle/>
          <a:p>
            <a:pPr algn="ctr"/>
            <a:r>
              <a:rPr lang="de-DE" b="1" dirty="0">
                <a:solidFill>
                  <a:srgbClr val="65459B"/>
                </a:solidFill>
              </a:rPr>
              <a:t>Konsortialleitung</a:t>
            </a:r>
          </a:p>
        </p:txBody>
      </p:sp>
      <p:sp>
        <p:nvSpPr>
          <p:cNvPr id="15" name="CuadroTexto 14">
            <a:extLst>
              <a:ext uri="{FF2B5EF4-FFF2-40B4-BE49-F238E27FC236}">
                <a16:creationId xmlns:a16="http://schemas.microsoft.com/office/drawing/2014/main" id="{801967FC-827C-469B-B6AE-AC0400A25CC3}"/>
              </a:ext>
            </a:extLst>
          </p:cNvPr>
          <p:cNvSpPr txBox="1"/>
          <p:nvPr/>
        </p:nvSpPr>
        <p:spPr>
          <a:xfrm>
            <a:off x="4571998" y="999749"/>
            <a:ext cx="2651760" cy="415498"/>
          </a:xfrm>
          <a:prstGeom prst="rect">
            <a:avLst/>
          </a:prstGeom>
          <a:noFill/>
        </p:spPr>
        <p:txBody>
          <a:bodyPr wrap="square">
            <a:spAutoFit/>
          </a:bodyPr>
          <a:lstStyle/>
          <a:p>
            <a:pPr algn="ctr"/>
            <a:r>
              <a:rPr lang="es-ES" sz="2100" b="1" dirty="0">
                <a:latin typeface="72" panose="020B0503030000000003" pitchFamily="34" charset="0"/>
                <a:cs typeface="72" panose="020B0503030000000003" pitchFamily="34" charset="0"/>
              </a:rPr>
              <a:t>Fundación ONCE</a:t>
            </a:r>
          </a:p>
        </p:txBody>
      </p:sp>
      <p:pic>
        <p:nvPicPr>
          <p:cNvPr id="14" name="Imagen 13">
            <a:hlinkClick r:id="rId2"/>
            <a:extLst>
              <a:ext uri="{FF2B5EF4-FFF2-40B4-BE49-F238E27FC236}">
                <a16:creationId xmlns:a16="http://schemas.microsoft.com/office/drawing/2014/main" id="{EA589299-5AA5-4645-930E-84BDBA7ECE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811" y="935750"/>
            <a:ext cx="1451829" cy="475475"/>
          </a:xfrm>
          <a:prstGeom prst="rect">
            <a:avLst/>
          </a:prstGeom>
        </p:spPr>
      </p:pic>
      <p:sp>
        <p:nvSpPr>
          <p:cNvPr id="17" name="CuadroTexto 16">
            <a:extLst>
              <a:ext uri="{FF2B5EF4-FFF2-40B4-BE49-F238E27FC236}">
                <a16:creationId xmlns:a16="http://schemas.microsoft.com/office/drawing/2014/main" id="{87742397-8E65-47BE-A99A-17662D0FB4E9}"/>
              </a:ext>
            </a:extLst>
          </p:cNvPr>
          <p:cNvSpPr txBox="1"/>
          <p:nvPr/>
        </p:nvSpPr>
        <p:spPr>
          <a:xfrm>
            <a:off x="-1" y="1559971"/>
            <a:ext cx="9144001" cy="307777"/>
          </a:xfrm>
          <a:prstGeom prst="rect">
            <a:avLst/>
          </a:prstGeom>
          <a:noFill/>
          <a:ln w="19050">
            <a:noFill/>
          </a:ln>
        </p:spPr>
        <p:txBody>
          <a:bodyPr wrap="square">
            <a:spAutoFit/>
          </a:bodyPr>
          <a:lstStyle/>
          <a:p>
            <a:pPr algn="ctr"/>
            <a:r>
              <a:rPr lang="de-DE" b="1" dirty="0">
                <a:solidFill>
                  <a:srgbClr val="65459B"/>
                </a:solidFill>
              </a:rPr>
              <a:t>Verbundpartner</a:t>
            </a:r>
          </a:p>
        </p:txBody>
      </p:sp>
      <p:sp>
        <p:nvSpPr>
          <p:cNvPr id="56" name="CuadroTexto 55">
            <a:extLst>
              <a:ext uri="{FF2B5EF4-FFF2-40B4-BE49-F238E27FC236}">
                <a16:creationId xmlns:a16="http://schemas.microsoft.com/office/drawing/2014/main" id="{FFD74225-31F8-42C3-A273-79ED32298B65}"/>
              </a:ext>
            </a:extLst>
          </p:cNvPr>
          <p:cNvSpPr txBox="1"/>
          <p:nvPr/>
        </p:nvSpPr>
        <p:spPr>
          <a:xfrm>
            <a:off x="81647" y="1894357"/>
            <a:ext cx="2548238" cy="415498"/>
          </a:xfrm>
          <a:prstGeom prst="rect">
            <a:avLst/>
          </a:prstGeom>
          <a:noFill/>
        </p:spPr>
        <p:txBody>
          <a:bodyPr wrap="square">
            <a:spAutoFit/>
          </a:bodyPr>
          <a:lstStyle/>
          <a:p>
            <a:r>
              <a:rPr lang="en-US" sz="1050" b="1" dirty="0">
                <a:latin typeface="72" panose="020B0503030000000003" pitchFamily="34" charset="0"/>
                <a:cs typeface="72" panose="020B0503030000000003" pitchFamily="34" charset="0"/>
              </a:rPr>
              <a:t>EASPD </a:t>
            </a:r>
            <a:r>
              <a:rPr lang="en-US" sz="1050" dirty="0">
                <a:latin typeface="72" panose="020B0503030000000003" pitchFamily="34" charset="0"/>
                <a:cs typeface="72" panose="020B0503030000000003" pitchFamily="34" charset="0"/>
              </a:rPr>
              <a:t>(European Association of Service providers for Persons with Disabilities)</a:t>
            </a:r>
          </a:p>
        </p:txBody>
      </p:sp>
      <p:pic>
        <p:nvPicPr>
          <p:cNvPr id="26" name="Imagen 25">
            <a:hlinkClick r:id="rId4"/>
            <a:extLst>
              <a:ext uri="{FF2B5EF4-FFF2-40B4-BE49-F238E27FC236}">
                <a16:creationId xmlns:a16="http://schemas.microsoft.com/office/drawing/2014/main" id="{D25B7801-CA89-43A8-A744-5870291C9C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414" y="2458221"/>
            <a:ext cx="748258" cy="325712"/>
          </a:xfrm>
          <a:prstGeom prst="rect">
            <a:avLst/>
          </a:prstGeom>
        </p:spPr>
      </p:pic>
      <p:sp>
        <p:nvSpPr>
          <p:cNvPr id="57" name="CuadroTexto 56">
            <a:extLst>
              <a:ext uri="{FF2B5EF4-FFF2-40B4-BE49-F238E27FC236}">
                <a16:creationId xmlns:a16="http://schemas.microsoft.com/office/drawing/2014/main" id="{E01587EA-DF91-48B3-A106-1B0E30886BDC}"/>
              </a:ext>
            </a:extLst>
          </p:cNvPr>
          <p:cNvSpPr txBox="1"/>
          <p:nvPr/>
        </p:nvSpPr>
        <p:spPr>
          <a:xfrm>
            <a:off x="2629811" y="1894357"/>
            <a:ext cx="2308825" cy="415498"/>
          </a:xfrm>
          <a:prstGeom prst="rect">
            <a:avLst/>
          </a:prstGeom>
          <a:noFill/>
        </p:spPr>
        <p:txBody>
          <a:bodyPr wrap="square">
            <a:spAutoFit/>
          </a:bodyPr>
          <a:lstStyle/>
          <a:p>
            <a:r>
              <a:rPr lang="en-US" sz="1050" b="1" dirty="0">
                <a:latin typeface="72" panose="020B0503030000000003" pitchFamily="34" charset="0"/>
                <a:cs typeface="72" panose="020B0503030000000003" pitchFamily="34" charset="0"/>
              </a:rPr>
              <a:t>ENAT </a:t>
            </a:r>
            <a:r>
              <a:rPr lang="en-US" sz="1050" dirty="0">
                <a:latin typeface="72" panose="020B0503030000000003" pitchFamily="34" charset="0"/>
                <a:cs typeface="72" panose="020B0503030000000003" pitchFamily="34" charset="0"/>
              </a:rPr>
              <a:t>(European Network </a:t>
            </a:r>
            <a:br>
              <a:rPr lang="en-US" sz="1050" dirty="0">
                <a:latin typeface="72" panose="020B0503030000000003" pitchFamily="34" charset="0"/>
                <a:cs typeface="72" panose="020B0503030000000003" pitchFamily="34" charset="0"/>
              </a:rPr>
            </a:br>
            <a:r>
              <a:rPr lang="en-US" sz="1050" dirty="0">
                <a:latin typeface="72" panose="020B0503030000000003" pitchFamily="34" charset="0"/>
                <a:cs typeface="72" panose="020B0503030000000003" pitchFamily="34" charset="0"/>
              </a:rPr>
              <a:t>for Accessible Tourism)</a:t>
            </a:r>
          </a:p>
        </p:txBody>
      </p:sp>
      <p:pic>
        <p:nvPicPr>
          <p:cNvPr id="28" name="Imagen 27">
            <a:hlinkClick r:id="rId6"/>
            <a:extLst>
              <a:ext uri="{FF2B5EF4-FFF2-40B4-BE49-F238E27FC236}">
                <a16:creationId xmlns:a16="http://schemas.microsoft.com/office/drawing/2014/main" id="{1BB88DC7-E3A8-4BBB-8D7B-8027FF35644F}"/>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t="28228" b="32314"/>
          <a:stretch/>
        </p:blipFill>
        <p:spPr>
          <a:xfrm>
            <a:off x="3555121" y="2323701"/>
            <a:ext cx="1262906" cy="498322"/>
          </a:xfrm>
          <a:prstGeom prst="rect">
            <a:avLst/>
          </a:prstGeom>
        </p:spPr>
      </p:pic>
      <p:sp>
        <p:nvSpPr>
          <p:cNvPr id="59" name="CuadroTexto 58">
            <a:extLst>
              <a:ext uri="{FF2B5EF4-FFF2-40B4-BE49-F238E27FC236}">
                <a16:creationId xmlns:a16="http://schemas.microsoft.com/office/drawing/2014/main" id="{9E03160A-C14B-4D01-89E4-EA418138A60E}"/>
              </a:ext>
            </a:extLst>
          </p:cNvPr>
          <p:cNvSpPr txBox="1"/>
          <p:nvPr/>
        </p:nvSpPr>
        <p:spPr>
          <a:xfrm>
            <a:off x="4895352" y="1894357"/>
            <a:ext cx="1938218" cy="415498"/>
          </a:xfrm>
          <a:prstGeom prst="rect">
            <a:avLst/>
          </a:prstGeom>
          <a:noFill/>
        </p:spPr>
        <p:txBody>
          <a:bodyPr wrap="square">
            <a:spAutoFit/>
          </a:bodyPr>
          <a:lstStyle/>
          <a:p>
            <a:r>
              <a:rPr lang="de-DE" sz="1050" b="1" dirty="0">
                <a:latin typeface="72" panose="020B0503030000000003" pitchFamily="34" charset="0"/>
                <a:cs typeface="72" panose="020B0503030000000003" pitchFamily="34" charset="0"/>
              </a:rPr>
              <a:t>JKU</a:t>
            </a:r>
            <a:r>
              <a:rPr lang="de-DE" sz="1050" dirty="0">
                <a:latin typeface="72" panose="020B0503030000000003" pitchFamily="34" charset="0"/>
                <a:cs typeface="72" panose="020B0503030000000003" pitchFamily="34" charset="0"/>
              </a:rPr>
              <a:t> (Johannes Kepler Universität Linz)</a:t>
            </a:r>
            <a:endParaRPr lang="de-DE" sz="1050" dirty="0">
              <a:latin typeface="72" panose="020B0503030000000003" pitchFamily="34" charset="0"/>
              <a:cs typeface="72" panose="020B0503030000000003" pitchFamily="34" charset="0"/>
              <a:hlinkClick r:id="rId8">
                <a:extLst>
                  <a:ext uri="{A12FA001-AC4F-418D-AE19-62706E023703}">
                    <ahyp:hlinkClr xmlns:ahyp="http://schemas.microsoft.com/office/drawing/2018/hyperlinkcolor" val="tx"/>
                  </a:ext>
                </a:extLst>
              </a:hlinkClick>
            </a:endParaRPr>
          </a:p>
        </p:txBody>
      </p:sp>
      <p:pic>
        <p:nvPicPr>
          <p:cNvPr id="30" name="Imagen 29">
            <a:hlinkClick r:id="rId8"/>
            <a:extLst>
              <a:ext uri="{FF2B5EF4-FFF2-40B4-BE49-F238E27FC236}">
                <a16:creationId xmlns:a16="http://schemas.microsoft.com/office/drawing/2014/main" id="{97004CFA-9FFA-4D06-8673-F8D4FD56371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8794" y="2431870"/>
            <a:ext cx="694944" cy="331435"/>
          </a:xfrm>
          <a:prstGeom prst="rect">
            <a:avLst/>
          </a:prstGeom>
        </p:spPr>
      </p:pic>
      <p:sp>
        <p:nvSpPr>
          <p:cNvPr id="61" name="CuadroTexto 60">
            <a:extLst>
              <a:ext uri="{FF2B5EF4-FFF2-40B4-BE49-F238E27FC236}">
                <a16:creationId xmlns:a16="http://schemas.microsoft.com/office/drawing/2014/main" id="{63EBA87A-1054-4D0C-AF48-13A76DEC27EE}"/>
              </a:ext>
            </a:extLst>
          </p:cNvPr>
          <p:cNvSpPr txBox="1"/>
          <p:nvPr/>
        </p:nvSpPr>
        <p:spPr>
          <a:xfrm>
            <a:off x="6942160" y="1894357"/>
            <a:ext cx="2411939" cy="415498"/>
          </a:xfrm>
          <a:prstGeom prst="rect">
            <a:avLst/>
          </a:prstGeom>
          <a:noFill/>
        </p:spPr>
        <p:txBody>
          <a:bodyPr wrap="square">
            <a:spAutoFit/>
          </a:bodyPr>
          <a:lstStyle/>
          <a:p>
            <a:r>
              <a:rPr lang="en-US" sz="1050" b="1" dirty="0">
                <a:solidFill>
                  <a:srgbClr val="373A3C"/>
                </a:solidFill>
                <a:latin typeface="72" panose="020B0503030000000003" pitchFamily="34" charset="0"/>
                <a:cs typeface="72" panose="020B0503030000000003" pitchFamily="34" charset="0"/>
              </a:rPr>
              <a:t>UNE</a:t>
            </a:r>
            <a:r>
              <a:rPr lang="en-US" sz="1050" dirty="0">
                <a:solidFill>
                  <a:srgbClr val="373A3C"/>
                </a:solidFill>
                <a:latin typeface="72" panose="020B0503030000000003" pitchFamily="34" charset="0"/>
                <a:cs typeface="72" panose="020B0503030000000003" pitchFamily="34" charset="0"/>
              </a:rPr>
              <a:t> (The Spanish Association </a:t>
            </a:r>
            <a:br>
              <a:rPr lang="en-US" sz="1050" dirty="0">
                <a:solidFill>
                  <a:srgbClr val="373A3C"/>
                </a:solidFill>
                <a:latin typeface="72" panose="020B0503030000000003" pitchFamily="34" charset="0"/>
                <a:cs typeface="72" panose="020B0503030000000003" pitchFamily="34" charset="0"/>
              </a:rPr>
            </a:br>
            <a:r>
              <a:rPr lang="en-US" sz="1050" dirty="0">
                <a:solidFill>
                  <a:srgbClr val="373A3C"/>
                </a:solidFill>
                <a:latin typeface="72" panose="020B0503030000000003" pitchFamily="34" charset="0"/>
                <a:cs typeface="72" panose="020B0503030000000003" pitchFamily="34" charset="0"/>
              </a:rPr>
              <a:t>for </a:t>
            </a:r>
            <a:r>
              <a:rPr lang="en-US" sz="1050" dirty="0" err="1">
                <a:solidFill>
                  <a:srgbClr val="373A3C"/>
                </a:solidFill>
                <a:latin typeface="72" panose="020B0503030000000003" pitchFamily="34" charset="0"/>
                <a:cs typeface="72" panose="020B0503030000000003" pitchFamily="34" charset="0"/>
              </a:rPr>
              <a:t>Standardisation</a:t>
            </a:r>
            <a:r>
              <a:rPr lang="en-US" sz="1050" dirty="0">
                <a:solidFill>
                  <a:srgbClr val="373A3C"/>
                </a:solidFill>
                <a:latin typeface="72" panose="020B0503030000000003" pitchFamily="34" charset="0"/>
                <a:cs typeface="72" panose="020B0503030000000003" pitchFamily="34" charset="0"/>
              </a:rPr>
              <a:t>)</a:t>
            </a:r>
            <a:endParaRPr lang="en-US" sz="1050" dirty="0">
              <a:latin typeface="72" panose="020B0503030000000003" pitchFamily="34" charset="0"/>
              <a:cs typeface="72" panose="020B0503030000000003" pitchFamily="34" charset="0"/>
            </a:endParaRPr>
          </a:p>
        </p:txBody>
      </p:sp>
      <p:pic>
        <p:nvPicPr>
          <p:cNvPr id="3074" name="Picture 2">
            <a:hlinkClick r:id="rId10"/>
            <a:extLst>
              <a:ext uri="{FF2B5EF4-FFF2-40B4-BE49-F238E27FC236}">
                <a16:creationId xmlns:a16="http://schemas.microsoft.com/office/drawing/2014/main" id="{BAF60782-7D95-40B1-A774-F0BAE6230D1F}"/>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72754" y="2431869"/>
            <a:ext cx="505217" cy="368809"/>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5D35A6C8-8433-4DFA-AD9D-0772F25C705F}"/>
              </a:ext>
            </a:extLst>
          </p:cNvPr>
          <p:cNvSpPr txBox="1"/>
          <p:nvPr/>
        </p:nvSpPr>
        <p:spPr>
          <a:xfrm>
            <a:off x="110581" y="3022213"/>
            <a:ext cx="9144002" cy="307777"/>
          </a:xfrm>
          <a:prstGeom prst="rect">
            <a:avLst/>
          </a:prstGeom>
          <a:noFill/>
        </p:spPr>
        <p:txBody>
          <a:bodyPr wrap="square">
            <a:spAutoFit/>
          </a:bodyPr>
          <a:lstStyle/>
          <a:p>
            <a:pPr algn="ctr"/>
            <a:r>
              <a:rPr lang="de-DE" b="1" dirty="0">
                <a:solidFill>
                  <a:srgbClr val="65459B"/>
                </a:solidFill>
              </a:rPr>
              <a:t>Unterbeauftragte Organisationen</a:t>
            </a:r>
          </a:p>
        </p:txBody>
      </p:sp>
      <p:sp>
        <p:nvSpPr>
          <p:cNvPr id="69" name="CuadroTexto 68">
            <a:extLst>
              <a:ext uri="{FF2B5EF4-FFF2-40B4-BE49-F238E27FC236}">
                <a16:creationId xmlns:a16="http://schemas.microsoft.com/office/drawing/2014/main" id="{259DC306-3FF3-499B-87E8-D59A5C559121}"/>
              </a:ext>
            </a:extLst>
          </p:cNvPr>
          <p:cNvSpPr txBox="1"/>
          <p:nvPr/>
        </p:nvSpPr>
        <p:spPr>
          <a:xfrm>
            <a:off x="81647" y="3347807"/>
            <a:ext cx="2812256" cy="253916"/>
          </a:xfrm>
          <a:prstGeom prst="rect">
            <a:avLst/>
          </a:prstGeom>
          <a:noFill/>
        </p:spPr>
        <p:txBody>
          <a:bodyPr wrap="square">
            <a:spAutoFit/>
          </a:bodyPr>
          <a:lstStyle/>
          <a:p>
            <a:r>
              <a:rPr lang="en-US" sz="1050" b="1" dirty="0">
                <a:latin typeface="72" panose="020B0503030000000003" pitchFamily="34" charset="0"/>
                <a:cs typeface="72" panose="020B0503030000000003" pitchFamily="34" charset="0"/>
              </a:rPr>
              <a:t>EDF</a:t>
            </a:r>
            <a:r>
              <a:rPr lang="en-US" sz="1050" dirty="0">
                <a:latin typeface="72" panose="020B0503030000000003" pitchFamily="34" charset="0"/>
                <a:cs typeface="72" panose="020B0503030000000003" pitchFamily="34" charset="0"/>
              </a:rPr>
              <a:t> (European Disability Forum)</a:t>
            </a:r>
          </a:p>
        </p:txBody>
      </p:sp>
      <p:pic>
        <p:nvPicPr>
          <p:cNvPr id="39" name="Imagen 38">
            <a:hlinkClick r:id="rId12"/>
            <a:extLst>
              <a:ext uri="{FF2B5EF4-FFF2-40B4-BE49-F238E27FC236}">
                <a16:creationId xmlns:a16="http://schemas.microsoft.com/office/drawing/2014/main" id="{9D5F3653-13EF-4355-BD19-98D2EEB51654}"/>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2824" y="3427909"/>
            <a:ext cx="465576" cy="579283"/>
          </a:xfrm>
          <a:prstGeom prst="rect">
            <a:avLst/>
          </a:prstGeom>
        </p:spPr>
      </p:pic>
      <p:sp>
        <p:nvSpPr>
          <p:cNvPr id="70" name="CuadroTexto 69">
            <a:extLst>
              <a:ext uri="{FF2B5EF4-FFF2-40B4-BE49-F238E27FC236}">
                <a16:creationId xmlns:a16="http://schemas.microsoft.com/office/drawing/2014/main" id="{63AA8A58-FFA8-4F47-ABD9-9D1A27AB20CE}"/>
              </a:ext>
            </a:extLst>
          </p:cNvPr>
          <p:cNvSpPr txBox="1"/>
          <p:nvPr/>
        </p:nvSpPr>
        <p:spPr>
          <a:xfrm>
            <a:off x="3098386" y="3347807"/>
            <a:ext cx="1359080" cy="253916"/>
          </a:xfrm>
          <a:prstGeom prst="rect">
            <a:avLst/>
          </a:prstGeom>
          <a:noFill/>
        </p:spPr>
        <p:txBody>
          <a:bodyPr wrap="square">
            <a:spAutoFit/>
          </a:bodyPr>
          <a:lstStyle/>
          <a:p>
            <a:r>
              <a:rPr lang="en-US" sz="1050" b="1" dirty="0">
                <a:latin typeface="72" panose="020B0503030000000003" pitchFamily="34" charset="0"/>
                <a:cs typeface="72" panose="020B0503030000000003" pitchFamily="34" charset="0"/>
              </a:rPr>
              <a:t>Digital Europe</a:t>
            </a:r>
          </a:p>
        </p:txBody>
      </p:sp>
      <p:pic>
        <p:nvPicPr>
          <p:cNvPr id="41" name="Picture 10">
            <a:hlinkClick r:id="rId14"/>
            <a:extLst>
              <a:ext uri="{FF2B5EF4-FFF2-40B4-BE49-F238E27FC236}">
                <a16:creationId xmlns:a16="http://schemas.microsoft.com/office/drawing/2014/main" id="{01E1B3F0-EAF9-4BD8-8D41-44675A30B587}"/>
              </a:ext>
              <a:ext uri="{C183D7F6-B498-43B3-948B-1728B52AA6E4}">
                <adec:decorative xmlns:adec="http://schemas.microsoft.com/office/drawing/2017/decorative" val="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3748"/>
          <a:stretch/>
        </p:blipFill>
        <p:spPr bwMode="auto">
          <a:xfrm>
            <a:off x="3977858" y="3429610"/>
            <a:ext cx="2154903" cy="520325"/>
          </a:xfrm>
          <a:prstGeom prst="rect">
            <a:avLst/>
          </a:prstGeom>
          <a:noFill/>
          <a:extLst>
            <a:ext uri="{909E8E84-426E-40DD-AFC4-6F175D3DCCD1}">
              <a14:hiddenFill xmlns:a14="http://schemas.microsoft.com/office/drawing/2010/main">
                <a:solidFill>
                  <a:srgbClr val="FFFFFF"/>
                </a:solidFill>
              </a14:hiddenFill>
            </a:ext>
          </a:extLst>
        </p:spPr>
      </p:pic>
      <p:sp>
        <p:nvSpPr>
          <p:cNvPr id="73" name="CuadroTexto 72">
            <a:extLst>
              <a:ext uri="{FF2B5EF4-FFF2-40B4-BE49-F238E27FC236}">
                <a16:creationId xmlns:a16="http://schemas.microsoft.com/office/drawing/2014/main" id="{E244C55E-6944-43EE-9239-AB0D0382B2A3}"/>
              </a:ext>
            </a:extLst>
          </p:cNvPr>
          <p:cNvSpPr txBox="1"/>
          <p:nvPr/>
        </p:nvSpPr>
        <p:spPr>
          <a:xfrm>
            <a:off x="6115125" y="3347807"/>
            <a:ext cx="2036180" cy="253916"/>
          </a:xfrm>
          <a:prstGeom prst="rect">
            <a:avLst/>
          </a:prstGeom>
          <a:noFill/>
        </p:spPr>
        <p:txBody>
          <a:bodyPr wrap="square">
            <a:spAutoFit/>
          </a:bodyPr>
          <a:lstStyle/>
          <a:p>
            <a:r>
              <a:rPr lang="en-US" sz="1050" b="1" dirty="0">
                <a:latin typeface="72" panose="020B0503030000000003" pitchFamily="34" charset="0"/>
                <a:cs typeface="72" panose="020B0503030000000003" pitchFamily="34" charset="0"/>
              </a:rPr>
              <a:t>AGE Platform Europe</a:t>
            </a:r>
          </a:p>
        </p:txBody>
      </p:sp>
      <p:pic>
        <p:nvPicPr>
          <p:cNvPr id="3078" name="Picture 6">
            <a:hlinkClick r:id="rId16"/>
            <a:extLst>
              <a:ext uri="{FF2B5EF4-FFF2-40B4-BE49-F238E27FC236}">
                <a16:creationId xmlns:a16="http://schemas.microsoft.com/office/drawing/2014/main" id="{E3361F94-5320-4EC3-92A4-91DE2D5DF39E}"/>
              </a:ext>
              <a:ext uri="{C183D7F6-B498-43B3-948B-1728B52AA6E4}">
                <adec:decorative xmlns:adec="http://schemas.microsoft.com/office/drawing/2017/decorative" val="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6845" y="3441497"/>
            <a:ext cx="713548" cy="463211"/>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a:extLst>
              <a:ext uri="{FF2B5EF4-FFF2-40B4-BE49-F238E27FC236}">
                <a16:creationId xmlns:a16="http://schemas.microsoft.com/office/drawing/2014/main" id="{8A12C413-0FD2-45D1-B434-A95FC0D30E87}"/>
              </a:ext>
            </a:extLst>
          </p:cNvPr>
          <p:cNvSpPr txBox="1"/>
          <p:nvPr/>
        </p:nvSpPr>
        <p:spPr>
          <a:xfrm>
            <a:off x="1144091" y="4158340"/>
            <a:ext cx="7127736" cy="307777"/>
          </a:xfrm>
          <a:prstGeom prst="rect">
            <a:avLst/>
          </a:prstGeom>
          <a:noFill/>
        </p:spPr>
        <p:txBody>
          <a:bodyPr wrap="square">
            <a:spAutoFit/>
          </a:bodyPr>
          <a:lstStyle/>
          <a:p>
            <a:pPr algn="ctr">
              <a:spcBef>
                <a:spcPts val="2700"/>
              </a:spcBef>
            </a:pPr>
            <a:r>
              <a:rPr lang="de-DE" b="1" dirty="0">
                <a:solidFill>
                  <a:srgbClr val="65459B"/>
                </a:solidFill>
              </a:rPr>
              <a:t>Unterstützende Dienstleister</a:t>
            </a:r>
          </a:p>
        </p:txBody>
      </p:sp>
      <p:sp>
        <p:nvSpPr>
          <p:cNvPr id="76" name="CuadroTexto 75">
            <a:extLst>
              <a:ext uri="{FF2B5EF4-FFF2-40B4-BE49-F238E27FC236}">
                <a16:creationId xmlns:a16="http://schemas.microsoft.com/office/drawing/2014/main" id="{9D733013-558B-4C76-A38D-3B1F402BFE84}"/>
              </a:ext>
            </a:extLst>
          </p:cNvPr>
          <p:cNvSpPr txBox="1"/>
          <p:nvPr/>
        </p:nvSpPr>
        <p:spPr>
          <a:xfrm>
            <a:off x="81647" y="4465271"/>
            <a:ext cx="2657420" cy="253916"/>
          </a:xfrm>
          <a:prstGeom prst="rect">
            <a:avLst/>
          </a:prstGeom>
          <a:noFill/>
        </p:spPr>
        <p:txBody>
          <a:bodyPr wrap="square">
            <a:spAutoFit/>
          </a:bodyPr>
          <a:lstStyle/>
          <a:p>
            <a:r>
              <a:rPr lang="de-DE" sz="1050" b="1" dirty="0">
                <a:latin typeface="72" panose="020B0503030000000003" pitchFamily="34" charset="0"/>
                <a:cs typeface="72" panose="020B0503030000000003" pitchFamily="34" charset="0"/>
              </a:rPr>
              <a:t>Deloitte</a:t>
            </a:r>
          </a:p>
        </p:txBody>
      </p:sp>
      <p:pic>
        <p:nvPicPr>
          <p:cNvPr id="3080" name="Picture 8">
            <a:hlinkClick r:id="rId18"/>
            <a:extLst>
              <a:ext uri="{FF2B5EF4-FFF2-40B4-BE49-F238E27FC236}">
                <a16:creationId xmlns:a16="http://schemas.microsoft.com/office/drawing/2014/main" id="{DC291244-5844-46FE-A538-12A6B03DF6F9}"/>
              </a:ext>
              <a:ext uri="{C183D7F6-B498-43B3-948B-1728B52AA6E4}">
                <adec:decorative xmlns:adec="http://schemas.microsoft.com/office/drawing/2017/decorative" val="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93715" y="4672480"/>
            <a:ext cx="1500188" cy="325822"/>
          </a:xfrm>
          <a:prstGeom prst="rect">
            <a:avLst/>
          </a:prstGeom>
          <a:noFill/>
          <a:extLst>
            <a:ext uri="{909E8E84-426E-40DD-AFC4-6F175D3DCCD1}">
              <a14:hiddenFill xmlns:a14="http://schemas.microsoft.com/office/drawing/2010/main">
                <a:solidFill>
                  <a:srgbClr val="FFFFFF"/>
                </a:solidFill>
              </a14:hiddenFill>
            </a:ext>
          </a:extLst>
        </p:spPr>
      </p:pic>
      <p:sp>
        <p:nvSpPr>
          <p:cNvPr id="77" name="CuadroTexto 76">
            <a:extLst>
              <a:ext uri="{FF2B5EF4-FFF2-40B4-BE49-F238E27FC236}">
                <a16:creationId xmlns:a16="http://schemas.microsoft.com/office/drawing/2014/main" id="{EB748EA0-8039-413C-AD2D-9B7113647093}"/>
              </a:ext>
            </a:extLst>
          </p:cNvPr>
          <p:cNvSpPr txBox="1"/>
          <p:nvPr/>
        </p:nvSpPr>
        <p:spPr>
          <a:xfrm>
            <a:off x="3098386" y="4465271"/>
            <a:ext cx="2657420" cy="253916"/>
          </a:xfrm>
          <a:prstGeom prst="rect">
            <a:avLst/>
          </a:prstGeom>
          <a:noFill/>
        </p:spPr>
        <p:txBody>
          <a:bodyPr wrap="square">
            <a:spAutoFit/>
          </a:bodyPr>
          <a:lstStyle/>
          <a:p>
            <a:r>
              <a:rPr lang="de-DE" sz="1050" b="1" dirty="0">
                <a:latin typeface="72" panose="020B0503030000000003" pitchFamily="34" charset="0"/>
                <a:cs typeface="72" panose="020B0503030000000003" pitchFamily="34" charset="0"/>
              </a:rPr>
              <a:t>Unisys</a:t>
            </a:r>
          </a:p>
        </p:txBody>
      </p:sp>
      <p:pic>
        <p:nvPicPr>
          <p:cNvPr id="3082" name="Picture 10">
            <a:hlinkClick r:id="rId20"/>
            <a:extLst>
              <a:ext uri="{FF2B5EF4-FFF2-40B4-BE49-F238E27FC236}">
                <a16:creationId xmlns:a16="http://schemas.microsoft.com/office/drawing/2014/main" id="{3F0C6BB3-3DC3-46C1-9445-51EE87B92F00}"/>
              </a:ext>
              <a:ext uri="{C183D7F6-B498-43B3-948B-1728B52AA6E4}">
                <adec:decorative xmlns:adec="http://schemas.microsoft.com/office/drawing/2017/decorative" val="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43011" y="4592971"/>
            <a:ext cx="1319686" cy="372193"/>
          </a:xfrm>
          <a:prstGeom prst="rect">
            <a:avLst/>
          </a:prstGeom>
          <a:noFill/>
          <a:extLst>
            <a:ext uri="{909E8E84-426E-40DD-AFC4-6F175D3DCCD1}">
              <a14:hiddenFill xmlns:a14="http://schemas.microsoft.com/office/drawing/2010/main">
                <a:solidFill>
                  <a:srgbClr val="FFFFFF"/>
                </a:solidFill>
              </a14:hiddenFill>
            </a:ext>
          </a:extLst>
        </p:spPr>
      </p:pic>
      <p:sp>
        <p:nvSpPr>
          <p:cNvPr id="78" name="CuadroTexto 77">
            <a:extLst>
              <a:ext uri="{FF2B5EF4-FFF2-40B4-BE49-F238E27FC236}">
                <a16:creationId xmlns:a16="http://schemas.microsoft.com/office/drawing/2014/main" id="{A498F8FA-15FD-4351-B596-9330EC5A5039}"/>
              </a:ext>
            </a:extLst>
          </p:cNvPr>
          <p:cNvSpPr txBox="1"/>
          <p:nvPr/>
        </p:nvSpPr>
        <p:spPr>
          <a:xfrm>
            <a:off x="6115125" y="4465271"/>
            <a:ext cx="2657420" cy="253916"/>
          </a:xfrm>
          <a:prstGeom prst="rect">
            <a:avLst/>
          </a:prstGeom>
          <a:noFill/>
        </p:spPr>
        <p:txBody>
          <a:bodyPr wrap="square">
            <a:spAutoFit/>
          </a:bodyPr>
          <a:lstStyle/>
          <a:p>
            <a:r>
              <a:rPr lang="de-DE" sz="1050" b="1" dirty="0" err="1">
                <a:latin typeface="72" panose="020B0503030000000003" pitchFamily="34" charset="0"/>
                <a:cs typeface="72" panose="020B0503030000000003" pitchFamily="34" charset="0"/>
              </a:rPr>
              <a:t>Pomilio</a:t>
            </a:r>
            <a:r>
              <a:rPr lang="de-DE" sz="1050" b="1" dirty="0">
                <a:latin typeface="72" panose="020B0503030000000003" pitchFamily="34" charset="0"/>
                <a:cs typeface="72" panose="020B0503030000000003" pitchFamily="34" charset="0"/>
              </a:rPr>
              <a:t> </a:t>
            </a:r>
            <a:r>
              <a:rPr lang="de-DE" sz="1050" b="1" dirty="0" err="1">
                <a:latin typeface="72" panose="020B0503030000000003" pitchFamily="34" charset="0"/>
                <a:cs typeface="72" panose="020B0503030000000003" pitchFamily="34" charset="0"/>
              </a:rPr>
              <a:t>Blumm</a:t>
            </a:r>
            <a:endParaRPr lang="de-DE" sz="1050" b="1" dirty="0">
              <a:latin typeface="72" panose="020B0503030000000003" pitchFamily="34" charset="0"/>
              <a:cs typeface="72" panose="020B0503030000000003" pitchFamily="34" charset="0"/>
            </a:endParaRPr>
          </a:p>
        </p:txBody>
      </p:sp>
      <p:pic>
        <p:nvPicPr>
          <p:cNvPr id="3084" name="Picture 12">
            <a:hlinkClick r:id="rId22"/>
            <a:extLst>
              <a:ext uri="{FF2B5EF4-FFF2-40B4-BE49-F238E27FC236}">
                <a16:creationId xmlns:a16="http://schemas.microsoft.com/office/drawing/2014/main" id="{C08B666C-03E2-4ED7-BAFF-88F071032A6D}"/>
              </a:ext>
              <a:ext uri="{C183D7F6-B498-43B3-948B-1728B52AA6E4}">
                <adec:decorative xmlns:adec="http://schemas.microsoft.com/office/drawing/2017/decorative" val="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85979" y="4609590"/>
            <a:ext cx="759245" cy="408546"/>
          </a:xfrm>
          <a:prstGeom prst="rect">
            <a:avLst/>
          </a:prstGeom>
          <a:noFill/>
          <a:extLst>
            <a:ext uri="{909E8E84-426E-40DD-AFC4-6F175D3DCCD1}">
              <a14:hiddenFill xmlns:a14="http://schemas.microsoft.com/office/drawing/2010/main">
                <a:solidFill>
                  <a:srgbClr val="FFFFFF"/>
                </a:solidFill>
              </a14:hiddenFill>
            </a:ext>
          </a:extLst>
        </p:spPr>
      </p:pic>
      <p:sp>
        <p:nvSpPr>
          <p:cNvPr id="53" name="Rectángulo 52">
            <a:extLst>
              <a:ext uri="{FF2B5EF4-FFF2-40B4-BE49-F238E27FC236}">
                <a16:creationId xmlns:a16="http://schemas.microsoft.com/office/drawing/2014/main" id="{5559EB3E-83DD-40F0-9F1E-567BED1B9922}"/>
              </a:ext>
              <a:ext uri="{C183D7F6-B498-43B3-948B-1728B52AA6E4}">
                <adec:decorative xmlns:adec="http://schemas.microsoft.com/office/drawing/2017/decorative" val="1"/>
              </a:ext>
            </a:extLst>
          </p:cNvPr>
          <p:cNvSpPr/>
          <p:nvPr/>
        </p:nvSpPr>
        <p:spPr>
          <a:xfrm>
            <a:off x="0" y="678073"/>
            <a:ext cx="9143999" cy="743568"/>
          </a:xfrm>
          <a:prstGeom prst="rect">
            <a:avLst/>
          </a:prstGeom>
          <a:noFill/>
          <a:ln w="38100">
            <a:solidFill>
              <a:srgbClr val="654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54" name="Rectángulo 53">
            <a:extLst>
              <a:ext uri="{FF2B5EF4-FFF2-40B4-BE49-F238E27FC236}">
                <a16:creationId xmlns:a16="http://schemas.microsoft.com/office/drawing/2014/main" id="{46461328-6F68-4DDC-894B-51C6185E2C20}"/>
              </a:ext>
              <a:ext uri="{C183D7F6-B498-43B3-948B-1728B52AA6E4}">
                <adec:decorative xmlns:adec="http://schemas.microsoft.com/office/drawing/2017/decorative" val="1"/>
              </a:ext>
            </a:extLst>
          </p:cNvPr>
          <p:cNvSpPr/>
          <p:nvPr/>
        </p:nvSpPr>
        <p:spPr>
          <a:xfrm>
            <a:off x="-3" y="1545488"/>
            <a:ext cx="9144003" cy="1325742"/>
          </a:xfrm>
          <a:prstGeom prst="rect">
            <a:avLst/>
          </a:prstGeom>
          <a:noFill/>
          <a:ln w="38100">
            <a:solidFill>
              <a:srgbClr val="D2D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71" name="Rectángulo 70">
            <a:extLst>
              <a:ext uri="{FF2B5EF4-FFF2-40B4-BE49-F238E27FC236}">
                <a16:creationId xmlns:a16="http://schemas.microsoft.com/office/drawing/2014/main" id="{9EE1D59D-3FC1-4174-9FDC-387E9F28757F}"/>
              </a:ext>
              <a:ext uri="{C183D7F6-B498-43B3-948B-1728B52AA6E4}">
                <adec:decorative xmlns:adec="http://schemas.microsoft.com/office/drawing/2017/decorative" val="1"/>
              </a:ext>
            </a:extLst>
          </p:cNvPr>
          <p:cNvSpPr/>
          <p:nvPr/>
        </p:nvSpPr>
        <p:spPr>
          <a:xfrm>
            <a:off x="-3" y="3007797"/>
            <a:ext cx="9144003" cy="985383"/>
          </a:xfrm>
          <a:prstGeom prst="rect">
            <a:avLst/>
          </a:prstGeom>
          <a:noFill/>
          <a:ln w="38100">
            <a:solidFill>
              <a:srgbClr val="6545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75" name="Rectángulo 74">
            <a:extLst>
              <a:ext uri="{FF2B5EF4-FFF2-40B4-BE49-F238E27FC236}">
                <a16:creationId xmlns:a16="http://schemas.microsoft.com/office/drawing/2014/main" id="{09F68977-9A98-497B-A1E0-DEC4CA1C8A4C}"/>
              </a:ext>
              <a:ext uri="{C183D7F6-B498-43B3-948B-1728B52AA6E4}">
                <adec:decorative xmlns:adec="http://schemas.microsoft.com/office/drawing/2017/decorative" val="1"/>
              </a:ext>
            </a:extLst>
          </p:cNvPr>
          <p:cNvSpPr/>
          <p:nvPr/>
        </p:nvSpPr>
        <p:spPr>
          <a:xfrm>
            <a:off x="-3" y="4142817"/>
            <a:ext cx="9144002" cy="987518"/>
          </a:xfrm>
          <a:prstGeom prst="rect">
            <a:avLst/>
          </a:prstGeom>
          <a:noFill/>
          <a:ln w="38100">
            <a:solidFill>
              <a:srgbClr val="D2D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dirty="0"/>
          </a:p>
        </p:txBody>
      </p:sp>
      <p:sp>
        <p:nvSpPr>
          <p:cNvPr id="3" name="Textfeld 2">
            <a:extLst>
              <a:ext uri="{FF2B5EF4-FFF2-40B4-BE49-F238E27FC236}">
                <a16:creationId xmlns:a16="http://schemas.microsoft.com/office/drawing/2014/main" id="{C399CF1D-84EC-B47D-B92E-CF3CBB1AEE41}"/>
              </a:ext>
              <a:ext uri="{C183D7F6-B498-43B3-948B-1728B52AA6E4}">
                <adec:decorative xmlns:adec="http://schemas.microsoft.com/office/drawing/2017/decorative" val="1"/>
              </a:ext>
            </a:extLst>
          </p:cNvPr>
          <p:cNvSpPr txBox="1"/>
          <p:nvPr/>
        </p:nvSpPr>
        <p:spPr>
          <a:xfrm>
            <a:off x="-850739" y="2199190"/>
            <a:ext cx="234360" cy="307777"/>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2774201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BE011ED9-5D48-7C49-052F-2029F61B8FA7}"/>
              </a:ext>
            </a:extLst>
          </p:cNvPr>
          <p:cNvSpPr>
            <a:spLocks noGrp="1"/>
          </p:cNvSpPr>
          <p:nvPr>
            <p:ph type="title"/>
          </p:nvPr>
        </p:nvSpPr>
        <p:spPr>
          <a:xfrm>
            <a:off x="411713" y="445025"/>
            <a:ext cx="8520600" cy="572700"/>
          </a:xfrm>
        </p:spPr>
        <p:txBody>
          <a:bodyPr>
            <a:normAutofit fontScale="90000"/>
          </a:bodyPr>
          <a:lstStyle/>
          <a:p>
            <a:r>
              <a:rPr lang="en-US" dirty="0"/>
              <a:t>EU</a:t>
            </a:r>
            <a:r>
              <a:rPr lang="en-US" b="0" dirty="0"/>
              <a:t> – European Accessibility Act (EAA) (2019) (2/2)</a:t>
            </a:r>
            <a:endParaRPr lang="en-US" dirty="0"/>
          </a:p>
        </p:txBody>
      </p:sp>
      <p:sp>
        <p:nvSpPr>
          <p:cNvPr id="3" name="Inhaltsplatzhalter 2">
            <a:extLst>
              <a:ext uri="{FF2B5EF4-FFF2-40B4-BE49-F238E27FC236}">
                <a16:creationId xmlns:a16="http://schemas.microsoft.com/office/drawing/2014/main" id="{D6B1CBCC-EB95-4DEC-980D-6261E1830946}"/>
              </a:ext>
            </a:extLst>
          </p:cNvPr>
          <p:cNvSpPr>
            <a:spLocks noGrp="1"/>
          </p:cNvSpPr>
          <p:nvPr>
            <p:ph idx="1"/>
          </p:nvPr>
        </p:nvSpPr>
        <p:spPr>
          <a:xfrm>
            <a:off x="423430" y="1191055"/>
            <a:ext cx="8297141" cy="3870803"/>
          </a:xfrm>
        </p:spPr>
        <p:txBody>
          <a:bodyPr>
            <a:noAutofit/>
          </a:bodyPr>
          <a:lstStyle/>
          <a:p>
            <a:pPr marL="0" indent="0">
              <a:buNone/>
            </a:pPr>
            <a:r>
              <a:rPr lang="de-DE" sz="1400" dirty="0"/>
              <a:t>Richtlinie (EU) 2019/882 des Europäischen Parlaments und des Rates </a:t>
            </a:r>
            <a:br>
              <a:rPr lang="de-DE" sz="1400" dirty="0"/>
            </a:br>
            <a:r>
              <a:rPr lang="de-DE" sz="1400" dirty="0"/>
              <a:t>vom 17. April 2019 über die Barrierefreiheitsanforderungen für Produkte und Dienstleistungen</a:t>
            </a:r>
            <a:br>
              <a:rPr lang="de-DE" sz="1400" dirty="0"/>
            </a:br>
            <a:endParaRPr lang="en-US" sz="1400" dirty="0"/>
          </a:p>
          <a:p>
            <a:pPr>
              <a:buFont typeface="Wingdings" pitchFamily="2" charset="2"/>
              <a:buChar char="§"/>
            </a:pPr>
            <a:r>
              <a:rPr lang="de-DE" sz="1400" dirty="0"/>
              <a:t>Anzuwenden ab 28.06.2025</a:t>
            </a:r>
          </a:p>
          <a:p>
            <a:pPr marL="715963" lvl="1" indent="-266700">
              <a:spcBef>
                <a:spcPts val="400"/>
              </a:spcBef>
              <a:spcAft>
                <a:spcPts val="600"/>
              </a:spcAft>
              <a:buFont typeface="Symbol" pitchFamily="2" charset="2"/>
              <a:buChar char="-"/>
            </a:pPr>
            <a:r>
              <a:rPr lang="de-DE" sz="1400" dirty="0"/>
              <a:t>Für „alte“ Selbstbedienungsterminals gilt eine Übergangsfrist von 10 Jahren</a:t>
            </a:r>
          </a:p>
          <a:p>
            <a:pPr>
              <a:buFont typeface="Wingdings" pitchFamily="2" charset="2"/>
              <a:buChar char="§"/>
            </a:pPr>
            <a:r>
              <a:rPr lang="de-DE" sz="1400" dirty="0"/>
              <a:t>Marktüberwachung durch die Länder</a:t>
            </a:r>
          </a:p>
          <a:p>
            <a:pPr>
              <a:buFont typeface="Wingdings" pitchFamily="2" charset="2"/>
              <a:buChar char="§"/>
            </a:pPr>
            <a:r>
              <a:rPr lang="de-DE" sz="1400" dirty="0"/>
              <a:t>Konformitätsvermutung für „harmonisierte Normen“</a:t>
            </a:r>
          </a:p>
          <a:p>
            <a:pPr>
              <a:buFont typeface="Wingdings" pitchFamily="2" charset="2"/>
              <a:buChar char="§"/>
            </a:pPr>
            <a:r>
              <a:rPr lang="de-DE" sz="1400" dirty="0"/>
              <a:t>Die Europäische Kommission wird harmonisierte Normen </a:t>
            </a:r>
            <a:br>
              <a:rPr lang="de-DE" sz="1400" dirty="0"/>
            </a:br>
            <a:r>
              <a:rPr lang="de-DE" sz="1400" dirty="0"/>
              <a:t>für Barrierefreiheitsanforderungen für Produkte in Auftrag geben:</a:t>
            </a:r>
          </a:p>
          <a:p>
            <a:pPr marL="715963" lvl="1" indent="-266700">
              <a:spcBef>
                <a:spcPts val="400"/>
              </a:spcBef>
              <a:buFont typeface="Symbol" pitchFamily="2" charset="2"/>
              <a:buChar char="-"/>
            </a:pPr>
            <a:r>
              <a:rPr lang="en-US" sz="1400" dirty="0"/>
              <a:t>EN 301 549 Accessibility requirements for ICT products and services</a:t>
            </a:r>
            <a:endParaRPr lang="de-DE" sz="1400" dirty="0"/>
          </a:p>
          <a:p>
            <a:pPr marL="715963" lvl="1" indent="-266700">
              <a:spcBef>
                <a:spcPts val="400"/>
              </a:spcBef>
              <a:buFont typeface="Symbol" pitchFamily="2" charset="2"/>
              <a:buChar char="-"/>
            </a:pPr>
            <a:r>
              <a:rPr lang="en-US" sz="1400" dirty="0"/>
              <a:t>EN 17161 Design for All - Accessibility following a Design for All approach </a:t>
            </a:r>
            <a:br>
              <a:rPr lang="en-US" sz="1400" dirty="0"/>
            </a:br>
            <a:r>
              <a:rPr lang="en-US" sz="1400" dirty="0"/>
              <a:t>in products, goods and services - Extending the range of users	</a:t>
            </a:r>
          </a:p>
          <a:p>
            <a:pPr marL="715963" lvl="1" indent="-266700">
              <a:spcBef>
                <a:spcPts val="400"/>
              </a:spcBef>
              <a:buFont typeface="Symbol" pitchFamily="2" charset="2"/>
              <a:buChar char="-"/>
            </a:pPr>
            <a:r>
              <a:rPr lang="en-US" sz="1400" dirty="0"/>
              <a:t>EN 17210 Accessibility and usability of the built environment – Functional requirements</a:t>
            </a:r>
          </a:p>
        </p:txBody>
      </p:sp>
      <p:sp>
        <p:nvSpPr>
          <p:cNvPr id="2" name="Foliennummernplatzhalter 5">
            <a:extLst>
              <a:ext uri="{FF2B5EF4-FFF2-40B4-BE49-F238E27FC236}">
                <a16:creationId xmlns:a16="http://schemas.microsoft.com/office/drawing/2014/main" id="{95D69243-6EBD-7CED-5F9B-F1368993FED6}"/>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5FF58176-7D4B-4E94-A859-DFD3827DC552}" type="slidenum">
              <a:rPr lang="de-DE" smtClean="0"/>
              <a:pPr/>
              <a:t>40</a:t>
            </a:fld>
            <a:endParaRPr lang="de-DE" dirty="0"/>
          </a:p>
        </p:txBody>
      </p:sp>
    </p:spTree>
    <p:extLst>
      <p:ext uri="{BB962C8B-B14F-4D97-AF65-F5344CB8AC3E}">
        <p14:creationId xmlns:p14="http://schemas.microsoft.com/office/powerpoint/2010/main" val="2515140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9AAE3C72-3939-1584-062B-973379243F6F}"/>
              </a:ext>
            </a:extLst>
          </p:cNvPr>
          <p:cNvSpPr>
            <a:spLocks noGrp="1"/>
          </p:cNvSpPr>
          <p:nvPr>
            <p:ph type="title"/>
          </p:nvPr>
        </p:nvSpPr>
        <p:spPr>
          <a:xfrm>
            <a:off x="411713" y="445025"/>
            <a:ext cx="8520600" cy="572700"/>
          </a:xfrm>
        </p:spPr>
        <p:txBody>
          <a:bodyPr>
            <a:normAutofit fontScale="90000"/>
          </a:bodyPr>
          <a:lstStyle/>
          <a:p>
            <a:r>
              <a:rPr lang="en-US" b="0" dirty="0"/>
              <a:t>European Accessibility Act </a:t>
            </a:r>
            <a:r>
              <a:rPr lang="de" b="0" dirty="0"/>
              <a:t>– </a:t>
            </a:r>
            <a:r>
              <a:rPr lang="de" dirty="0"/>
              <a:t>Geltungsbereich</a:t>
            </a:r>
            <a:endParaRPr lang="de-DE" dirty="0"/>
          </a:p>
        </p:txBody>
      </p:sp>
      <p:sp>
        <p:nvSpPr>
          <p:cNvPr id="5" name="Inhaltsplatzhalter 4">
            <a:extLst>
              <a:ext uri="{FF2B5EF4-FFF2-40B4-BE49-F238E27FC236}">
                <a16:creationId xmlns:a16="http://schemas.microsoft.com/office/drawing/2014/main" id="{24F3AF2E-968E-4BEA-993D-366708EB8811}"/>
              </a:ext>
            </a:extLst>
          </p:cNvPr>
          <p:cNvSpPr>
            <a:spLocks noGrp="1"/>
          </p:cNvSpPr>
          <p:nvPr>
            <p:ph sz="half" idx="1"/>
          </p:nvPr>
        </p:nvSpPr>
        <p:spPr>
          <a:xfrm>
            <a:off x="423430" y="1215521"/>
            <a:ext cx="4091420" cy="3759724"/>
          </a:xfrm>
        </p:spPr>
        <p:txBody>
          <a:bodyPr>
            <a:normAutofit/>
          </a:bodyPr>
          <a:lstStyle/>
          <a:p>
            <a:pPr marL="0" indent="0">
              <a:lnSpc>
                <a:spcPct val="120000"/>
              </a:lnSpc>
              <a:buNone/>
            </a:pPr>
            <a:r>
              <a:rPr lang="de-DE" sz="1400" b="1" dirty="0"/>
              <a:t>Produkte</a:t>
            </a:r>
          </a:p>
          <a:p>
            <a:pPr>
              <a:lnSpc>
                <a:spcPct val="120000"/>
              </a:lnSpc>
              <a:buFont typeface="Symbol" pitchFamily="2" charset="2"/>
              <a:buChar char="-"/>
            </a:pPr>
            <a:r>
              <a:rPr lang="de-DE" sz="1400" dirty="0"/>
              <a:t>Computer, Tablets, Smartphones </a:t>
            </a:r>
            <a:br>
              <a:rPr lang="de-DE" sz="1400" dirty="0"/>
            </a:br>
            <a:r>
              <a:rPr lang="de-DE" sz="1400" dirty="0"/>
              <a:t>und Betriebssysteme</a:t>
            </a:r>
          </a:p>
          <a:p>
            <a:pPr>
              <a:lnSpc>
                <a:spcPct val="120000"/>
              </a:lnSpc>
              <a:buFont typeface="Symbol" pitchFamily="2" charset="2"/>
              <a:buChar char="-"/>
            </a:pPr>
            <a:r>
              <a:rPr lang="de-DE" sz="1400" dirty="0"/>
              <a:t>Selbstbedienungsterminals</a:t>
            </a:r>
          </a:p>
          <a:p>
            <a:pPr>
              <a:lnSpc>
                <a:spcPct val="120000"/>
              </a:lnSpc>
              <a:buFont typeface="Symbol" pitchFamily="2" charset="2"/>
              <a:buChar char="-"/>
            </a:pPr>
            <a:r>
              <a:rPr lang="de-DE" sz="1400" dirty="0"/>
              <a:t>Telefone u.a. Geräte zur Telekommunikation</a:t>
            </a:r>
          </a:p>
          <a:p>
            <a:pPr>
              <a:lnSpc>
                <a:spcPct val="120000"/>
              </a:lnSpc>
              <a:buFont typeface="Symbol" pitchFamily="2" charset="2"/>
              <a:buChar char="-"/>
            </a:pPr>
            <a:r>
              <a:rPr lang="de-DE" sz="1400" dirty="0"/>
              <a:t>Geräte für audiovisuelle Mediendienste</a:t>
            </a:r>
          </a:p>
          <a:p>
            <a:pPr>
              <a:lnSpc>
                <a:spcPct val="120000"/>
              </a:lnSpc>
              <a:buFont typeface="Symbol" pitchFamily="2" charset="2"/>
              <a:buChar char="-"/>
            </a:pPr>
            <a:r>
              <a:rPr lang="de-DE" sz="1400" dirty="0"/>
              <a:t>E-Book Reader</a:t>
            </a:r>
          </a:p>
        </p:txBody>
      </p:sp>
      <p:sp>
        <p:nvSpPr>
          <p:cNvPr id="6" name="Inhaltsplatzhalter 5">
            <a:extLst>
              <a:ext uri="{FF2B5EF4-FFF2-40B4-BE49-F238E27FC236}">
                <a16:creationId xmlns:a16="http://schemas.microsoft.com/office/drawing/2014/main" id="{F207E028-A5BB-4C4B-BA14-70068B04D239}"/>
              </a:ext>
            </a:extLst>
          </p:cNvPr>
          <p:cNvSpPr>
            <a:spLocks noGrp="1"/>
          </p:cNvSpPr>
          <p:nvPr>
            <p:ph sz="half" idx="2"/>
          </p:nvPr>
        </p:nvSpPr>
        <p:spPr>
          <a:xfrm>
            <a:off x="4473033" y="1215521"/>
            <a:ext cx="4091420" cy="3759724"/>
          </a:xfrm>
        </p:spPr>
        <p:txBody>
          <a:bodyPr>
            <a:normAutofit/>
          </a:bodyPr>
          <a:lstStyle/>
          <a:p>
            <a:pPr marL="0" indent="0">
              <a:lnSpc>
                <a:spcPct val="120000"/>
              </a:lnSpc>
              <a:buNone/>
            </a:pPr>
            <a:r>
              <a:rPr lang="de-DE" sz="1400" b="1" dirty="0"/>
              <a:t>Dienstleistungen</a:t>
            </a:r>
          </a:p>
          <a:p>
            <a:pPr>
              <a:lnSpc>
                <a:spcPct val="120000"/>
              </a:lnSpc>
              <a:buFont typeface="Symbol" pitchFamily="2" charset="2"/>
              <a:buChar char="-"/>
            </a:pPr>
            <a:r>
              <a:rPr lang="de-DE" sz="1400" dirty="0"/>
              <a:t>Elektronische Kommunikationsdienste</a:t>
            </a:r>
          </a:p>
          <a:p>
            <a:pPr>
              <a:lnSpc>
                <a:spcPct val="120000"/>
              </a:lnSpc>
              <a:buFont typeface="Symbol" pitchFamily="2" charset="2"/>
              <a:buChar char="-"/>
            </a:pPr>
            <a:r>
              <a:rPr lang="de-DE" sz="1400" dirty="0"/>
              <a:t>Audiovisuelle Mediendienste</a:t>
            </a:r>
          </a:p>
          <a:p>
            <a:pPr>
              <a:lnSpc>
                <a:spcPct val="120000"/>
              </a:lnSpc>
              <a:buFont typeface="Symbol" pitchFamily="2" charset="2"/>
              <a:buChar char="-"/>
            </a:pPr>
            <a:r>
              <a:rPr lang="de-DE" sz="1400" dirty="0"/>
              <a:t>Personenverkehrsdienste: </a:t>
            </a:r>
            <a:br>
              <a:rPr lang="de-DE" sz="1400" dirty="0"/>
            </a:br>
            <a:r>
              <a:rPr lang="de-DE" sz="1400" dirty="0"/>
              <a:t>Websites, Apps, elektronische Tickets, Informationskiosks, Selbstbedienungsterminals </a:t>
            </a:r>
            <a:br>
              <a:rPr lang="de-DE" sz="1400" dirty="0"/>
            </a:br>
            <a:r>
              <a:rPr lang="de-DE" sz="1400" dirty="0"/>
              <a:t>(außer in Fahrzeugen)</a:t>
            </a:r>
          </a:p>
          <a:p>
            <a:pPr>
              <a:lnSpc>
                <a:spcPct val="120000"/>
              </a:lnSpc>
              <a:buFont typeface="Symbol" pitchFamily="2" charset="2"/>
              <a:buChar char="-"/>
            </a:pPr>
            <a:r>
              <a:rPr lang="de-DE" sz="1400" dirty="0"/>
              <a:t>Bankdienstleistungen</a:t>
            </a:r>
          </a:p>
          <a:p>
            <a:pPr>
              <a:lnSpc>
                <a:spcPct val="120000"/>
              </a:lnSpc>
              <a:buFont typeface="Symbol" pitchFamily="2" charset="2"/>
              <a:buChar char="-"/>
            </a:pPr>
            <a:r>
              <a:rPr lang="de-DE" sz="1400" dirty="0"/>
              <a:t>E-Books und Software zum Lesen</a:t>
            </a:r>
          </a:p>
          <a:p>
            <a:pPr>
              <a:lnSpc>
                <a:spcPct val="120000"/>
              </a:lnSpc>
              <a:buFont typeface="Symbol" pitchFamily="2" charset="2"/>
              <a:buChar char="-"/>
            </a:pPr>
            <a:r>
              <a:rPr lang="de-DE" sz="1400" dirty="0"/>
              <a:t>Online-Shops</a:t>
            </a:r>
          </a:p>
          <a:p>
            <a:pPr>
              <a:lnSpc>
                <a:spcPct val="120000"/>
              </a:lnSpc>
              <a:buFont typeface="Symbol" pitchFamily="2" charset="2"/>
              <a:buChar char="-"/>
            </a:pPr>
            <a:endParaRPr lang="de-DE" sz="1400" dirty="0"/>
          </a:p>
        </p:txBody>
      </p:sp>
      <p:sp>
        <p:nvSpPr>
          <p:cNvPr id="4" name="Foliennummernplatzhalter 3">
            <a:extLst>
              <a:ext uri="{FF2B5EF4-FFF2-40B4-BE49-F238E27FC236}">
                <a16:creationId xmlns:a16="http://schemas.microsoft.com/office/drawing/2014/main" id="{D880E830-9D2C-4787-A424-8BC025473922}"/>
              </a:ext>
              <a:ext uri="{C183D7F6-B498-43B3-948B-1728B52AA6E4}">
                <adec:decorative xmlns:adec="http://schemas.microsoft.com/office/drawing/2017/decorative" val="1"/>
              </a:ext>
            </a:extLst>
          </p:cNvPr>
          <p:cNvSpPr>
            <a:spLocks noGrp="1"/>
          </p:cNvSpPr>
          <p:nvPr>
            <p:ph type="sldNum" sz="quarter" idx="12"/>
          </p:nvPr>
        </p:nvSpPr>
        <p:spPr/>
        <p:txBody>
          <a:bodyPr/>
          <a:lstStyle/>
          <a:p>
            <a:fld id="{33CA360C-D8EB-4426-BBDA-CF7635D01E12}" type="slidenum">
              <a:rPr lang="de-DE" smtClean="0"/>
              <a:t>41</a:t>
            </a:fld>
            <a:endParaRPr lang="de-DE"/>
          </a:p>
        </p:txBody>
      </p:sp>
    </p:spTree>
    <p:extLst>
      <p:ext uri="{BB962C8B-B14F-4D97-AF65-F5344CB8AC3E}">
        <p14:creationId xmlns:p14="http://schemas.microsoft.com/office/powerpoint/2010/main" val="470531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3F1FB-6044-0E21-6463-81AFD40AADCE}"/>
              </a:ext>
            </a:extLst>
          </p:cNvPr>
          <p:cNvSpPr>
            <a:spLocks noGrp="1"/>
          </p:cNvSpPr>
          <p:nvPr>
            <p:ph type="title"/>
          </p:nvPr>
        </p:nvSpPr>
        <p:spPr>
          <a:xfrm>
            <a:off x="423431" y="273844"/>
            <a:ext cx="7176249" cy="750961"/>
          </a:xfrm>
        </p:spPr>
        <p:txBody>
          <a:bodyPr>
            <a:normAutofit fontScale="90000"/>
          </a:bodyPr>
          <a:lstStyle/>
          <a:p>
            <a:r>
              <a:rPr lang="de" dirty="0"/>
              <a:t>Deutschland</a:t>
            </a:r>
            <a:r>
              <a:rPr lang="de" b="0" dirty="0"/>
              <a:t> – Barrierefreie Informationstechnik-Verordnung (BITV) (1/2)</a:t>
            </a:r>
            <a:endParaRPr lang="de-DE" dirty="0"/>
          </a:p>
        </p:txBody>
      </p:sp>
      <p:sp>
        <p:nvSpPr>
          <p:cNvPr id="5" name="Inhaltsplatzhalter 4">
            <a:extLst>
              <a:ext uri="{FF2B5EF4-FFF2-40B4-BE49-F238E27FC236}">
                <a16:creationId xmlns:a16="http://schemas.microsoft.com/office/drawing/2014/main" id="{349C5486-515F-35C8-6EF0-3E61A69891BF}"/>
              </a:ext>
            </a:extLst>
          </p:cNvPr>
          <p:cNvSpPr>
            <a:spLocks noGrp="1"/>
          </p:cNvSpPr>
          <p:nvPr>
            <p:ph sz="half" idx="1"/>
          </p:nvPr>
        </p:nvSpPr>
        <p:spPr>
          <a:xfrm>
            <a:off x="423430" y="1289861"/>
            <a:ext cx="8112872" cy="3840656"/>
          </a:xfrm>
        </p:spPr>
        <p:txBody>
          <a:bodyPr>
            <a:noAutofit/>
          </a:bodyPr>
          <a:lstStyle/>
          <a:p>
            <a:pPr marL="0" indent="0">
              <a:lnSpc>
                <a:spcPct val="130000"/>
              </a:lnSpc>
              <a:spcBef>
                <a:spcPts val="750"/>
              </a:spcBef>
              <a:buNone/>
            </a:pPr>
            <a:r>
              <a:rPr lang="de-DE" sz="1800" dirty="0"/>
              <a:t>BITV 2.0 trat am 22. Sep. 2011 in Kraft, letzte Revision Mai 2019</a:t>
            </a:r>
          </a:p>
          <a:p>
            <a:pPr marL="0" indent="0">
              <a:lnSpc>
                <a:spcPct val="130000"/>
              </a:lnSpc>
              <a:spcBef>
                <a:spcPts val="750"/>
              </a:spcBef>
              <a:buNone/>
            </a:pPr>
            <a:r>
              <a:rPr lang="de-DE" sz="1800" dirty="0"/>
              <a:t>Technische Basis: EN 301 549 → </a:t>
            </a:r>
            <a:br>
              <a:rPr lang="de-DE" sz="1800" dirty="0"/>
            </a:br>
            <a:r>
              <a:rPr lang="de-DE" sz="1800" b="1" dirty="0"/>
              <a:t>W3C Web Content Accessibility Guidelines (WCAG ) 2.1</a:t>
            </a:r>
          </a:p>
          <a:p>
            <a:pPr marL="715963" indent="-177800">
              <a:lnSpc>
                <a:spcPct val="130000"/>
              </a:lnSpc>
              <a:buChar char="-"/>
            </a:pPr>
            <a:r>
              <a:rPr lang="de-DE" sz="1400" dirty="0"/>
              <a:t>AA für normale Seiten</a:t>
            </a:r>
          </a:p>
          <a:p>
            <a:pPr marL="715963" indent="-177800">
              <a:lnSpc>
                <a:spcPct val="130000"/>
              </a:lnSpc>
              <a:buChar char="-"/>
            </a:pPr>
            <a:r>
              <a:rPr lang="de-DE" sz="1400" dirty="0"/>
              <a:t>Empfohlen: AAA für Portalseiten, Loginseiten und Formulare</a:t>
            </a:r>
          </a:p>
          <a:p>
            <a:pPr marL="0" indent="0">
              <a:lnSpc>
                <a:spcPct val="130000"/>
              </a:lnSpc>
              <a:spcBef>
                <a:spcPts val="750"/>
              </a:spcBef>
              <a:buNone/>
            </a:pPr>
            <a:r>
              <a:rPr lang="de-DE" sz="1800" dirty="0"/>
              <a:t>Barrierefreiheit gesetzlich gefordert für:</a:t>
            </a:r>
          </a:p>
          <a:p>
            <a:pPr marL="715963" indent="-177800">
              <a:lnSpc>
                <a:spcPct val="130000"/>
              </a:lnSpc>
              <a:buChar char="-"/>
            </a:pPr>
            <a:r>
              <a:rPr lang="de-DE" sz="1400" dirty="0"/>
              <a:t>Websites (Internet &amp; Intranet)</a:t>
            </a:r>
          </a:p>
          <a:p>
            <a:pPr marL="715963" indent="-177800">
              <a:lnSpc>
                <a:spcPct val="130000"/>
              </a:lnSpc>
              <a:buChar char="-"/>
            </a:pPr>
            <a:r>
              <a:rPr lang="de-DE" sz="1400" dirty="0"/>
              <a:t>Mobile Apps</a:t>
            </a:r>
          </a:p>
          <a:p>
            <a:pPr marL="715963" indent="-177800">
              <a:lnSpc>
                <a:spcPct val="130000"/>
              </a:lnSpc>
              <a:buChar char="-"/>
            </a:pPr>
            <a:r>
              <a:rPr lang="de-DE" sz="1400" dirty="0"/>
              <a:t>Elektronische Abläufe und Dokumente in der Verwaltung</a:t>
            </a:r>
          </a:p>
          <a:p>
            <a:pPr marL="715963" indent="-177800">
              <a:lnSpc>
                <a:spcPct val="130000"/>
              </a:lnSpc>
              <a:buChar char="-"/>
            </a:pPr>
            <a:r>
              <a:rPr lang="de-DE" sz="1400" dirty="0"/>
              <a:t>Grafische Benutzerschnittstellen</a:t>
            </a:r>
          </a:p>
        </p:txBody>
      </p:sp>
      <p:sp>
        <p:nvSpPr>
          <p:cNvPr id="8" name="Foliennummernplatzhalter 7">
            <a:extLst>
              <a:ext uri="{FF2B5EF4-FFF2-40B4-BE49-F238E27FC236}">
                <a16:creationId xmlns:a16="http://schemas.microsoft.com/office/drawing/2014/main" id="{F651951E-5B9C-F46D-C239-C8D2DE0C4635}"/>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42</a:t>
            </a:fld>
            <a:endParaRPr lang="de-DE" dirty="0"/>
          </a:p>
        </p:txBody>
      </p:sp>
    </p:spTree>
    <p:extLst>
      <p:ext uri="{BB962C8B-B14F-4D97-AF65-F5344CB8AC3E}">
        <p14:creationId xmlns:p14="http://schemas.microsoft.com/office/powerpoint/2010/main" val="208542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3F1FB-6044-0E21-6463-81AFD40AADCE}"/>
              </a:ext>
            </a:extLst>
          </p:cNvPr>
          <p:cNvSpPr>
            <a:spLocks noGrp="1"/>
          </p:cNvSpPr>
          <p:nvPr>
            <p:ph type="title"/>
          </p:nvPr>
        </p:nvSpPr>
        <p:spPr>
          <a:xfrm>
            <a:off x="423431" y="273844"/>
            <a:ext cx="7145769" cy="750961"/>
          </a:xfrm>
        </p:spPr>
        <p:txBody>
          <a:bodyPr>
            <a:normAutofit fontScale="90000"/>
          </a:bodyPr>
          <a:lstStyle/>
          <a:p>
            <a:r>
              <a:rPr lang="de" dirty="0"/>
              <a:t>Deutschland</a:t>
            </a:r>
            <a:r>
              <a:rPr lang="de" b="0" dirty="0"/>
              <a:t> – Barrierefreie Informationstechnik-Verordnung (BITV) (2/2)</a:t>
            </a:r>
            <a:endParaRPr lang="de-DE" dirty="0"/>
          </a:p>
        </p:txBody>
      </p:sp>
      <p:sp>
        <p:nvSpPr>
          <p:cNvPr id="5" name="Inhaltsplatzhalter 4">
            <a:extLst>
              <a:ext uri="{FF2B5EF4-FFF2-40B4-BE49-F238E27FC236}">
                <a16:creationId xmlns:a16="http://schemas.microsoft.com/office/drawing/2014/main" id="{349C5486-515F-35C8-6EF0-3E61A69891BF}"/>
              </a:ext>
            </a:extLst>
          </p:cNvPr>
          <p:cNvSpPr>
            <a:spLocks noGrp="1"/>
          </p:cNvSpPr>
          <p:nvPr>
            <p:ph sz="half" idx="1"/>
          </p:nvPr>
        </p:nvSpPr>
        <p:spPr>
          <a:xfrm>
            <a:off x="423430" y="1289861"/>
            <a:ext cx="8112872" cy="3840656"/>
          </a:xfrm>
        </p:spPr>
        <p:txBody>
          <a:bodyPr>
            <a:noAutofit/>
          </a:bodyPr>
          <a:lstStyle/>
          <a:p>
            <a:pPr marL="0" indent="0">
              <a:spcBef>
                <a:spcPts val="750"/>
              </a:spcBef>
              <a:buNone/>
            </a:pPr>
            <a:r>
              <a:rPr lang="de-DE" sz="1800" dirty="0"/>
              <a:t>Zusätzliche Forderungen (über EN 301 549 und WCAG 2.1 hinaus)</a:t>
            </a:r>
          </a:p>
          <a:p>
            <a:pPr marL="0" indent="0">
              <a:spcBef>
                <a:spcPts val="750"/>
              </a:spcBef>
              <a:buNone/>
            </a:pPr>
            <a:endParaRPr lang="de-DE" sz="1800" dirty="0"/>
          </a:p>
          <a:p>
            <a:pPr marL="892175" indent="-265113">
              <a:buFont typeface="Symbol" pitchFamily="2" charset="2"/>
              <a:buChar char="-"/>
            </a:pPr>
            <a:r>
              <a:rPr lang="de-DE" sz="1800" dirty="0"/>
              <a:t>Erklärung zur Barrierefreiheit</a:t>
            </a:r>
          </a:p>
          <a:p>
            <a:pPr marL="892175" indent="-265113">
              <a:buFont typeface="Symbol" pitchFamily="2" charset="2"/>
              <a:buChar char="-"/>
            </a:pPr>
            <a:r>
              <a:rPr lang="de-DE" sz="1800" dirty="0"/>
              <a:t>Meldestelle für Barrieren</a:t>
            </a:r>
          </a:p>
          <a:p>
            <a:pPr marL="892175" indent="-265113">
              <a:buFont typeface="Symbol" pitchFamily="2" charset="2"/>
              <a:buChar char="-"/>
            </a:pPr>
            <a:r>
              <a:rPr lang="de-DE" sz="1800" dirty="0"/>
              <a:t>Video in Deutscher Gebärdensprache</a:t>
            </a:r>
          </a:p>
          <a:p>
            <a:pPr marL="892175" indent="-265113">
              <a:buFont typeface="Symbol" pitchFamily="2" charset="2"/>
              <a:buChar char="-"/>
            </a:pPr>
            <a:r>
              <a:rPr lang="de-DE" sz="1800" dirty="0"/>
              <a:t>Erläuterungen in Leichter Sprache</a:t>
            </a:r>
          </a:p>
          <a:p>
            <a:pPr marL="892175" indent="-265113">
              <a:buFont typeface="Symbol" pitchFamily="2" charset="2"/>
              <a:buChar char="-"/>
            </a:pPr>
            <a:r>
              <a:rPr lang="de-DE" sz="1800" dirty="0"/>
              <a:t>Überwachungsverfahren mit Überwachungsstellen</a:t>
            </a:r>
          </a:p>
          <a:p>
            <a:pPr marL="892175" indent="-265113">
              <a:buFont typeface="Symbol" pitchFamily="2" charset="2"/>
              <a:buChar char="-"/>
            </a:pPr>
            <a:r>
              <a:rPr lang="de-DE" sz="1800" dirty="0"/>
              <a:t>Berichterstattung an die Europäische Kommission</a:t>
            </a:r>
          </a:p>
        </p:txBody>
      </p:sp>
      <p:pic>
        <p:nvPicPr>
          <p:cNvPr id="4" name="Grafik 3">
            <a:extLst>
              <a:ext uri="{FF2B5EF4-FFF2-40B4-BE49-F238E27FC236}">
                <a16:creationId xmlns:a16="http://schemas.microsoft.com/office/drawing/2014/main" id="{05E0F268-93B1-EE79-FF2E-3BF39B63061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5203" y="2200508"/>
            <a:ext cx="405781" cy="405781"/>
          </a:xfrm>
          <a:prstGeom prst="rect">
            <a:avLst/>
          </a:prstGeom>
        </p:spPr>
      </p:pic>
      <p:sp>
        <p:nvSpPr>
          <p:cNvPr id="8" name="Foliennummernplatzhalter 7">
            <a:extLst>
              <a:ext uri="{FF2B5EF4-FFF2-40B4-BE49-F238E27FC236}">
                <a16:creationId xmlns:a16="http://schemas.microsoft.com/office/drawing/2014/main" id="{F651951E-5B9C-F46D-C239-C8D2DE0C4635}"/>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43</a:t>
            </a:fld>
            <a:endParaRPr lang="de-DE" dirty="0"/>
          </a:p>
        </p:txBody>
      </p:sp>
    </p:spTree>
    <p:extLst>
      <p:ext uri="{BB962C8B-B14F-4D97-AF65-F5344CB8AC3E}">
        <p14:creationId xmlns:p14="http://schemas.microsoft.com/office/powerpoint/2010/main" val="2412304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0D8767E-1FCC-C01C-1AA9-CF8B1380FF9E}"/>
              </a:ext>
            </a:extLst>
          </p:cNvPr>
          <p:cNvSpPr txBox="1">
            <a:spLocks noGrp="1"/>
          </p:cNvSpPr>
          <p:nvPr>
            <p:ph type="title" idx="4294967295"/>
          </p:nvPr>
        </p:nvSpPr>
        <p:spPr>
          <a:xfrm>
            <a:off x="423431" y="288712"/>
            <a:ext cx="8112871" cy="750961"/>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Raleway"/>
              <a:buNone/>
              <a:tabLst/>
              <a:defRPr/>
            </a:pPr>
            <a:r>
              <a:rPr kumimoji="0" lang="de" sz="2500" b="1" i="0" u="none" strike="noStrike" kern="0" cap="none" spc="0" normalizeH="0" baseline="0" noProof="0" dirty="0">
                <a:ln>
                  <a:noFill/>
                </a:ln>
                <a:solidFill>
                  <a:srgbClr val="000000"/>
                </a:solidFill>
                <a:effectLst/>
                <a:uLnTx/>
                <a:uFillTx/>
                <a:latin typeface="Raleway"/>
                <a:ea typeface="Raleway"/>
                <a:cs typeface="Raleway"/>
                <a:sym typeface="Raleway"/>
              </a:rPr>
              <a:t>Deutschland - </a:t>
            </a:r>
            <a:r>
              <a:rPr kumimoji="0" lang="de-DE" sz="2500" b="0" i="0" u="none" strike="noStrike" kern="0" cap="none" spc="0" normalizeH="0" baseline="0" noProof="0" dirty="0">
                <a:ln>
                  <a:noFill/>
                </a:ln>
                <a:solidFill>
                  <a:srgbClr val="000000"/>
                </a:solidFill>
                <a:effectLst/>
                <a:uLnTx/>
                <a:uFillTx/>
                <a:latin typeface="Raleway"/>
                <a:ea typeface="Raleway"/>
                <a:cs typeface="Raleway"/>
                <a:sym typeface="Raleway"/>
              </a:rPr>
              <a:t>Barrierefreiheitsstärkungsgesetz (BFSG) (1/2)</a:t>
            </a:r>
            <a:endParaRPr kumimoji="0" lang="de-DE" sz="2500" b="1" i="0" u="none" strike="noStrike" kern="0" cap="none" spc="0" normalizeH="0" baseline="0" noProof="0" dirty="0">
              <a:ln>
                <a:noFill/>
              </a:ln>
              <a:solidFill>
                <a:srgbClr val="000000"/>
              </a:solidFill>
              <a:effectLst/>
              <a:uLnTx/>
              <a:uFillTx/>
              <a:latin typeface="Raleway"/>
              <a:ea typeface="Raleway"/>
              <a:cs typeface="Raleway"/>
              <a:sym typeface="Raleway"/>
            </a:endParaRPr>
          </a:p>
        </p:txBody>
      </p:sp>
      <p:sp>
        <p:nvSpPr>
          <p:cNvPr id="7" name="Inhaltsplatzhalter 4">
            <a:extLst>
              <a:ext uri="{FF2B5EF4-FFF2-40B4-BE49-F238E27FC236}">
                <a16:creationId xmlns:a16="http://schemas.microsoft.com/office/drawing/2014/main" id="{713D9AAD-FD89-5E3C-7524-8B4EFC650E30}"/>
              </a:ext>
            </a:extLst>
          </p:cNvPr>
          <p:cNvSpPr txBox="1">
            <a:spLocks/>
          </p:cNvSpPr>
          <p:nvPr/>
        </p:nvSpPr>
        <p:spPr>
          <a:xfrm>
            <a:off x="423430" y="1289861"/>
            <a:ext cx="8112872" cy="38406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a:buFont typeface="Wingdings" pitchFamily="2" charset="2"/>
              <a:buChar char="§"/>
            </a:pPr>
            <a:r>
              <a:rPr lang="de-DE" sz="1800" dirty="0"/>
              <a:t>Gesetz verabschiedet</a:t>
            </a:r>
          </a:p>
          <a:p>
            <a:pPr lvl="1">
              <a:spcBef>
                <a:spcPts val="200"/>
              </a:spcBef>
              <a:buFont typeface="Symbol" pitchFamily="2" charset="2"/>
              <a:buChar char="-"/>
            </a:pPr>
            <a:r>
              <a:rPr lang="de-DE" sz="1800" dirty="0"/>
              <a:t>04.06.2021 Bundestag </a:t>
            </a:r>
          </a:p>
          <a:p>
            <a:pPr lvl="1">
              <a:spcBef>
                <a:spcPts val="200"/>
              </a:spcBef>
              <a:buFont typeface="Symbol" pitchFamily="2" charset="2"/>
              <a:buChar char="-"/>
            </a:pPr>
            <a:r>
              <a:rPr lang="de-DE" sz="1800" dirty="0"/>
              <a:t>25.06.2021 Bundesrat </a:t>
            </a:r>
          </a:p>
          <a:p>
            <a:pPr>
              <a:buFont typeface="Wingdings" pitchFamily="2" charset="2"/>
              <a:buChar char="§"/>
            </a:pPr>
            <a:r>
              <a:rPr lang="de-DE" sz="1800" dirty="0"/>
              <a:t>Setzt (EU) 2019/882 in deutsches Recht um</a:t>
            </a:r>
          </a:p>
          <a:p>
            <a:pPr>
              <a:buFont typeface="Wingdings" pitchFamily="2" charset="2"/>
              <a:buChar char="§"/>
            </a:pPr>
            <a:r>
              <a:rPr lang="de-DE" sz="1800" dirty="0"/>
              <a:t>Konformitätsvermutung auf der Grundlage harmonisierter Normen</a:t>
            </a:r>
          </a:p>
          <a:p>
            <a:pPr>
              <a:buFont typeface="Wingdings" pitchFamily="2" charset="2"/>
              <a:buChar char="§"/>
            </a:pPr>
            <a:r>
              <a:rPr lang="de-DE" sz="1800" b="1" dirty="0"/>
              <a:t>Keine </a:t>
            </a:r>
            <a:r>
              <a:rPr lang="de-DE" sz="1800" dirty="0"/>
              <a:t>Zusatzforderungen wie in BITV 2.0</a:t>
            </a:r>
          </a:p>
          <a:p>
            <a:pPr lvl="1">
              <a:spcBef>
                <a:spcPts val="200"/>
              </a:spcBef>
              <a:buFont typeface="Symbol" pitchFamily="2" charset="2"/>
              <a:buChar char="-"/>
            </a:pPr>
            <a:r>
              <a:rPr lang="de-DE" sz="1800" dirty="0"/>
              <a:t>Erklärung zur Barrierefreiheit</a:t>
            </a:r>
          </a:p>
          <a:p>
            <a:pPr lvl="1">
              <a:spcBef>
                <a:spcPts val="200"/>
              </a:spcBef>
              <a:buFont typeface="Symbol" pitchFamily="2" charset="2"/>
              <a:buChar char="-"/>
            </a:pPr>
            <a:r>
              <a:rPr lang="de-DE" sz="1800" dirty="0"/>
              <a:t>Feedback-Mechanismus</a:t>
            </a:r>
          </a:p>
          <a:p>
            <a:pPr lvl="1">
              <a:spcBef>
                <a:spcPts val="200"/>
              </a:spcBef>
              <a:buFont typeface="Symbol" pitchFamily="2" charset="2"/>
              <a:buChar char="-"/>
            </a:pPr>
            <a:r>
              <a:rPr lang="de-DE" sz="1800" dirty="0"/>
              <a:t>Erläuterungen in Leichter Sprache und Gebärdensprache </a:t>
            </a:r>
          </a:p>
          <a:p>
            <a:pPr lvl="1">
              <a:spcBef>
                <a:spcPts val="200"/>
              </a:spcBef>
              <a:buFont typeface="Symbol" pitchFamily="2" charset="2"/>
              <a:buChar char="-"/>
            </a:pPr>
            <a:r>
              <a:rPr lang="de-DE" sz="1800" dirty="0"/>
              <a:t>Höheres Maß an Barrierefreiheit für bestimmte Webseiten</a:t>
            </a:r>
          </a:p>
        </p:txBody>
      </p:sp>
      <p:sp>
        <p:nvSpPr>
          <p:cNvPr id="2" name="Foliennummernplatzhalter 5">
            <a:extLst>
              <a:ext uri="{FF2B5EF4-FFF2-40B4-BE49-F238E27FC236}">
                <a16:creationId xmlns:a16="http://schemas.microsoft.com/office/drawing/2014/main" id="{31EB1665-1053-A749-8D56-DFDFB08DABC0}"/>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5FF58176-7D4B-4E94-A859-DFD3827DC552}" type="slidenum">
              <a:rPr lang="de-DE" smtClean="0"/>
              <a:pPr/>
              <a:t>44</a:t>
            </a:fld>
            <a:endParaRPr lang="de-DE" dirty="0"/>
          </a:p>
        </p:txBody>
      </p:sp>
    </p:spTree>
    <p:extLst>
      <p:ext uri="{BB962C8B-B14F-4D97-AF65-F5344CB8AC3E}">
        <p14:creationId xmlns:p14="http://schemas.microsoft.com/office/powerpoint/2010/main" val="600653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7FB54BB-4E23-4533-B9F6-C5E5B2350803}"/>
              </a:ext>
            </a:extLst>
          </p:cNvPr>
          <p:cNvSpPr txBox="1">
            <a:spLocks noGrp="1"/>
          </p:cNvSpPr>
          <p:nvPr>
            <p:ph type="title" idx="4294967295"/>
          </p:nvPr>
        </p:nvSpPr>
        <p:spPr>
          <a:xfrm>
            <a:off x="423431" y="288712"/>
            <a:ext cx="8112871" cy="750961"/>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Raleway"/>
              <a:buNone/>
              <a:tabLst/>
              <a:defRPr/>
            </a:pPr>
            <a:r>
              <a:rPr kumimoji="0" lang="de" sz="2500" b="1" i="0" u="none" strike="noStrike" kern="0" cap="none" spc="0" normalizeH="0" baseline="0" noProof="0" dirty="0">
                <a:ln>
                  <a:noFill/>
                </a:ln>
                <a:solidFill>
                  <a:srgbClr val="000000"/>
                </a:solidFill>
                <a:effectLst/>
                <a:uLnTx/>
                <a:uFillTx/>
                <a:latin typeface="Raleway"/>
                <a:ea typeface="Raleway"/>
                <a:cs typeface="Raleway"/>
                <a:sym typeface="Raleway"/>
              </a:rPr>
              <a:t>Deutschland - </a:t>
            </a:r>
            <a:r>
              <a:rPr kumimoji="0" lang="de-DE" sz="2500" b="0" i="0" u="none" strike="noStrike" kern="0" cap="none" spc="0" normalizeH="0" baseline="0" noProof="0" dirty="0">
                <a:ln>
                  <a:noFill/>
                </a:ln>
                <a:solidFill>
                  <a:srgbClr val="000000"/>
                </a:solidFill>
                <a:effectLst/>
                <a:uLnTx/>
                <a:uFillTx/>
                <a:latin typeface="Raleway"/>
                <a:ea typeface="Raleway"/>
                <a:cs typeface="Raleway"/>
                <a:sym typeface="Raleway"/>
              </a:rPr>
              <a:t>Barrierefreiheitsstärkungsgesetz (BFSG) (2/2)</a:t>
            </a:r>
            <a:endParaRPr kumimoji="0" lang="de-DE" sz="2500" b="1" i="0" u="none" strike="noStrike" kern="0" cap="none" spc="0" normalizeH="0" baseline="0" noProof="0" dirty="0">
              <a:ln>
                <a:noFill/>
              </a:ln>
              <a:solidFill>
                <a:srgbClr val="000000"/>
              </a:solidFill>
              <a:effectLst/>
              <a:uLnTx/>
              <a:uFillTx/>
              <a:latin typeface="Raleway"/>
              <a:ea typeface="Raleway"/>
              <a:cs typeface="Raleway"/>
              <a:sym typeface="Raleway"/>
            </a:endParaRPr>
          </a:p>
        </p:txBody>
      </p:sp>
      <p:sp>
        <p:nvSpPr>
          <p:cNvPr id="3" name="Inhaltsplatzhalter 2">
            <a:extLst>
              <a:ext uri="{FF2B5EF4-FFF2-40B4-BE49-F238E27FC236}">
                <a16:creationId xmlns:a16="http://schemas.microsoft.com/office/drawing/2014/main" id="{6BAEF7E7-D090-447B-8D70-2108B0EF0541}"/>
              </a:ext>
            </a:extLst>
          </p:cNvPr>
          <p:cNvSpPr>
            <a:spLocks noGrp="1"/>
          </p:cNvSpPr>
          <p:nvPr>
            <p:ph idx="1"/>
          </p:nvPr>
        </p:nvSpPr>
        <p:spPr>
          <a:xfrm>
            <a:off x="423430" y="1362037"/>
            <a:ext cx="8297141" cy="3323795"/>
          </a:xfrm>
        </p:spPr>
        <p:txBody>
          <a:bodyPr>
            <a:noAutofit/>
          </a:bodyPr>
          <a:lstStyle/>
          <a:p>
            <a:pPr>
              <a:buFont typeface="Wingdings" pitchFamily="2" charset="2"/>
              <a:buChar char="§"/>
            </a:pPr>
            <a:r>
              <a:rPr lang="de-DE" sz="1800" dirty="0"/>
              <a:t>Gesetz verabschiedet: 25.06.2021 </a:t>
            </a:r>
          </a:p>
          <a:p>
            <a:pPr>
              <a:buFont typeface="Wingdings" pitchFamily="2" charset="2"/>
              <a:buChar char="§"/>
            </a:pPr>
            <a:r>
              <a:rPr lang="de-DE" sz="1800" dirty="0"/>
              <a:t>Setzt (EU) 2019/882 in deutsches Recht um</a:t>
            </a:r>
          </a:p>
          <a:p>
            <a:pPr>
              <a:buFont typeface="Wingdings" pitchFamily="2" charset="2"/>
              <a:buChar char="§"/>
            </a:pPr>
            <a:r>
              <a:rPr lang="de-DE" sz="1800" dirty="0"/>
              <a:t>Konformitätsvermutung auf der Grundlage harmonisierter Normen</a:t>
            </a:r>
          </a:p>
          <a:p>
            <a:pPr>
              <a:spcAft>
                <a:spcPts val="3000"/>
              </a:spcAft>
              <a:buFont typeface="Wingdings" pitchFamily="2" charset="2"/>
              <a:buChar char="§"/>
            </a:pPr>
            <a:r>
              <a:rPr lang="de-DE" sz="1800" dirty="0"/>
              <a:t>Vergleich zur BITV 2.0</a:t>
            </a:r>
          </a:p>
          <a:p>
            <a:pPr lvl="1">
              <a:spcBef>
                <a:spcPts val="0"/>
              </a:spcBef>
              <a:buFont typeface="Symbol" pitchFamily="2" charset="2"/>
              <a:buChar char="-"/>
            </a:pPr>
            <a:r>
              <a:rPr lang="de-DE" sz="1800" dirty="0"/>
              <a:t>Konformitätserklärung statt Erklärung zur Barrierefreiheit</a:t>
            </a:r>
          </a:p>
          <a:p>
            <a:pPr lvl="1">
              <a:spcBef>
                <a:spcPts val="0"/>
              </a:spcBef>
              <a:buFont typeface="Symbol" pitchFamily="2" charset="2"/>
              <a:buChar char="-"/>
            </a:pPr>
            <a:r>
              <a:rPr lang="de-DE" sz="1800" b="1" dirty="0"/>
              <a:t>Kein </a:t>
            </a:r>
            <a:r>
              <a:rPr lang="de-DE" sz="1800" dirty="0"/>
              <a:t>Feedback-Mechanismus</a:t>
            </a:r>
          </a:p>
          <a:p>
            <a:pPr lvl="1">
              <a:spcBef>
                <a:spcPts val="0"/>
              </a:spcBef>
              <a:buFont typeface="Symbol" pitchFamily="2" charset="2"/>
              <a:buChar char="-"/>
            </a:pPr>
            <a:r>
              <a:rPr lang="de-DE" sz="1800" b="1" dirty="0"/>
              <a:t>Keine </a:t>
            </a:r>
            <a:r>
              <a:rPr lang="de-DE" sz="1800" dirty="0"/>
              <a:t>Erläuterungen in Leichter Sprache und Gebärdensprache </a:t>
            </a:r>
          </a:p>
          <a:p>
            <a:pPr lvl="1">
              <a:spcBef>
                <a:spcPts val="0"/>
              </a:spcBef>
              <a:buFont typeface="Symbol" pitchFamily="2" charset="2"/>
              <a:buChar char="-"/>
            </a:pPr>
            <a:r>
              <a:rPr lang="de-DE" sz="1800" b="1" dirty="0"/>
              <a:t>Kein </a:t>
            </a:r>
            <a:r>
              <a:rPr lang="de-DE" sz="1800" dirty="0"/>
              <a:t>höheres Maß an Barrierefreiheit für bestimmte Webseiten</a:t>
            </a:r>
          </a:p>
          <a:p>
            <a:pPr lvl="1">
              <a:spcBef>
                <a:spcPts val="0"/>
              </a:spcBef>
              <a:buFont typeface="Symbol" pitchFamily="2" charset="2"/>
              <a:buChar char="-"/>
            </a:pPr>
            <a:endParaRPr lang="de-DE" sz="1800" dirty="0"/>
          </a:p>
          <a:p>
            <a:pPr>
              <a:buFont typeface="Symbol" pitchFamily="2" charset="2"/>
              <a:buChar char="-"/>
            </a:pPr>
            <a:endParaRPr lang="de-DE" sz="1800" dirty="0"/>
          </a:p>
        </p:txBody>
      </p:sp>
      <p:sp>
        <p:nvSpPr>
          <p:cNvPr id="9" name="Rechteck 8">
            <a:extLst>
              <a:ext uri="{FF2B5EF4-FFF2-40B4-BE49-F238E27FC236}">
                <a16:creationId xmlns:a16="http://schemas.microsoft.com/office/drawing/2014/main" id="{BC821010-F346-CF2E-868A-DD6E6092E7B8}"/>
              </a:ext>
            </a:extLst>
          </p:cNvPr>
          <p:cNvSpPr/>
          <p:nvPr/>
        </p:nvSpPr>
        <p:spPr>
          <a:xfrm>
            <a:off x="423429" y="4657619"/>
            <a:ext cx="8297140" cy="453457"/>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Bundesfachstelle Barrierefreiheit. (2021). Das Barrierefreiheitsstärkungsgesetz (BFSG). Bundesfachstelle Barrierefreiheit. </a:t>
            </a:r>
            <a:r>
              <a:rPr lang="de-DE" sz="700" dirty="0">
                <a:solidFill>
                  <a:schemeClr val="accent1"/>
                </a:solidFill>
                <a:hlinkClick r:id="rId2"/>
              </a:rPr>
              <a:t>https://www.bundesfachstelle-barrierefreiheit.de/DE/Fachwissen/Produkte-und-Dienstleistungen/Barrierefreiheitsstaerkungsgesetz/barrierefreiheitsstaerkungsgesetz_node.html</a:t>
            </a:r>
            <a:r>
              <a:rPr lang="de-DE" sz="700" dirty="0">
                <a:solidFill>
                  <a:schemeClr val="accent1"/>
                </a:solidFill>
              </a:rPr>
              <a:t> </a:t>
            </a:r>
          </a:p>
          <a:p>
            <a:pPr marL="0" lvl="0" indent="0" algn="l" rtl="0">
              <a:lnSpc>
                <a:spcPct val="115000"/>
              </a:lnSpc>
              <a:spcBef>
                <a:spcPts val="0"/>
              </a:spcBef>
              <a:spcAft>
                <a:spcPts val="0"/>
              </a:spcAft>
              <a:buNone/>
            </a:pPr>
            <a:endParaRPr lang="de-DE" sz="700" dirty="0">
              <a:solidFill>
                <a:schemeClr val="accent1"/>
              </a:solidFill>
            </a:endParaRPr>
          </a:p>
        </p:txBody>
      </p:sp>
      <p:pic>
        <p:nvPicPr>
          <p:cNvPr id="10" name="Grafik 9">
            <a:extLst>
              <a:ext uri="{FF2B5EF4-FFF2-40B4-BE49-F238E27FC236}">
                <a16:creationId xmlns:a16="http://schemas.microsoft.com/office/drawing/2014/main" id="{DF524E89-D1C7-A2E0-6C2A-20AF3F64EE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7241" y="3085168"/>
            <a:ext cx="405781" cy="405781"/>
          </a:xfrm>
          <a:prstGeom prst="rect">
            <a:avLst/>
          </a:prstGeom>
        </p:spPr>
      </p:pic>
      <p:sp>
        <p:nvSpPr>
          <p:cNvPr id="2" name="Foliennummernplatzhalter 5">
            <a:extLst>
              <a:ext uri="{FF2B5EF4-FFF2-40B4-BE49-F238E27FC236}">
                <a16:creationId xmlns:a16="http://schemas.microsoft.com/office/drawing/2014/main" id="{8238BD02-A670-F95A-ED77-5FDFA00BB490}"/>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5FF58176-7D4B-4E94-A859-DFD3827DC552}" type="slidenum">
              <a:rPr lang="de-DE" smtClean="0"/>
              <a:pPr/>
              <a:t>45</a:t>
            </a:fld>
            <a:endParaRPr lang="de-DE" dirty="0"/>
          </a:p>
        </p:txBody>
      </p:sp>
    </p:spTree>
    <p:extLst>
      <p:ext uri="{BB962C8B-B14F-4D97-AF65-F5344CB8AC3E}">
        <p14:creationId xmlns:p14="http://schemas.microsoft.com/office/powerpoint/2010/main" val="2770274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2B09701-7CDD-4959-2B80-0853094275C8}"/>
              </a:ext>
            </a:extLst>
          </p:cNvPr>
          <p:cNvSpPr txBox="1">
            <a:spLocks noGrp="1"/>
          </p:cNvSpPr>
          <p:nvPr>
            <p:ph type="title" idx="4294967295"/>
          </p:nvPr>
        </p:nvSpPr>
        <p:spPr>
          <a:xfrm>
            <a:off x="423431" y="288712"/>
            <a:ext cx="8089948" cy="750961"/>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1000"/>
              </a:spcAft>
              <a:buClr>
                <a:srgbClr val="000000"/>
              </a:buClr>
              <a:buSzPts val="2800"/>
              <a:buFont typeface="Raleway"/>
              <a:buNone/>
              <a:tabLst/>
              <a:defRPr/>
            </a:pPr>
            <a:r>
              <a:rPr kumimoji="0" lang="de" sz="2500" b="1" i="0" u="none" strike="noStrike" kern="0" cap="none" spc="0" normalizeH="0" baseline="0" noProof="0" dirty="0">
                <a:ln>
                  <a:noFill/>
                </a:ln>
                <a:solidFill>
                  <a:srgbClr val="000000"/>
                </a:solidFill>
                <a:effectLst/>
                <a:uLnTx/>
                <a:uFillTx/>
                <a:latin typeface="Raleway"/>
                <a:ea typeface="Raleway"/>
                <a:cs typeface="Raleway"/>
                <a:sym typeface="Raleway"/>
              </a:rPr>
              <a:t>Deutschland </a:t>
            </a:r>
            <a:r>
              <a:rPr kumimoji="0" lang="de-DE" sz="2500" b="0" i="0" u="none" strike="noStrike" kern="0" cap="none" spc="0" normalizeH="0" baseline="0" noProof="0" dirty="0">
                <a:ln>
                  <a:noFill/>
                </a:ln>
                <a:solidFill>
                  <a:srgbClr val="000000"/>
                </a:solidFill>
                <a:effectLst/>
                <a:uLnTx/>
                <a:uFillTx/>
                <a:latin typeface="Raleway"/>
                <a:ea typeface="Raleway"/>
                <a:cs typeface="Raleway"/>
                <a:sym typeface="Raleway"/>
              </a:rPr>
              <a:t>– Barrierefreiheitsstärkungsgesetz</a:t>
            </a:r>
          </a:p>
          <a:p>
            <a:pPr marL="0" marR="0" lvl="0" indent="0" algn="l" defTabSz="914400" rtl="0" eaLnBrk="1" fontAlgn="auto" latinLnBrk="0" hangingPunct="1">
              <a:lnSpc>
                <a:spcPct val="100000"/>
              </a:lnSpc>
              <a:spcBef>
                <a:spcPts val="0"/>
              </a:spcBef>
              <a:spcAft>
                <a:spcPts val="0"/>
              </a:spcAft>
              <a:buClr>
                <a:srgbClr val="000000"/>
              </a:buClr>
              <a:buSzPts val="2800"/>
              <a:buFont typeface="Raleway"/>
              <a:buNone/>
              <a:tabLst/>
              <a:defRPr/>
            </a:pPr>
            <a:r>
              <a:rPr kumimoji="0" lang="de-DE" sz="2000" b="1" i="0" u="none" strike="noStrike" kern="0" cap="none" spc="0" normalizeH="0" baseline="0" noProof="0" dirty="0">
                <a:ln>
                  <a:noFill/>
                </a:ln>
                <a:solidFill>
                  <a:srgbClr val="000000"/>
                </a:solidFill>
                <a:effectLst/>
                <a:uLnTx/>
                <a:uFillTx/>
                <a:latin typeface="Raleway"/>
                <a:ea typeface="Raleway"/>
                <a:cs typeface="Raleway"/>
                <a:sym typeface="Raleway"/>
              </a:rPr>
              <a:t>Anwendungsbereiche Produkte für Verbraucher</a:t>
            </a:r>
          </a:p>
        </p:txBody>
      </p:sp>
      <p:graphicFrame>
        <p:nvGraphicFramePr>
          <p:cNvPr id="16" name="Inhaltsplatzhalter 15" descr="Universalrechner&#10; Desktop-Computer&#10; Notebook&#10; Tablet&#10; Smartphone&#10;Selbstbedienungsterminal&#10; Geldautomat&#10; Fahrkartenautomat&#10; Checkin-Automat&#10; Interaktive Selbstbedienungsterminals&#10;Geräte zur Telekommunikation&#10; Telefon&#10; Schnurlos-Telefon&#10; Mobiltelefon&#10;Geräte für AV-Medien&#10; Fernseher&#10; Smart-TVs mit VoD&#10; TV-Boxen mit VoD&#10;Lesegeräte für E-Books&#10;">
            <a:extLst>
              <a:ext uri="{FF2B5EF4-FFF2-40B4-BE49-F238E27FC236}">
                <a16:creationId xmlns:a16="http://schemas.microsoft.com/office/drawing/2014/main" id="{605743CA-72B1-529B-B84B-0896A2FC9016}"/>
              </a:ext>
            </a:extLst>
          </p:cNvPr>
          <p:cNvGraphicFramePr>
            <a:graphicFrameLocks noGrp="1"/>
          </p:cNvGraphicFramePr>
          <p:nvPr>
            <p:ph idx="1"/>
            <p:extLst>
              <p:ext uri="{D42A27DB-BD31-4B8C-83A1-F6EECF244321}">
                <p14:modId xmlns:p14="http://schemas.microsoft.com/office/powerpoint/2010/main" val="2078789654"/>
              </p:ext>
            </p:extLst>
          </p:nvPr>
        </p:nvGraphicFramePr>
        <p:xfrm>
          <a:off x="169863" y="1190625"/>
          <a:ext cx="8296275" cy="3502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a:extLst>
              <a:ext uri="{FF2B5EF4-FFF2-40B4-BE49-F238E27FC236}">
                <a16:creationId xmlns:a16="http://schemas.microsoft.com/office/drawing/2014/main" id="{ED7966B9-8FC3-657C-5DE8-4DC5B53886FE}"/>
              </a:ext>
            </a:extLst>
          </p:cNvPr>
          <p:cNvSpPr/>
          <p:nvPr/>
        </p:nvSpPr>
        <p:spPr>
          <a:xfrm>
            <a:off x="423429" y="4657619"/>
            <a:ext cx="8297140" cy="453457"/>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Bundesfachstelle Barrierefreiheit. (2021). Das Barrierefreiheitsstärkungsgesetz (BFSG). Bundesfachstelle Barrierefreiheit. </a:t>
            </a:r>
            <a:r>
              <a:rPr lang="de-DE" sz="700" dirty="0">
                <a:solidFill>
                  <a:schemeClr val="accent1"/>
                </a:solidFill>
                <a:hlinkClick r:id="rId8"/>
              </a:rPr>
              <a:t>https://www.bundesfachstelle-barrierefreiheit.de/DE/Fachwissen/Produkte-und-Dienstleistungen/Barrierefreiheitsstaerkungsgesetz/barrierefreiheitsstaerkungsgesetz_node.html</a:t>
            </a:r>
            <a:r>
              <a:rPr lang="de-DE" sz="700" dirty="0">
                <a:solidFill>
                  <a:schemeClr val="accent1"/>
                </a:solidFill>
              </a:rPr>
              <a:t> </a:t>
            </a:r>
          </a:p>
          <a:p>
            <a:pPr marL="0" lvl="0" indent="0" algn="l" rtl="0">
              <a:lnSpc>
                <a:spcPct val="115000"/>
              </a:lnSpc>
              <a:spcBef>
                <a:spcPts val="0"/>
              </a:spcBef>
              <a:spcAft>
                <a:spcPts val="0"/>
              </a:spcAft>
              <a:buNone/>
            </a:pPr>
            <a:endParaRPr lang="de-DE" sz="700" dirty="0">
              <a:solidFill>
                <a:schemeClr val="accent1"/>
              </a:solidFill>
            </a:endParaRPr>
          </a:p>
        </p:txBody>
      </p:sp>
      <p:sp>
        <p:nvSpPr>
          <p:cNvPr id="2" name="Foliennummernplatzhalter 5">
            <a:extLst>
              <a:ext uri="{FF2B5EF4-FFF2-40B4-BE49-F238E27FC236}">
                <a16:creationId xmlns:a16="http://schemas.microsoft.com/office/drawing/2014/main" id="{44626A68-5338-40C0-34E8-B563AEBEFD77}"/>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5FF58176-7D4B-4E94-A859-DFD3827DC552}" type="slidenum">
              <a:rPr lang="de-DE" smtClean="0"/>
              <a:pPr/>
              <a:t>46</a:t>
            </a:fld>
            <a:endParaRPr lang="de-DE" dirty="0"/>
          </a:p>
        </p:txBody>
      </p:sp>
    </p:spTree>
    <p:extLst>
      <p:ext uri="{BB962C8B-B14F-4D97-AF65-F5344CB8AC3E}">
        <p14:creationId xmlns:p14="http://schemas.microsoft.com/office/powerpoint/2010/main" val="367608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027F318D-8FB6-B178-340C-3FAA8A4608F2}"/>
              </a:ext>
            </a:extLst>
          </p:cNvPr>
          <p:cNvSpPr txBox="1">
            <a:spLocks noGrp="1"/>
          </p:cNvSpPr>
          <p:nvPr>
            <p:ph type="title" idx="4294967295"/>
          </p:nvPr>
        </p:nvSpPr>
        <p:spPr>
          <a:xfrm>
            <a:off x="423431" y="288712"/>
            <a:ext cx="8089948" cy="750961"/>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1000"/>
              </a:spcAft>
              <a:buClr>
                <a:srgbClr val="000000"/>
              </a:buClr>
              <a:buSzPts val="2800"/>
              <a:buFont typeface="Raleway"/>
              <a:buNone/>
              <a:tabLst/>
              <a:defRPr/>
            </a:pPr>
            <a:r>
              <a:rPr kumimoji="0" lang="de" sz="2500" b="1" i="0" u="none" strike="noStrike" kern="0" cap="none" spc="0" normalizeH="0" baseline="0" noProof="0" dirty="0">
                <a:ln>
                  <a:noFill/>
                </a:ln>
                <a:solidFill>
                  <a:srgbClr val="000000"/>
                </a:solidFill>
                <a:effectLst/>
                <a:uLnTx/>
                <a:uFillTx/>
                <a:latin typeface="Raleway"/>
                <a:ea typeface="Raleway"/>
                <a:cs typeface="Raleway"/>
                <a:sym typeface="Raleway"/>
              </a:rPr>
              <a:t>Deutschland </a:t>
            </a:r>
            <a:r>
              <a:rPr kumimoji="0" lang="de-DE" sz="2500" b="0" i="0" u="none" strike="noStrike" kern="0" cap="none" spc="0" normalizeH="0" baseline="0" noProof="0" dirty="0">
                <a:ln>
                  <a:noFill/>
                </a:ln>
                <a:solidFill>
                  <a:srgbClr val="000000"/>
                </a:solidFill>
                <a:effectLst/>
                <a:uLnTx/>
                <a:uFillTx/>
                <a:latin typeface="Raleway"/>
                <a:ea typeface="Raleway"/>
                <a:cs typeface="Raleway"/>
                <a:sym typeface="Raleway"/>
              </a:rPr>
              <a:t>– Barrierefreiheitsstärkungsgesetz</a:t>
            </a:r>
          </a:p>
          <a:p>
            <a:pPr marL="0" marR="0" lvl="0" indent="0" algn="l" defTabSz="914400" rtl="0" eaLnBrk="1" fontAlgn="auto" latinLnBrk="0" hangingPunct="1">
              <a:lnSpc>
                <a:spcPct val="100000"/>
              </a:lnSpc>
              <a:spcBef>
                <a:spcPts val="0"/>
              </a:spcBef>
              <a:spcAft>
                <a:spcPts val="0"/>
              </a:spcAft>
              <a:buClr>
                <a:srgbClr val="000000"/>
              </a:buClr>
              <a:buSzPts val="2800"/>
              <a:buFont typeface="Raleway"/>
              <a:buNone/>
              <a:tabLst/>
              <a:defRPr/>
            </a:pPr>
            <a:r>
              <a:rPr kumimoji="0" lang="de-DE" sz="2000" b="1" i="0" u="none" strike="noStrike" kern="0" cap="none" spc="0" normalizeH="0" baseline="0" noProof="0" dirty="0">
                <a:ln>
                  <a:noFill/>
                </a:ln>
                <a:solidFill>
                  <a:srgbClr val="000000"/>
                </a:solidFill>
                <a:effectLst/>
                <a:uLnTx/>
                <a:uFillTx/>
                <a:latin typeface="Raleway"/>
                <a:ea typeface="Raleway"/>
                <a:cs typeface="Raleway"/>
                <a:sym typeface="Raleway"/>
              </a:rPr>
              <a:t>Anwendungsbereiche Dienstleistungen an Verbraucher</a:t>
            </a:r>
          </a:p>
        </p:txBody>
      </p:sp>
      <p:graphicFrame>
        <p:nvGraphicFramePr>
          <p:cNvPr id="7" name="Inhaltsplatzhalter 6" descr="Telekommunikationsdienste&#10; Telefon&#10; Audio-Konferenz&#10; Video-Konferenz&#10;Personenbeförderungsdienste&#10; Websites (außer regionaler ÖPNV)&#10; Mobile Apps (außer reg. ÖPNV)&#10; Elektronische Tickets (außer reg. ÖPNV)&#10; Interaktive Auskunftssysteme (außer reg. ÖPNV)&#10; Selbstbedienungsterminals (außer an Bord)&#10;Bankdienstleistungen&#10;E-Books&#10;Elektronischer Geschäftsverkehr&#10;">
            <a:extLst>
              <a:ext uri="{FF2B5EF4-FFF2-40B4-BE49-F238E27FC236}">
                <a16:creationId xmlns:a16="http://schemas.microsoft.com/office/drawing/2014/main" id="{DBAE4514-0596-30F5-3913-D04EE0D29E71}"/>
              </a:ext>
            </a:extLst>
          </p:cNvPr>
          <p:cNvGraphicFramePr>
            <a:graphicFrameLocks noGrp="1"/>
          </p:cNvGraphicFramePr>
          <p:nvPr>
            <p:ph idx="1"/>
            <p:extLst>
              <p:ext uri="{D42A27DB-BD31-4B8C-83A1-F6EECF244321}">
                <p14:modId xmlns:p14="http://schemas.microsoft.com/office/powerpoint/2010/main" val="265221831"/>
              </p:ext>
            </p:extLst>
          </p:nvPr>
        </p:nvGraphicFramePr>
        <p:xfrm>
          <a:off x="220663" y="1190625"/>
          <a:ext cx="8296275" cy="3502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hteck 3">
            <a:extLst>
              <a:ext uri="{FF2B5EF4-FFF2-40B4-BE49-F238E27FC236}">
                <a16:creationId xmlns:a16="http://schemas.microsoft.com/office/drawing/2014/main" id="{7284C19C-41F4-EAA6-5303-F382FF50A21F}"/>
              </a:ext>
            </a:extLst>
          </p:cNvPr>
          <p:cNvSpPr/>
          <p:nvPr/>
        </p:nvSpPr>
        <p:spPr>
          <a:xfrm>
            <a:off x="423429" y="4657619"/>
            <a:ext cx="8297140" cy="453457"/>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Bundesfachstelle Barrierefreiheit. (2021). Das Barrierefreiheitsstärkungsgesetz (BFSG). Bundesfachstelle Barrierefreiheit. </a:t>
            </a:r>
            <a:r>
              <a:rPr lang="de-DE" sz="700" dirty="0">
                <a:solidFill>
                  <a:schemeClr val="accent1"/>
                </a:solidFill>
                <a:hlinkClick r:id="rId8"/>
              </a:rPr>
              <a:t>https://www.bundesfachstelle-barrierefreiheit.de/DE/Fachwissen/Produkte-und-Dienstleistungen/Barrierefreiheitsstaerkungsgesetz/barrierefreiheitsstaerkungsgesetz_node.html</a:t>
            </a:r>
            <a:r>
              <a:rPr lang="de-DE" sz="700" dirty="0">
                <a:solidFill>
                  <a:schemeClr val="accent1"/>
                </a:solidFill>
              </a:rPr>
              <a:t> </a:t>
            </a:r>
          </a:p>
          <a:p>
            <a:pPr marL="0" lvl="0" indent="0" algn="l" rtl="0">
              <a:lnSpc>
                <a:spcPct val="115000"/>
              </a:lnSpc>
              <a:spcBef>
                <a:spcPts val="0"/>
              </a:spcBef>
              <a:spcAft>
                <a:spcPts val="0"/>
              </a:spcAft>
              <a:buNone/>
            </a:pPr>
            <a:endParaRPr lang="de-DE" sz="700" dirty="0">
              <a:solidFill>
                <a:schemeClr val="accent1"/>
              </a:solidFill>
            </a:endParaRPr>
          </a:p>
        </p:txBody>
      </p:sp>
      <p:sp>
        <p:nvSpPr>
          <p:cNvPr id="9" name="Foliennummernplatzhalter 5">
            <a:extLst>
              <a:ext uri="{FF2B5EF4-FFF2-40B4-BE49-F238E27FC236}">
                <a16:creationId xmlns:a16="http://schemas.microsoft.com/office/drawing/2014/main" id="{343A12C3-5111-76BD-0808-B82D07F42E93}"/>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5FF58176-7D4B-4E94-A859-DFD3827DC552}" type="slidenum">
              <a:rPr lang="de-DE" smtClean="0"/>
              <a:pPr/>
              <a:t>47</a:t>
            </a:fld>
            <a:endParaRPr lang="de-DE" dirty="0"/>
          </a:p>
        </p:txBody>
      </p:sp>
    </p:spTree>
    <p:extLst>
      <p:ext uri="{BB962C8B-B14F-4D97-AF65-F5344CB8AC3E}">
        <p14:creationId xmlns:p14="http://schemas.microsoft.com/office/powerpoint/2010/main" val="969333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C864A1C4-52E8-1829-5C79-D186B2B9E3A4}"/>
              </a:ext>
            </a:extLst>
          </p:cNvPr>
          <p:cNvSpPr txBox="1">
            <a:spLocks noGrp="1"/>
          </p:cNvSpPr>
          <p:nvPr>
            <p:ph type="title" idx="4294967295"/>
          </p:nvPr>
        </p:nvSpPr>
        <p:spPr>
          <a:xfrm>
            <a:off x="423431" y="288712"/>
            <a:ext cx="8089948" cy="750961"/>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1000"/>
              </a:spcAft>
              <a:buClr>
                <a:srgbClr val="000000"/>
              </a:buClr>
              <a:buSzPts val="2800"/>
              <a:buFont typeface="Raleway"/>
              <a:buNone/>
              <a:tabLst/>
              <a:defRPr/>
            </a:pPr>
            <a:r>
              <a:rPr kumimoji="0" lang="de" sz="2500" b="1" i="0" u="none" strike="noStrike" kern="0" cap="none" spc="0" normalizeH="0" baseline="0" noProof="0" dirty="0">
                <a:ln>
                  <a:noFill/>
                </a:ln>
                <a:solidFill>
                  <a:srgbClr val="000000"/>
                </a:solidFill>
                <a:effectLst/>
                <a:uLnTx/>
                <a:uFillTx/>
                <a:latin typeface="Raleway"/>
                <a:ea typeface="Raleway"/>
                <a:cs typeface="Raleway"/>
                <a:sym typeface="Raleway"/>
              </a:rPr>
              <a:t>Deutschland </a:t>
            </a:r>
            <a:r>
              <a:rPr kumimoji="0" lang="de-DE" sz="2500" b="0" i="0" u="none" strike="noStrike" kern="0" cap="none" spc="0" normalizeH="0" baseline="0" noProof="0" dirty="0">
                <a:ln>
                  <a:noFill/>
                </a:ln>
                <a:solidFill>
                  <a:srgbClr val="000000"/>
                </a:solidFill>
                <a:effectLst/>
                <a:uLnTx/>
                <a:uFillTx/>
                <a:latin typeface="Raleway"/>
                <a:ea typeface="Raleway"/>
                <a:cs typeface="Raleway"/>
                <a:sym typeface="Raleway"/>
              </a:rPr>
              <a:t>– Barrierefreiheitsstärkungsgesetz</a:t>
            </a:r>
          </a:p>
          <a:p>
            <a:pPr marL="0" marR="0" lvl="0" indent="0" algn="l" defTabSz="914400" rtl="0" eaLnBrk="1" fontAlgn="auto" latinLnBrk="0" hangingPunct="1">
              <a:lnSpc>
                <a:spcPct val="100000"/>
              </a:lnSpc>
              <a:spcBef>
                <a:spcPts val="0"/>
              </a:spcBef>
              <a:spcAft>
                <a:spcPts val="0"/>
              </a:spcAft>
              <a:buClr>
                <a:srgbClr val="000000"/>
              </a:buClr>
              <a:buSzPts val="2800"/>
              <a:buFont typeface="Raleway"/>
              <a:buNone/>
              <a:tabLst/>
              <a:defRPr/>
            </a:pPr>
            <a:r>
              <a:rPr kumimoji="0" lang="de-DE" sz="2000" b="1" i="0" u="none" strike="noStrike" kern="0" cap="none" spc="0" normalizeH="0" baseline="0" noProof="0" dirty="0">
                <a:ln>
                  <a:noFill/>
                </a:ln>
                <a:solidFill>
                  <a:srgbClr val="000000"/>
                </a:solidFill>
                <a:effectLst/>
                <a:uLnTx/>
                <a:uFillTx/>
                <a:latin typeface="Raleway"/>
                <a:ea typeface="Raleway"/>
                <a:cs typeface="Raleway"/>
                <a:sym typeface="Raleway"/>
              </a:rPr>
              <a:t>Anwendungsbereiche Ausnahmen</a:t>
            </a:r>
          </a:p>
        </p:txBody>
      </p:sp>
      <p:graphicFrame>
        <p:nvGraphicFramePr>
          <p:cNvPr id="7" name="Inhaltsplatzhalter 6" descr="Aufzeichnungen&#10; Audios und Videos, die vor dem 28.06.25 veröffentlicht wurden&#10;Büro-Anwendungen&#10; Dateien, die vor dem 28.06.25 veröffentlicht wurden&#10;Online-Karten und Kartendienste&#10; Bedingung: Die für Navigation wesentlichen Informationen werden in digitaler Form barrierefrei zugänglich bereitgestellt&#10;Inhalte von Dritten&#10; Vom Wirtschaftsakteur weder finanziert noch entwickelt&#10; Nicht unter Kontrolle des Wirtschaftsakteurs&#10;Archive&#10; Inhalte von Websites und mobilen Anwendungen, die nach dem 28.06.25 weder aktualisiert noch überarbeitet wurden&#10;Dienstleistungen von Kleinstunternehmern&#10; &lt; 10 Mitarbeiter UND&#10; Umsatz &lt;= 2 Mill. €&#10; Achtung: Produkte von Kleinstunternehmern müssen trotzdem barrierefrei sein!&#10;">
            <a:extLst>
              <a:ext uri="{FF2B5EF4-FFF2-40B4-BE49-F238E27FC236}">
                <a16:creationId xmlns:a16="http://schemas.microsoft.com/office/drawing/2014/main" id="{DBAE4514-0596-30F5-3913-D04EE0D29E71}"/>
              </a:ext>
            </a:extLst>
          </p:cNvPr>
          <p:cNvGraphicFramePr>
            <a:graphicFrameLocks noGrp="1"/>
          </p:cNvGraphicFramePr>
          <p:nvPr>
            <p:ph idx="1"/>
            <p:extLst>
              <p:ext uri="{D42A27DB-BD31-4B8C-83A1-F6EECF244321}">
                <p14:modId xmlns:p14="http://schemas.microsoft.com/office/powerpoint/2010/main" val="3531166847"/>
              </p:ext>
            </p:extLst>
          </p:nvPr>
        </p:nvGraphicFramePr>
        <p:xfrm>
          <a:off x="207963" y="1190625"/>
          <a:ext cx="8590928" cy="3502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a:extLst>
              <a:ext uri="{FF2B5EF4-FFF2-40B4-BE49-F238E27FC236}">
                <a16:creationId xmlns:a16="http://schemas.microsoft.com/office/drawing/2014/main" id="{5C4BE5DD-C243-80C4-438E-8DDFC73E9894}"/>
              </a:ext>
            </a:extLst>
          </p:cNvPr>
          <p:cNvSpPr/>
          <p:nvPr/>
        </p:nvSpPr>
        <p:spPr>
          <a:xfrm>
            <a:off x="423429" y="4759219"/>
            <a:ext cx="8297140" cy="329577"/>
          </a:xfrm>
          <a:prstGeom prst="rect">
            <a:avLst/>
          </a:prstGeom>
        </p:spPr>
        <p:txBody>
          <a:bodyPr wrap="square">
            <a:spAutoFit/>
          </a:bodyPr>
          <a:lstStyle/>
          <a:p>
            <a:pPr marL="0" lvl="0" indent="0" algn="l" rtl="0">
              <a:lnSpc>
                <a:spcPct val="115000"/>
              </a:lnSpc>
              <a:spcBef>
                <a:spcPts val="0"/>
              </a:spcBef>
              <a:spcAft>
                <a:spcPts val="0"/>
              </a:spcAft>
              <a:buNone/>
            </a:pPr>
            <a:r>
              <a:rPr lang="de-DE" sz="700" dirty="0">
                <a:solidFill>
                  <a:schemeClr val="accent1"/>
                </a:solidFill>
              </a:rPr>
              <a:t>Quelle: Bundesfachstelle Barrierefreiheit. (2021). Das Barrierefreiheitsstärkungsgesetz (BFSG). Bundesfachstelle Barrierefreiheit. </a:t>
            </a:r>
            <a:r>
              <a:rPr lang="de-DE" sz="700" dirty="0">
                <a:solidFill>
                  <a:schemeClr val="accent1"/>
                </a:solidFill>
                <a:hlinkClick r:id="rId8"/>
              </a:rPr>
              <a:t>https://www.bundesfachstelle-barrierefreiheit.de/DE/Fachwissen/Produkte-und-Dienstleistungen/Barrierefreiheitsstaerkungsgesetz/barrierefreiheitsstaerkungsgesetz_node.html</a:t>
            </a:r>
            <a:r>
              <a:rPr lang="de-DE" sz="700" dirty="0">
                <a:solidFill>
                  <a:schemeClr val="accent1"/>
                </a:solidFill>
              </a:rPr>
              <a:t> </a:t>
            </a:r>
          </a:p>
        </p:txBody>
      </p:sp>
      <p:cxnSp>
        <p:nvCxnSpPr>
          <p:cNvPr id="6" name="Gerader Verbinder 5">
            <a:extLst>
              <a:ext uri="{FF2B5EF4-FFF2-40B4-BE49-F238E27FC236}">
                <a16:creationId xmlns:a16="http://schemas.microsoft.com/office/drawing/2014/main" id="{809E51A7-78CD-BDAD-D698-949E6E396250}"/>
              </a:ext>
              <a:ext uri="{C183D7F6-B498-43B3-948B-1728B52AA6E4}">
                <adec:decorative xmlns:adec="http://schemas.microsoft.com/office/drawing/2017/decorative" val="1"/>
              </a:ext>
            </a:extLst>
          </p:cNvPr>
          <p:cNvCxnSpPr/>
          <p:nvPr/>
        </p:nvCxnSpPr>
        <p:spPr>
          <a:xfrm flipV="1">
            <a:off x="4729162" y="1464469"/>
            <a:ext cx="328613" cy="3357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liennummernplatzhalter 5">
            <a:extLst>
              <a:ext uri="{FF2B5EF4-FFF2-40B4-BE49-F238E27FC236}">
                <a16:creationId xmlns:a16="http://schemas.microsoft.com/office/drawing/2014/main" id="{6B9ACB4F-D173-6F55-D1F9-1C4180D2B070}"/>
              </a:ext>
              <a:ext uri="{C183D7F6-B498-43B3-948B-1728B52AA6E4}">
                <adec:decorative xmlns:adec="http://schemas.microsoft.com/office/drawing/2017/decorative" val="1"/>
              </a:ext>
            </a:extLst>
          </p:cNvPr>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5FF58176-7D4B-4E94-A859-DFD3827DC552}" type="slidenum">
              <a:rPr lang="de-DE" smtClean="0"/>
              <a:pPr/>
              <a:t>48</a:t>
            </a:fld>
            <a:endParaRPr lang="de-DE" dirty="0"/>
          </a:p>
        </p:txBody>
      </p:sp>
    </p:spTree>
    <p:extLst>
      <p:ext uri="{BB962C8B-B14F-4D97-AF65-F5344CB8AC3E}">
        <p14:creationId xmlns:p14="http://schemas.microsoft.com/office/powerpoint/2010/main" val="1642942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dirty="0"/>
              <a:t>Mythos 3:</a:t>
            </a:r>
            <a:endParaRPr dirty="0"/>
          </a:p>
          <a:p>
            <a:pPr marL="0" lvl="0" indent="0" algn="l" rtl="0">
              <a:spcBef>
                <a:spcPts val="0"/>
              </a:spcBef>
              <a:spcAft>
                <a:spcPts val="0"/>
              </a:spcAft>
              <a:buNone/>
            </a:pPr>
            <a:r>
              <a:rPr lang="de" sz="3200" b="0" dirty="0"/>
              <a:t>“Barrierefreies Design </a:t>
            </a:r>
            <a:br>
              <a:rPr lang="de" sz="3200" b="0" dirty="0"/>
            </a:br>
            <a:r>
              <a:rPr lang="de" sz="3200" b="0" dirty="0"/>
              <a:t>bringt doch meinen </a:t>
            </a:r>
            <a:br>
              <a:rPr lang="de" sz="3200" b="0" dirty="0"/>
            </a:br>
            <a:r>
              <a:rPr lang="de" sz="3200" b="0" dirty="0"/>
              <a:t>‘normalen’ Benutzern nichts!”</a:t>
            </a:r>
            <a:endParaRPr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49</a:t>
            </a:fld>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adroTexto 49">
            <a:extLst>
              <a:ext uri="{FF2B5EF4-FFF2-40B4-BE49-F238E27FC236}">
                <a16:creationId xmlns:a16="http://schemas.microsoft.com/office/drawing/2014/main" id="{FD2B22D1-9D9A-4C35-A5C1-BB8A35EFE53C}"/>
              </a:ext>
            </a:extLst>
          </p:cNvPr>
          <p:cNvSpPr txBox="1">
            <a:spLocks noGrp="1"/>
          </p:cNvSpPr>
          <p:nvPr>
            <p:ph type="title" idx="4294967295"/>
          </p:nvPr>
        </p:nvSpPr>
        <p:spPr>
          <a:xfrm>
            <a:off x="396518" y="395145"/>
            <a:ext cx="457089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dirty="0">
                <a:ln>
                  <a:noFill/>
                </a:ln>
                <a:solidFill>
                  <a:srgbClr val="65459B"/>
                </a:solidFill>
                <a:effectLst/>
                <a:uLnTx/>
                <a:uFillTx/>
                <a:latin typeface="72 Black" panose="020B0A04030603020204" pitchFamily="34" charset="0"/>
                <a:ea typeface="+mn-ea"/>
                <a:cs typeface="72 Black" panose="020B0A04030603020204" pitchFamily="34" charset="0"/>
                <a:sym typeface="Arial"/>
              </a:rPr>
              <a:t>Nationale Experten</a:t>
            </a:r>
          </a:p>
        </p:txBody>
      </p:sp>
      <p:sp>
        <p:nvSpPr>
          <p:cNvPr id="3" name="Marcador de contenido 2">
            <a:extLst>
              <a:ext uri="{FF2B5EF4-FFF2-40B4-BE49-F238E27FC236}">
                <a16:creationId xmlns:a16="http://schemas.microsoft.com/office/drawing/2014/main" id="{8CCE557D-F20E-4D34-A6C7-28D7E1AE6CB6}"/>
              </a:ext>
              <a:ext uri="{C183D7F6-B498-43B3-948B-1728B52AA6E4}">
                <adec:decorative xmlns:adec="http://schemas.microsoft.com/office/drawing/2017/decorative" val="0"/>
              </a:ext>
            </a:extLst>
          </p:cNvPr>
          <p:cNvSpPr>
            <a:spLocks noGrp="1"/>
          </p:cNvSpPr>
          <p:nvPr>
            <p:ph idx="1"/>
          </p:nvPr>
        </p:nvSpPr>
        <p:spPr>
          <a:xfrm>
            <a:off x="875827" y="862482"/>
            <a:ext cx="4097911" cy="3624938"/>
          </a:xfrm>
        </p:spPr>
        <p:txBody>
          <a:bodyPr>
            <a:noAutofit/>
          </a:bodyPr>
          <a:lstStyle/>
          <a:p>
            <a:pPr marL="0" indent="0">
              <a:lnSpc>
                <a:spcPts val="1400"/>
              </a:lnSpc>
              <a:spcBef>
                <a:spcPts val="700"/>
              </a:spcBef>
              <a:buNone/>
            </a:pPr>
            <a:r>
              <a:rPr lang="de-DE" sz="1200" b="1" dirty="0">
                <a:latin typeface="72" panose="020B0503030000000003" pitchFamily="34" charset="0"/>
                <a:cs typeface="72" panose="020B0503030000000003" pitchFamily="34" charset="0"/>
              </a:rPr>
              <a:t>AUSTRIA</a:t>
            </a:r>
            <a:r>
              <a:rPr lang="de-DE" sz="1200" dirty="0">
                <a:latin typeface="72" panose="020B0503030000000003" pitchFamily="34" charset="0"/>
                <a:cs typeface="72" panose="020B0503030000000003" pitchFamily="34" charset="0"/>
              </a:rPr>
              <a:t> - Klaus Höckner </a:t>
            </a:r>
          </a:p>
          <a:p>
            <a:pPr marL="0" indent="0">
              <a:lnSpc>
                <a:spcPts val="1400"/>
              </a:lnSpc>
              <a:spcBef>
                <a:spcPts val="700"/>
              </a:spcBef>
              <a:buNone/>
            </a:pPr>
            <a:r>
              <a:rPr lang="de-DE" sz="1200" b="1" dirty="0">
                <a:latin typeface="72" panose="020B0503030000000003" pitchFamily="34" charset="0"/>
                <a:cs typeface="72" panose="020B0503030000000003" pitchFamily="34" charset="0"/>
              </a:rPr>
              <a:t>BELGIUM</a:t>
            </a:r>
            <a:r>
              <a:rPr lang="de-DE" sz="1200" dirty="0">
                <a:latin typeface="72" panose="020B0503030000000003" pitchFamily="34" charset="0"/>
                <a:cs typeface="72" panose="020B0503030000000003" pitchFamily="34" charset="0"/>
              </a:rPr>
              <a:t> - Kathleen Polders</a:t>
            </a:r>
          </a:p>
          <a:p>
            <a:pPr marL="0" indent="0">
              <a:lnSpc>
                <a:spcPts val="1400"/>
              </a:lnSpc>
              <a:spcBef>
                <a:spcPts val="700"/>
              </a:spcBef>
              <a:buNone/>
            </a:pPr>
            <a:r>
              <a:rPr lang="de-DE" sz="1200" b="1" dirty="0">
                <a:latin typeface="72" panose="020B0503030000000003" pitchFamily="34" charset="0"/>
                <a:cs typeface="72" panose="020B0503030000000003" pitchFamily="34" charset="0"/>
              </a:rPr>
              <a:t>BULGARIA</a:t>
            </a:r>
            <a:r>
              <a:rPr lang="de-DE" sz="1200" dirty="0">
                <a:latin typeface="72" panose="020B0503030000000003" pitchFamily="34" charset="0"/>
                <a:cs typeface="72" panose="020B0503030000000003" pitchFamily="34" charset="0"/>
              </a:rPr>
              <a:t> - </a:t>
            </a:r>
            <a:r>
              <a:rPr lang="de-DE" sz="1200" dirty="0" err="1">
                <a:latin typeface="72" panose="020B0503030000000003" pitchFamily="34" charset="0"/>
                <a:cs typeface="72" panose="020B0503030000000003" pitchFamily="34" charset="0"/>
              </a:rPr>
              <a:t>Steli</a:t>
            </a:r>
            <a:r>
              <a:rPr lang="de-DE" sz="1200" dirty="0">
                <a:latin typeface="72" panose="020B0503030000000003" pitchFamily="34" charset="0"/>
                <a:cs typeface="72" panose="020B0503030000000003" pitchFamily="34" charset="0"/>
              </a:rPr>
              <a:t> </a:t>
            </a:r>
            <a:r>
              <a:rPr lang="de-DE" sz="1200" dirty="0" err="1">
                <a:latin typeface="72" panose="020B0503030000000003" pitchFamily="34" charset="0"/>
                <a:cs typeface="72" panose="020B0503030000000003" pitchFamily="34" charset="0"/>
              </a:rPr>
              <a:t>Peteva</a:t>
            </a:r>
            <a:endParaRPr lang="de-DE" sz="1200" dirty="0">
              <a:latin typeface="72" panose="020B0503030000000003" pitchFamily="34" charset="0"/>
              <a:cs typeface="72" panose="020B0503030000000003" pitchFamily="34" charset="0"/>
            </a:endParaRPr>
          </a:p>
          <a:p>
            <a:pPr marL="0" indent="0">
              <a:lnSpc>
                <a:spcPts val="1400"/>
              </a:lnSpc>
              <a:spcBef>
                <a:spcPts val="700"/>
              </a:spcBef>
              <a:buNone/>
            </a:pPr>
            <a:r>
              <a:rPr lang="de-DE" sz="1200" b="1" dirty="0">
                <a:latin typeface="72" panose="020B0503030000000003" pitchFamily="34" charset="0"/>
                <a:cs typeface="72" panose="020B0503030000000003" pitchFamily="34" charset="0"/>
              </a:rPr>
              <a:t>CROATIA</a:t>
            </a:r>
            <a:r>
              <a:rPr lang="de-DE" sz="1200" dirty="0">
                <a:latin typeface="72" panose="020B0503030000000003" pitchFamily="34" charset="0"/>
                <a:cs typeface="72" panose="020B0503030000000003" pitchFamily="34" charset="0"/>
              </a:rPr>
              <a:t> - Iva </a:t>
            </a:r>
            <a:r>
              <a:rPr lang="de-DE" sz="1200" dirty="0" err="1">
                <a:latin typeface="72" panose="020B0503030000000003" pitchFamily="34" charset="0"/>
                <a:cs typeface="72" panose="020B0503030000000003" pitchFamily="34" charset="0"/>
              </a:rPr>
              <a:t>Mrak</a:t>
            </a:r>
            <a:endParaRPr lang="de-DE" sz="1200" dirty="0">
              <a:latin typeface="72" panose="020B0503030000000003" pitchFamily="34" charset="0"/>
              <a:cs typeface="72" panose="020B0503030000000003" pitchFamily="34" charset="0"/>
            </a:endParaRPr>
          </a:p>
          <a:p>
            <a:pPr marL="0" indent="0">
              <a:lnSpc>
                <a:spcPts val="1400"/>
              </a:lnSpc>
              <a:spcBef>
                <a:spcPts val="700"/>
              </a:spcBef>
              <a:buNone/>
            </a:pPr>
            <a:r>
              <a:rPr lang="de-DE" sz="1200" b="1" dirty="0">
                <a:latin typeface="72" panose="020B0503030000000003" pitchFamily="34" charset="0"/>
                <a:cs typeface="72" panose="020B0503030000000003" pitchFamily="34" charset="0"/>
              </a:rPr>
              <a:t>CYPRUS</a:t>
            </a:r>
            <a:r>
              <a:rPr lang="de-DE" sz="1200" dirty="0">
                <a:latin typeface="72" panose="020B0503030000000003" pitchFamily="34" charset="0"/>
                <a:cs typeface="72" panose="020B0503030000000003" pitchFamily="34" charset="0"/>
              </a:rPr>
              <a:t> - Katerina </a:t>
            </a:r>
            <a:r>
              <a:rPr lang="de-DE" sz="1200" dirty="0" err="1">
                <a:latin typeface="72" panose="020B0503030000000003" pitchFamily="34" charset="0"/>
                <a:cs typeface="72" panose="020B0503030000000003" pitchFamily="34" charset="0"/>
              </a:rPr>
              <a:t>Mavrou</a:t>
            </a:r>
            <a:endParaRPr lang="de-DE" sz="1200" dirty="0">
              <a:latin typeface="72" panose="020B0503030000000003" pitchFamily="34" charset="0"/>
              <a:cs typeface="72" panose="020B0503030000000003" pitchFamily="34" charset="0"/>
            </a:endParaRPr>
          </a:p>
          <a:p>
            <a:pPr marL="0" indent="0">
              <a:lnSpc>
                <a:spcPts val="1400"/>
              </a:lnSpc>
              <a:spcBef>
                <a:spcPts val="700"/>
              </a:spcBef>
              <a:buNone/>
            </a:pPr>
            <a:r>
              <a:rPr lang="de-DE" sz="1200" b="1" dirty="0">
                <a:latin typeface="72" panose="020B0503030000000003" pitchFamily="34" charset="0"/>
                <a:cs typeface="72" panose="020B0503030000000003" pitchFamily="34" charset="0"/>
              </a:rPr>
              <a:t>CZECH REPUBLIC</a:t>
            </a:r>
            <a:r>
              <a:rPr lang="de-DE" sz="1200" dirty="0">
                <a:latin typeface="72" panose="020B0503030000000003" pitchFamily="34" charset="0"/>
                <a:cs typeface="72" panose="020B0503030000000003" pitchFamily="34" charset="0"/>
              </a:rPr>
              <a:t> - Petr Peňáz</a:t>
            </a:r>
          </a:p>
          <a:p>
            <a:pPr marL="0" indent="0">
              <a:lnSpc>
                <a:spcPts val="1400"/>
              </a:lnSpc>
              <a:spcBef>
                <a:spcPts val="700"/>
              </a:spcBef>
              <a:buNone/>
            </a:pPr>
            <a:r>
              <a:rPr lang="de-DE" sz="1200" b="1" dirty="0">
                <a:latin typeface="72" panose="020B0503030000000003" pitchFamily="34" charset="0"/>
                <a:cs typeface="72" panose="020B0503030000000003" pitchFamily="34" charset="0"/>
              </a:rPr>
              <a:t>DENMARK</a:t>
            </a:r>
            <a:r>
              <a:rPr lang="de-DE" sz="1200" dirty="0">
                <a:latin typeface="72" panose="020B0503030000000003" pitchFamily="34" charset="0"/>
                <a:cs typeface="72" panose="020B0503030000000003" pitchFamily="34" charset="0"/>
              </a:rPr>
              <a:t> - Lars Ballieu</a:t>
            </a:r>
          </a:p>
          <a:p>
            <a:pPr marL="0" indent="0">
              <a:lnSpc>
                <a:spcPts val="1400"/>
              </a:lnSpc>
              <a:spcBef>
                <a:spcPts val="700"/>
              </a:spcBef>
              <a:buNone/>
            </a:pPr>
            <a:r>
              <a:rPr lang="de-DE" sz="1200" b="1" dirty="0">
                <a:latin typeface="72" panose="020B0503030000000003" pitchFamily="34" charset="0"/>
                <a:cs typeface="72" panose="020B0503030000000003" pitchFamily="34" charset="0"/>
              </a:rPr>
              <a:t>ESTONIA</a:t>
            </a:r>
            <a:r>
              <a:rPr lang="de-DE" sz="1200" dirty="0">
                <a:latin typeface="72" panose="020B0503030000000003" pitchFamily="34" charset="0"/>
                <a:cs typeface="72" panose="020B0503030000000003" pitchFamily="34" charset="0"/>
              </a:rPr>
              <a:t> - Jakob Rosin</a:t>
            </a:r>
          </a:p>
          <a:p>
            <a:pPr marL="0" indent="0">
              <a:lnSpc>
                <a:spcPts val="1400"/>
              </a:lnSpc>
              <a:spcBef>
                <a:spcPts val="700"/>
              </a:spcBef>
              <a:buNone/>
            </a:pPr>
            <a:r>
              <a:rPr lang="de-DE" sz="1200" b="1" dirty="0">
                <a:latin typeface="72" panose="020B0503030000000003" pitchFamily="34" charset="0"/>
                <a:cs typeface="72" panose="020B0503030000000003" pitchFamily="34" charset="0"/>
              </a:rPr>
              <a:t>FINLAND</a:t>
            </a:r>
            <a:r>
              <a:rPr lang="de-DE" sz="1200" dirty="0">
                <a:latin typeface="72" panose="020B0503030000000003" pitchFamily="34" charset="0"/>
                <a:cs typeface="72" panose="020B0503030000000003" pitchFamily="34" charset="0"/>
              </a:rPr>
              <a:t> - </a:t>
            </a:r>
            <a:r>
              <a:rPr lang="de-DE" sz="1200" dirty="0" err="1">
                <a:latin typeface="72" panose="020B0503030000000003" pitchFamily="34" charset="0"/>
                <a:cs typeface="72" panose="020B0503030000000003" pitchFamily="34" charset="0"/>
              </a:rPr>
              <a:t>Terhi</a:t>
            </a:r>
            <a:r>
              <a:rPr lang="de-DE" sz="1200" dirty="0">
                <a:latin typeface="72" panose="020B0503030000000003" pitchFamily="34" charset="0"/>
                <a:cs typeface="72" panose="020B0503030000000003" pitchFamily="34" charset="0"/>
              </a:rPr>
              <a:t> </a:t>
            </a:r>
            <a:r>
              <a:rPr lang="de-DE" sz="1200" dirty="0" err="1">
                <a:latin typeface="72" panose="020B0503030000000003" pitchFamily="34" charset="0"/>
                <a:cs typeface="72" panose="020B0503030000000003" pitchFamily="34" charset="0"/>
              </a:rPr>
              <a:t>Tamminen</a:t>
            </a:r>
            <a:endParaRPr lang="de-DE" sz="1200" dirty="0">
              <a:latin typeface="72" panose="020B0503030000000003" pitchFamily="34" charset="0"/>
              <a:cs typeface="72" panose="020B0503030000000003" pitchFamily="34" charset="0"/>
            </a:endParaRPr>
          </a:p>
          <a:p>
            <a:pPr marL="0" indent="0">
              <a:lnSpc>
                <a:spcPts val="1400"/>
              </a:lnSpc>
              <a:spcBef>
                <a:spcPts val="700"/>
              </a:spcBef>
              <a:buNone/>
            </a:pPr>
            <a:r>
              <a:rPr lang="de-DE" sz="1200" b="1" dirty="0">
                <a:latin typeface="72" panose="020B0503030000000003" pitchFamily="34" charset="0"/>
                <a:cs typeface="72" panose="020B0503030000000003" pitchFamily="34" charset="0"/>
              </a:rPr>
              <a:t>FRANCE</a:t>
            </a:r>
            <a:r>
              <a:rPr lang="de-DE" sz="1200" dirty="0">
                <a:latin typeface="72" panose="020B0503030000000003" pitchFamily="34" charset="0"/>
                <a:cs typeface="72" panose="020B0503030000000003" pitchFamily="34" charset="0"/>
              </a:rPr>
              <a:t> - Florent Orsoni &amp; </a:t>
            </a:r>
            <a:r>
              <a:rPr lang="de-DE" sz="1200" dirty="0" err="1">
                <a:latin typeface="72" panose="020B0503030000000003" pitchFamily="34" charset="0"/>
                <a:cs typeface="72" panose="020B0503030000000003" pitchFamily="34" charset="0"/>
              </a:rPr>
              <a:t>Marylene</a:t>
            </a:r>
            <a:r>
              <a:rPr lang="de-DE" sz="1200" dirty="0">
                <a:latin typeface="72" panose="020B0503030000000003" pitchFamily="34" charset="0"/>
                <a:cs typeface="72" panose="020B0503030000000003" pitchFamily="34" charset="0"/>
              </a:rPr>
              <a:t> Thomas</a:t>
            </a:r>
          </a:p>
          <a:p>
            <a:pPr marL="0" indent="0">
              <a:lnSpc>
                <a:spcPts val="1300"/>
              </a:lnSpc>
              <a:spcBef>
                <a:spcPts val="500"/>
              </a:spcBef>
              <a:buNone/>
            </a:pPr>
            <a:r>
              <a:rPr lang="de-DE" sz="1200" b="1" dirty="0">
                <a:latin typeface="72" panose="020B0503030000000003" pitchFamily="34" charset="0"/>
                <a:cs typeface="72" panose="020B0503030000000003" pitchFamily="34" charset="0"/>
              </a:rPr>
              <a:t>GERMANY</a:t>
            </a:r>
            <a:r>
              <a:rPr lang="de-DE" sz="1200" dirty="0">
                <a:latin typeface="72" panose="020B0503030000000003" pitchFamily="34" charset="0"/>
                <a:cs typeface="72" panose="020B0503030000000003" pitchFamily="34" charset="0"/>
              </a:rPr>
              <a:t> - Gottfried Zimmermann,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Yehya Mohamad &amp; Gregor Strutz</a:t>
            </a:r>
          </a:p>
          <a:p>
            <a:pPr marL="0" indent="0">
              <a:lnSpc>
                <a:spcPts val="1400"/>
              </a:lnSpc>
              <a:spcBef>
                <a:spcPts val="500"/>
              </a:spcBef>
              <a:buNone/>
            </a:pPr>
            <a:r>
              <a:rPr lang="de-DE" sz="1200" b="1" dirty="0">
                <a:latin typeface="72" panose="020B0503030000000003" pitchFamily="34" charset="0"/>
                <a:cs typeface="72" panose="020B0503030000000003" pitchFamily="34" charset="0"/>
              </a:rPr>
              <a:t>GREECE</a:t>
            </a:r>
            <a:r>
              <a:rPr lang="de-DE" sz="1200" dirty="0">
                <a:latin typeface="72" panose="020B0503030000000003" pitchFamily="34" charset="0"/>
                <a:cs typeface="72" panose="020B0503030000000003" pitchFamily="34" charset="0"/>
              </a:rPr>
              <a:t> - Katerina </a:t>
            </a:r>
            <a:r>
              <a:rPr lang="de-DE" sz="1200" dirty="0" err="1">
                <a:latin typeface="72" panose="020B0503030000000003" pitchFamily="34" charset="0"/>
                <a:cs typeface="72" panose="020B0503030000000003" pitchFamily="34" charset="0"/>
              </a:rPr>
              <a:t>Papamichail</a:t>
            </a:r>
            <a:r>
              <a:rPr lang="de-DE" sz="1200" dirty="0">
                <a:latin typeface="72" panose="020B0503030000000003" pitchFamily="34" charset="0"/>
                <a:cs typeface="72" panose="020B0503030000000003" pitchFamily="34" charset="0"/>
              </a:rPr>
              <a:t> &amp; Dimitrios </a:t>
            </a:r>
            <a:r>
              <a:rPr lang="de-DE" sz="1200" dirty="0" err="1">
                <a:latin typeface="72" panose="020B0503030000000003" pitchFamily="34" charset="0"/>
                <a:cs typeface="72" panose="020B0503030000000003" pitchFamily="34" charset="0"/>
              </a:rPr>
              <a:t>Logaras</a:t>
            </a:r>
            <a:endParaRPr lang="de-DE" sz="1200" dirty="0">
              <a:latin typeface="72" panose="020B0503030000000003" pitchFamily="34" charset="0"/>
              <a:cs typeface="72" panose="020B0503030000000003" pitchFamily="34" charset="0"/>
            </a:endParaRPr>
          </a:p>
          <a:p>
            <a:pPr marL="0" indent="0">
              <a:lnSpc>
                <a:spcPts val="1400"/>
              </a:lnSpc>
              <a:spcBef>
                <a:spcPts val="700"/>
              </a:spcBef>
              <a:buNone/>
            </a:pPr>
            <a:r>
              <a:rPr lang="de-DE" sz="1200" b="1" dirty="0">
                <a:latin typeface="72" panose="020B0503030000000003" pitchFamily="34" charset="0"/>
                <a:cs typeface="72" panose="020B0503030000000003" pitchFamily="34" charset="0"/>
              </a:rPr>
              <a:t>HUNGARY</a:t>
            </a:r>
            <a:r>
              <a:rPr lang="de-DE" sz="1200" dirty="0">
                <a:latin typeface="72" panose="020B0503030000000003" pitchFamily="34" charset="0"/>
                <a:cs typeface="72" panose="020B0503030000000003" pitchFamily="34" charset="0"/>
              </a:rPr>
              <a:t> - Tamás </a:t>
            </a:r>
            <a:r>
              <a:rPr lang="de-DE" sz="1200" dirty="0" err="1">
                <a:latin typeface="72" panose="020B0503030000000003" pitchFamily="34" charset="0"/>
                <a:cs typeface="72" panose="020B0503030000000003" pitchFamily="34" charset="0"/>
              </a:rPr>
              <a:t>Laki</a:t>
            </a:r>
            <a:endParaRPr lang="de-DE" sz="1200" dirty="0">
              <a:latin typeface="72" panose="020B0503030000000003" pitchFamily="34" charset="0"/>
              <a:cs typeface="72" panose="020B0503030000000003" pitchFamily="34" charset="0"/>
            </a:endParaRPr>
          </a:p>
        </p:txBody>
      </p:sp>
      <p:sp>
        <p:nvSpPr>
          <p:cNvPr id="9" name="CuadroTexto 8">
            <a:extLst>
              <a:ext uri="{FF2B5EF4-FFF2-40B4-BE49-F238E27FC236}">
                <a16:creationId xmlns:a16="http://schemas.microsoft.com/office/drawing/2014/main" id="{CD06A24A-82B8-4819-821C-5DDB08106E64}"/>
              </a:ext>
            </a:extLst>
          </p:cNvPr>
          <p:cNvSpPr txBox="1"/>
          <p:nvPr/>
        </p:nvSpPr>
        <p:spPr>
          <a:xfrm>
            <a:off x="5403024" y="525133"/>
            <a:ext cx="3876259" cy="4093428"/>
          </a:xfrm>
          <a:prstGeom prst="rect">
            <a:avLst/>
          </a:prstGeom>
          <a:noFill/>
        </p:spPr>
        <p:txBody>
          <a:bodyPr wrap="square" rtlCol="0">
            <a:spAutoFit/>
          </a:bodyPr>
          <a:lstStyle/>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IRELAND</a:t>
            </a:r>
            <a:r>
              <a:rPr lang="de-DE" sz="1200" dirty="0">
                <a:solidFill>
                  <a:schemeClr val="accent1"/>
                </a:solidFill>
                <a:latin typeface="72" panose="020B0503030000000003" pitchFamily="34" charset="0"/>
                <a:cs typeface="72" panose="020B0503030000000003" pitchFamily="34" charset="0"/>
              </a:rPr>
              <a:t> - Gerald M. Craddock</a:t>
            </a: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ITALY</a:t>
            </a:r>
            <a:r>
              <a:rPr lang="de-DE" sz="1200" dirty="0">
                <a:solidFill>
                  <a:schemeClr val="accent1"/>
                </a:solidFill>
                <a:latin typeface="72" panose="020B0503030000000003" pitchFamily="34" charset="0"/>
                <a:cs typeface="72" panose="020B0503030000000003" pitchFamily="34" charset="0"/>
              </a:rPr>
              <a:t> - Marco </a:t>
            </a:r>
            <a:r>
              <a:rPr lang="de-DE" sz="1200" dirty="0" err="1">
                <a:solidFill>
                  <a:schemeClr val="accent1"/>
                </a:solidFill>
                <a:latin typeface="72" panose="020B0503030000000003" pitchFamily="34" charset="0"/>
                <a:cs typeface="72" panose="020B0503030000000003" pitchFamily="34" charset="0"/>
              </a:rPr>
              <a:t>Pizzio</a:t>
            </a:r>
            <a:r>
              <a:rPr lang="de-DE" sz="1200" dirty="0">
                <a:solidFill>
                  <a:schemeClr val="accent1"/>
                </a:solidFill>
                <a:latin typeface="72" panose="020B0503030000000003" pitchFamily="34" charset="0"/>
                <a:cs typeface="72" panose="020B0503030000000003" pitchFamily="34" charset="0"/>
              </a:rPr>
              <a:t> &amp; Roberto </a:t>
            </a:r>
            <a:r>
              <a:rPr lang="de-DE" sz="1200" dirty="0" err="1">
                <a:solidFill>
                  <a:schemeClr val="accent1"/>
                </a:solidFill>
                <a:latin typeface="72" panose="020B0503030000000003" pitchFamily="34" charset="0"/>
                <a:cs typeface="72" panose="020B0503030000000003" pitchFamily="34" charset="0"/>
              </a:rPr>
              <a:t>Scano</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LATVIA</a:t>
            </a:r>
            <a:r>
              <a:rPr lang="de-DE" sz="1200" dirty="0">
                <a:solidFill>
                  <a:schemeClr val="accent1"/>
                </a:solidFill>
                <a:latin typeface="72" panose="020B0503030000000003" pitchFamily="34" charset="0"/>
                <a:cs typeface="72" panose="020B0503030000000003" pitchFamily="34" charset="0"/>
              </a:rPr>
              <a:t> - Daina </a:t>
            </a:r>
            <a:r>
              <a:rPr lang="de-DE" sz="1200" dirty="0" err="1">
                <a:solidFill>
                  <a:schemeClr val="accent1"/>
                </a:solidFill>
                <a:latin typeface="72" panose="020B0503030000000003" pitchFamily="34" charset="0"/>
                <a:cs typeface="72" panose="020B0503030000000003" pitchFamily="34" charset="0"/>
              </a:rPr>
              <a:t>Podzina</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LITHUANIA</a:t>
            </a:r>
            <a:r>
              <a:rPr lang="de-DE" sz="1200" dirty="0">
                <a:solidFill>
                  <a:schemeClr val="accent1"/>
                </a:solidFill>
                <a:latin typeface="72" panose="020B0503030000000003" pitchFamily="34" charset="0"/>
                <a:cs typeface="72" panose="020B0503030000000003" pitchFamily="34" charset="0"/>
              </a:rPr>
              <a:t> - </a:t>
            </a:r>
            <a:r>
              <a:rPr lang="de-DE" sz="1200" dirty="0" err="1">
                <a:solidFill>
                  <a:schemeClr val="accent1"/>
                </a:solidFill>
                <a:latin typeface="72" panose="020B0503030000000003" pitchFamily="34" charset="0"/>
                <a:cs typeface="72" panose="020B0503030000000003" pitchFamily="34" charset="0"/>
              </a:rPr>
              <a:t>Ginta</a:t>
            </a:r>
            <a:r>
              <a:rPr lang="de-DE" sz="1200" dirty="0">
                <a:solidFill>
                  <a:schemeClr val="accent1"/>
                </a:solidFill>
                <a:latin typeface="72" panose="020B0503030000000003" pitchFamily="34" charset="0"/>
                <a:cs typeface="72" panose="020B0503030000000003" pitchFamily="34" charset="0"/>
              </a:rPr>
              <a:t> </a:t>
            </a:r>
            <a:r>
              <a:rPr lang="de-DE" sz="1200" dirty="0" err="1">
                <a:solidFill>
                  <a:schemeClr val="accent1"/>
                </a:solidFill>
                <a:latin typeface="72" panose="020B0503030000000003" pitchFamily="34" charset="0"/>
                <a:cs typeface="72" panose="020B0503030000000003" pitchFamily="34" charset="0"/>
              </a:rPr>
              <a:t>Žemaitaitytė</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LUXEMBOURG</a:t>
            </a:r>
            <a:r>
              <a:rPr lang="de-DE" sz="1200" dirty="0">
                <a:solidFill>
                  <a:schemeClr val="accent1"/>
                </a:solidFill>
                <a:latin typeface="72" panose="020B0503030000000003" pitchFamily="34" charset="0"/>
                <a:cs typeface="72" panose="020B0503030000000003" pitchFamily="34" charset="0"/>
              </a:rPr>
              <a:t> - Silvio Michel Joseph </a:t>
            </a:r>
            <a:r>
              <a:rPr lang="de-DE" sz="1200" dirty="0" err="1">
                <a:solidFill>
                  <a:schemeClr val="accent1"/>
                </a:solidFill>
                <a:latin typeface="72" panose="020B0503030000000003" pitchFamily="34" charset="0"/>
                <a:cs typeface="72" panose="020B0503030000000003" pitchFamily="34" charset="0"/>
              </a:rPr>
              <a:t>Sagramola</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MALTA</a:t>
            </a:r>
            <a:r>
              <a:rPr lang="de-DE" sz="1200" dirty="0">
                <a:solidFill>
                  <a:schemeClr val="accent1"/>
                </a:solidFill>
                <a:latin typeface="72" panose="020B0503030000000003" pitchFamily="34" charset="0"/>
                <a:cs typeface="72" panose="020B0503030000000003" pitchFamily="34" charset="0"/>
              </a:rPr>
              <a:t> – Joseph </a:t>
            </a:r>
            <a:r>
              <a:rPr lang="de-DE" sz="1200" dirty="0" err="1">
                <a:solidFill>
                  <a:schemeClr val="accent1"/>
                </a:solidFill>
                <a:latin typeface="72" panose="020B0503030000000003" pitchFamily="34" charset="0"/>
                <a:cs typeface="72" panose="020B0503030000000003" pitchFamily="34" charset="0"/>
              </a:rPr>
              <a:t>Spiteri</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NETHERLANDS</a:t>
            </a:r>
            <a:r>
              <a:rPr lang="de-DE" sz="1200" dirty="0">
                <a:solidFill>
                  <a:schemeClr val="accent1"/>
                </a:solidFill>
                <a:latin typeface="72" panose="020B0503030000000003" pitchFamily="34" charset="0"/>
                <a:cs typeface="72" panose="020B0503030000000003" pitchFamily="34" charset="0"/>
              </a:rPr>
              <a:t> - Eric Martin </a:t>
            </a:r>
            <a:r>
              <a:rPr lang="de-DE" sz="1200" dirty="0" err="1">
                <a:solidFill>
                  <a:schemeClr val="accent1"/>
                </a:solidFill>
                <a:latin typeface="72" panose="020B0503030000000003" pitchFamily="34" charset="0"/>
                <a:cs typeface="72" panose="020B0503030000000003" pitchFamily="34" charset="0"/>
              </a:rPr>
              <a:t>Velleman</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POLAND</a:t>
            </a:r>
            <a:r>
              <a:rPr lang="de-DE" sz="1200" dirty="0">
                <a:solidFill>
                  <a:schemeClr val="accent1"/>
                </a:solidFill>
                <a:latin typeface="72" panose="020B0503030000000003" pitchFamily="34" charset="0"/>
                <a:cs typeface="72" panose="020B0503030000000003" pitchFamily="34" charset="0"/>
              </a:rPr>
              <a:t> - Margaret </a:t>
            </a:r>
            <a:r>
              <a:rPr lang="de-DE" sz="1200" dirty="0" err="1">
                <a:solidFill>
                  <a:schemeClr val="accent1"/>
                </a:solidFill>
                <a:latin typeface="72" panose="020B0503030000000003" pitchFamily="34" charset="0"/>
                <a:cs typeface="72" panose="020B0503030000000003" pitchFamily="34" charset="0"/>
              </a:rPr>
              <a:t>Tokarska</a:t>
            </a:r>
            <a:r>
              <a:rPr lang="de-DE" sz="1200" dirty="0">
                <a:solidFill>
                  <a:schemeClr val="accent1"/>
                </a:solidFill>
                <a:latin typeface="72" panose="020B0503030000000003" pitchFamily="34" charset="0"/>
                <a:cs typeface="72" panose="020B0503030000000003" pitchFamily="34" charset="0"/>
              </a:rPr>
              <a:t> &amp; Krzysztof </a:t>
            </a:r>
            <a:r>
              <a:rPr lang="de-DE" sz="1200" dirty="0" err="1">
                <a:solidFill>
                  <a:schemeClr val="accent1"/>
                </a:solidFill>
                <a:latin typeface="72" panose="020B0503030000000003" pitchFamily="34" charset="0"/>
                <a:cs typeface="72" panose="020B0503030000000003" pitchFamily="34" charset="0"/>
              </a:rPr>
              <a:t>Dobosz</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PORTUGAL</a:t>
            </a:r>
            <a:r>
              <a:rPr lang="de-DE" sz="1200" dirty="0">
                <a:solidFill>
                  <a:schemeClr val="accent1"/>
                </a:solidFill>
                <a:latin typeface="72" panose="020B0503030000000003" pitchFamily="34" charset="0"/>
                <a:cs typeface="72" panose="020B0503030000000003" pitchFamily="34" charset="0"/>
              </a:rPr>
              <a:t> - Diogo Martins</a:t>
            </a: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ROMANIA</a:t>
            </a:r>
            <a:r>
              <a:rPr lang="de-DE" sz="1200" dirty="0">
                <a:solidFill>
                  <a:schemeClr val="accent1"/>
                </a:solidFill>
                <a:latin typeface="72" panose="020B0503030000000003" pitchFamily="34" charset="0"/>
                <a:cs typeface="72" panose="020B0503030000000003" pitchFamily="34" charset="0"/>
              </a:rPr>
              <a:t> - Cristina </a:t>
            </a:r>
            <a:r>
              <a:rPr lang="de-DE" sz="1200" dirty="0" err="1">
                <a:solidFill>
                  <a:schemeClr val="accent1"/>
                </a:solidFill>
                <a:latin typeface="72" panose="020B0503030000000003" pitchFamily="34" charset="0"/>
                <a:cs typeface="72" panose="020B0503030000000003" pitchFamily="34" charset="0"/>
              </a:rPr>
              <a:t>Căluianu</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SLOVAKIA</a:t>
            </a:r>
            <a:r>
              <a:rPr lang="de-DE" sz="1200" dirty="0">
                <a:solidFill>
                  <a:schemeClr val="accent1"/>
                </a:solidFill>
                <a:latin typeface="72" panose="020B0503030000000003" pitchFamily="34" charset="0"/>
                <a:cs typeface="72" panose="020B0503030000000003" pitchFamily="34" charset="0"/>
              </a:rPr>
              <a:t> - Zuzana Ceresnova</a:t>
            </a:r>
          </a:p>
          <a:p>
            <a:pPr>
              <a:lnSpc>
                <a:spcPts val="1400"/>
              </a:lnSpc>
              <a:spcBef>
                <a:spcPts val="750"/>
              </a:spcBef>
            </a:pPr>
            <a:r>
              <a:rPr lang="de-DE" sz="1200" b="1" dirty="0">
                <a:solidFill>
                  <a:schemeClr val="accent1"/>
                </a:solidFill>
                <a:latin typeface="72" panose="020B0503030000000003" pitchFamily="34" charset="0"/>
                <a:cs typeface="72" panose="020B0503030000000003" pitchFamily="34" charset="0"/>
              </a:rPr>
              <a:t>SLOVENIA</a:t>
            </a:r>
            <a:r>
              <a:rPr lang="de-DE" sz="1200" dirty="0">
                <a:solidFill>
                  <a:schemeClr val="accent1"/>
                </a:solidFill>
                <a:latin typeface="72" panose="020B0503030000000003" pitchFamily="34" charset="0"/>
                <a:cs typeface="72" panose="020B0503030000000003" pitchFamily="34" charset="0"/>
              </a:rPr>
              <a:t> - Matjaž Debevc</a:t>
            </a:r>
          </a:p>
          <a:p>
            <a:pPr>
              <a:lnSpc>
                <a:spcPts val="1300"/>
              </a:lnSpc>
              <a:spcBef>
                <a:spcPts val="550"/>
              </a:spcBef>
            </a:pPr>
            <a:r>
              <a:rPr lang="de-DE" sz="1200" b="1" dirty="0">
                <a:solidFill>
                  <a:schemeClr val="accent1"/>
                </a:solidFill>
                <a:latin typeface="72" panose="020B0503030000000003" pitchFamily="34" charset="0"/>
                <a:cs typeface="72" panose="020B0503030000000003" pitchFamily="34" charset="0"/>
              </a:rPr>
              <a:t>SPAIN</a:t>
            </a:r>
            <a:r>
              <a:rPr lang="de-DE" sz="1200" dirty="0">
                <a:solidFill>
                  <a:schemeClr val="accent1"/>
                </a:solidFill>
                <a:latin typeface="72" panose="020B0503030000000003" pitchFamily="34" charset="0"/>
                <a:cs typeface="72" panose="020B0503030000000003" pitchFamily="34" charset="0"/>
              </a:rPr>
              <a:t> - </a:t>
            </a:r>
            <a:r>
              <a:rPr lang="de-DE" sz="1200" dirty="0" err="1">
                <a:solidFill>
                  <a:schemeClr val="accent1"/>
                </a:solidFill>
                <a:latin typeface="72" panose="020B0503030000000003" pitchFamily="34" charset="0"/>
                <a:cs typeface="72" panose="020B0503030000000003" pitchFamily="34" charset="0"/>
              </a:rPr>
              <a:t>Delfín</a:t>
            </a:r>
            <a:r>
              <a:rPr lang="de-DE" sz="1200" dirty="0">
                <a:solidFill>
                  <a:schemeClr val="accent1"/>
                </a:solidFill>
                <a:latin typeface="72" panose="020B0503030000000003" pitchFamily="34" charset="0"/>
                <a:cs typeface="72" panose="020B0503030000000003" pitchFamily="34" charset="0"/>
              </a:rPr>
              <a:t> Jiménez Martín &amp; </a:t>
            </a:r>
            <a:br>
              <a:rPr lang="de-DE" sz="1200" dirty="0">
                <a:solidFill>
                  <a:schemeClr val="accent1"/>
                </a:solidFill>
                <a:latin typeface="72" panose="020B0503030000000003" pitchFamily="34" charset="0"/>
                <a:cs typeface="72" panose="020B0503030000000003" pitchFamily="34" charset="0"/>
              </a:rPr>
            </a:br>
            <a:r>
              <a:rPr lang="de-DE" sz="1200" dirty="0">
                <a:solidFill>
                  <a:schemeClr val="accent1"/>
                </a:solidFill>
                <a:latin typeface="72" panose="020B0503030000000003" pitchFamily="34" charset="0"/>
                <a:cs typeface="72" panose="020B0503030000000003" pitchFamily="34" charset="0"/>
              </a:rPr>
              <a:t>María Fernanda Cabrera </a:t>
            </a:r>
            <a:r>
              <a:rPr lang="de-DE" sz="1200" dirty="0" err="1">
                <a:solidFill>
                  <a:schemeClr val="accent1"/>
                </a:solidFill>
                <a:latin typeface="72" panose="020B0503030000000003" pitchFamily="34" charset="0"/>
                <a:cs typeface="72" panose="020B0503030000000003" pitchFamily="34" charset="0"/>
              </a:rPr>
              <a:t>Umpiérrez</a:t>
            </a:r>
            <a:endParaRPr lang="de-DE" sz="1200" dirty="0">
              <a:solidFill>
                <a:schemeClr val="accent1"/>
              </a:solidFill>
              <a:latin typeface="72" panose="020B0503030000000003" pitchFamily="34" charset="0"/>
              <a:cs typeface="72" panose="020B0503030000000003" pitchFamily="34" charset="0"/>
            </a:endParaRPr>
          </a:p>
          <a:p>
            <a:pPr>
              <a:lnSpc>
                <a:spcPts val="1400"/>
              </a:lnSpc>
              <a:spcBef>
                <a:spcPts val="550"/>
              </a:spcBef>
            </a:pPr>
            <a:r>
              <a:rPr lang="de-DE" sz="1200" b="1" dirty="0">
                <a:solidFill>
                  <a:schemeClr val="accent1"/>
                </a:solidFill>
                <a:latin typeface="72" panose="020B0503030000000003" pitchFamily="34" charset="0"/>
                <a:cs typeface="72" panose="020B0503030000000003" pitchFamily="34" charset="0"/>
              </a:rPr>
              <a:t>SWEDEN</a:t>
            </a:r>
            <a:r>
              <a:rPr lang="de-DE" sz="1200" dirty="0">
                <a:solidFill>
                  <a:schemeClr val="accent1"/>
                </a:solidFill>
                <a:latin typeface="72" panose="020B0503030000000003" pitchFamily="34" charset="0"/>
                <a:cs typeface="72" panose="020B0503030000000003" pitchFamily="34" charset="0"/>
              </a:rPr>
              <a:t> - Pär Lannerö</a:t>
            </a:r>
          </a:p>
        </p:txBody>
      </p:sp>
      <p:pic>
        <p:nvPicPr>
          <p:cNvPr id="1026" name="Picture 2">
            <a:extLst>
              <a:ext uri="{FF2B5EF4-FFF2-40B4-BE49-F238E27FC236}">
                <a16:creationId xmlns:a16="http://schemas.microsoft.com/office/drawing/2014/main" id="{27B6F42E-2263-4D69-9E5F-364F5B1E35E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20" t="31715" r="29870" b="54059"/>
          <a:stretch/>
        </p:blipFill>
        <p:spPr bwMode="auto">
          <a:xfrm>
            <a:off x="5043060" y="3557262"/>
            <a:ext cx="338403" cy="2675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00A9E7D-C39C-4F4D-AADF-B2247D8D32C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117" r="84686" b="54197"/>
          <a:stretch/>
        </p:blipFill>
        <p:spPr bwMode="auto">
          <a:xfrm>
            <a:off x="5006698" y="2775463"/>
            <a:ext cx="363986" cy="2196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32C3A6D-A39C-41AF-922C-254BAF8A5ED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52" t="31812" r="70737" b="53948"/>
          <a:stretch/>
        </p:blipFill>
        <p:spPr bwMode="auto">
          <a:xfrm>
            <a:off x="370624" y="3385701"/>
            <a:ext cx="263801" cy="2087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027CF499-2E01-4855-ACE9-CE5B07426B93}"/>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85" t="33315" r="56905" b="54387"/>
          <a:stretch/>
        </p:blipFill>
        <p:spPr bwMode="auto">
          <a:xfrm>
            <a:off x="5061010" y="3904599"/>
            <a:ext cx="334717" cy="2287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E6E3EC62-90A9-4702-B412-9232A350AAC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11" t="32600" r="43279" b="54067"/>
          <a:stretch/>
        </p:blipFill>
        <p:spPr bwMode="auto">
          <a:xfrm>
            <a:off x="5062564" y="4290924"/>
            <a:ext cx="334022" cy="2475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087A4235-9467-48DB-9873-672EE86768A2}"/>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61" t="30680" r="1514" b="54059"/>
          <a:stretch/>
        </p:blipFill>
        <p:spPr bwMode="auto">
          <a:xfrm>
            <a:off x="343719" y="1514099"/>
            <a:ext cx="299162" cy="2389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799485EF-0C93-475A-A817-08D2E585368B}"/>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659" r="84686" b="37950"/>
          <a:stretch/>
        </p:blipFill>
        <p:spPr bwMode="auto">
          <a:xfrm>
            <a:off x="320892" y="3133055"/>
            <a:ext cx="312606" cy="1991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82C344BF-AB84-48E0-9220-00AB33DBF2B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3" t="48659" r="70805" b="37950"/>
          <a:stretch/>
        </p:blipFill>
        <p:spPr bwMode="auto">
          <a:xfrm>
            <a:off x="365169" y="3676422"/>
            <a:ext cx="280714" cy="2119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962BE66-45F5-4461-A976-285E120C1A67}"/>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54" t="48659" r="56924" b="37950"/>
          <a:stretch/>
        </p:blipFill>
        <p:spPr bwMode="auto">
          <a:xfrm>
            <a:off x="357762" y="2580284"/>
            <a:ext cx="280714" cy="2119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2E95514D-DDA0-46C9-8499-9B6245BEE542}"/>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76" t="48659" r="43059" b="37950"/>
          <a:stretch/>
        </p:blipFill>
        <p:spPr bwMode="auto">
          <a:xfrm>
            <a:off x="5075652" y="2231312"/>
            <a:ext cx="320075" cy="2252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7CD72929-A7E0-42D5-8A9A-BD203FF030D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941" t="48659" r="29021" b="37950"/>
          <a:stretch/>
        </p:blipFill>
        <p:spPr bwMode="auto">
          <a:xfrm>
            <a:off x="5065381" y="3041100"/>
            <a:ext cx="316082" cy="2196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B7125DAA-66DA-493D-97E5-C8665008A0B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61" t="48659" r="1401" b="37950"/>
          <a:stretch/>
        </p:blipFill>
        <p:spPr bwMode="auto">
          <a:xfrm>
            <a:off x="357761" y="2352004"/>
            <a:ext cx="304743" cy="2118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E20FDEEB-9FED-4D9F-97E8-C7BB1E0018A2}"/>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979" t="48659" r="15439" b="37950"/>
          <a:stretch/>
        </p:blipFill>
        <p:spPr bwMode="auto">
          <a:xfrm>
            <a:off x="5062563" y="1125526"/>
            <a:ext cx="312606" cy="224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0BACA5-2E8A-492D-96C9-A2E34ECB973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03" t="82789" r="70645" b="5403"/>
          <a:stretch/>
        </p:blipFill>
        <p:spPr bwMode="auto">
          <a:xfrm>
            <a:off x="347562" y="1821169"/>
            <a:ext cx="299162" cy="188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FCDB51-62BC-4F82-9E67-46B7E39CAB1F}"/>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418" r="84288" b="21191"/>
          <a:stretch/>
        </p:blipFill>
        <p:spPr bwMode="auto">
          <a:xfrm>
            <a:off x="5023932" y="2500912"/>
            <a:ext cx="363986" cy="2260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BAEA77C9-9DE7-4058-A30E-200416319F33}"/>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13" t="65418" r="70250" b="21191"/>
          <a:stretch/>
        </p:blipFill>
        <p:spPr bwMode="auto">
          <a:xfrm>
            <a:off x="5054933" y="547113"/>
            <a:ext cx="312605" cy="21727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a:extLst>
              <a:ext uri="{FF2B5EF4-FFF2-40B4-BE49-F238E27FC236}">
                <a16:creationId xmlns:a16="http://schemas.microsoft.com/office/drawing/2014/main" id="{B38760D6-3A9B-4DFC-9806-F25855F514E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0" t="65418" r="56599" b="21191"/>
          <a:stretch/>
        </p:blipFill>
        <p:spPr bwMode="auto">
          <a:xfrm>
            <a:off x="5067172" y="1412605"/>
            <a:ext cx="305778" cy="2185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4B5A130C-8146-42D5-ADE6-42E9EECA5CA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402" t="65418" r="43016" b="21191"/>
          <a:stretch/>
        </p:blipFill>
        <p:spPr bwMode="auto">
          <a:xfrm>
            <a:off x="362167" y="2068389"/>
            <a:ext cx="280714" cy="2016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a:extLst>
              <a:ext uri="{FF2B5EF4-FFF2-40B4-BE49-F238E27FC236}">
                <a16:creationId xmlns:a16="http://schemas.microsoft.com/office/drawing/2014/main" id="{42D3F481-814E-457F-A26E-C9394C167B31}"/>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984" t="65418" r="29528" b="21191"/>
          <a:stretch/>
        </p:blipFill>
        <p:spPr bwMode="auto">
          <a:xfrm>
            <a:off x="357762" y="1053863"/>
            <a:ext cx="278764" cy="20165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B55B3BB0-EF1C-40DD-9BA1-315A4E48C55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472" t="65418" r="14602" b="21191"/>
          <a:stretch/>
        </p:blipFill>
        <p:spPr bwMode="auto">
          <a:xfrm>
            <a:off x="365169" y="4071365"/>
            <a:ext cx="315784" cy="2064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DFDA1A0D-4881-4495-B282-E719A718883F}"/>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054" t="65418" r="1472" b="21191"/>
          <a:stretch/>
        </p:blipFill>
        <p:spPr bwMode="auto">
          <a:xfrm>
            <a:off x="343719" y="1297561"/>
            <a:ext cx="299162" cy="2016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E29645E4-2838-4259-A8E7-4FA756017F0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789" r="84288" b="5403"/>
          <a:stretch/>
        </p:blipFill>
        <p:spPr bwMode="auto">
          <a:xfrm>
            <a:off x="5006079" y="1678115"/>
            <a:ext cx="366830" cy="2008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17D635D6-1851-41BA-86FA-14852899FFA1}"/>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56" t="82789" r="57062" b="5403"/>
          <a:stretch/>
        </p:blipFill>
        <p:spPr bwMode="auto">
          <a:xfrm>
            <a:off x="351631" y="2882040"/>
            <a:ext cx="280714" cy="17781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1760E513-CCD4-48F5-87D0-885835B5A434}"/>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22" t="82789" r="43411" b="5403"/>
          <a:stretch/>
        </p:blipFill>
        <p:spPr bwMode="auto">
          <a:xfrm>
            <a:off x="5083272" y="867945"/>
            <a:ext cx="271188" cy="1813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3A99C5F2-4D09-458F-BA15-CE2BEE19325F}"/>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374" t="82789" r="29138" b="5403"/>
          <a:stretch/>
        </p:blipFill>
        <p:spPr bwMode="auto">
          <a:xfrm>
            <a:off x="5068857" y="3331723"/>
            <a:ext cx="338924" cy="21619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F485382D-A90E-46DE-901F-6E162EEB5283}"/>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007" t="82789" r="15518" b="5403"/>
          <a:stretch/>
        </p:blipFill>
        <p:spPr bwMode="auto">
          <a:xfrm>
            <a:off x="5007374" y="1944934"/>
            <a:ext cx="377821" cy="2245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2235B7D7-3B36-4CAB-AFB3-D735FBA9F92E}"/>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82" t="82789" r="1043" b="5403"/>
          <a:stretch/>
        </p:blipFill>
        <p:spPr bwMode="auto">
          <a:xfrm>
            <a:off x="367787" y="4383855"/>
            <a:ext cx="310548" cy="18458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3">
            <a:extLst>
              <a:ext uri="{FF2B5EF4-FFF2-40B4-BE49-F238E27FC236}">
                <a16:creationId xmlns:a16="http://schemas.microsoft.com/office/drawing/2014/main" id="{4EA34177-233B-8884-883B-4CCECA4BE78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4875349"/>
            <a:ext cx="9144000" cy="768345"/>
          </a:xfrm>
          <a:prstGeom prst="rect">
            <a:avLst/>
          </a:prstGeom>
        </p:spPr>
      </p:pic>
    </p:spTree>
    <p:extLst>
      <p:ext uri="{BB962C8B-B14F-4D97-AF65-F5344CB8AC3E}">
        <p14:creationId xmlns:p14="http://schemas.microsoft.com/office/powerpoint/2010/main" val="1193776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2"/>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Barrierefreiheit nützt allen</a:t>
            </a:r>
            <a:endParaRPr dirty="0"/>
          </a:p>
          <a:p>
            <a:pPr marL="0" lvl="0" indent="0" algn="l" rtl="0">
              <a:spcBef>
                <a:spcPts val="0"/>
              </a:spcBef>
              <a:spcAft>
                <a:spcPts val="0"/>
              </a:spcAft>
              <a:buNone/>
            </a:pPr>
            <a:r>
              <a:rPr lang="de" b="0" dirty="0"/>
              <a:t>Electronic Curbcuts: Beispiele </a:t>
            </a:r>
            <a:endParaRPr b="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2" name="Google Shape;382;p62"/>
          <p:cNvSpPr txBox="1">
            <a:spLocks noGrp="1"/>
          </p:cNvSpPr>
          <p:nvPr>
            <p:ph type="body" idx="4294967295"/>
          </p:nvPr>
        </p:nvSpPr>
        <p:spPr>
          <a:xfrm>
            <a:off x="729325" y="1840701"/>
            <a:ext cx="36438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b="1" dirty="0"/>
              <a:t>Abgeschrägte Bordsteinkante </a:t>
            </a:r>
            <a:endParaRPr sz="1600" b="1" dirty="0"/>
          </a:p>
          <a:p>
            <a:pPr marL="457200" lvl="0" indent="-311150" algn="l" rtl="0">
              <a:spcBef>
                <a:spcPts val="0"/>
              </a:spcBef>
              <a:spcAft>
                <a:spcPts val="0"/>
              </a:spcAft>
              <a:buSzPts val="1300"/>
              <a:buChar char="-"/>
            </a:pPr>
            <a:r>
              <a:rPr lang="de" sz="1600" dirty="0"/>
              <a:t>Für Rollstuhlfahrer</a:t>
            </a:r>
            <a:endParaRPr sz="1600" dirty="0"/>
          </a:p>
          <a:p>
            <a:pPr marL="457200" lvl="0" indent="-311150" algn="l" rtl="0">
              <a:spcBef>
                <a:spcPts val="0"/>
              </a:spcBef>
              <a:spcAft>
                <a:spcPts val="0"/>
              </a:spcAft>
              <a:buSzPts val="1300"/>
              <a:buChar char="-"/>
            </a:pPr>
            <a:r>
              <a:rPr lang="de" sz="1600" dirty="0"/>
              <a:t>Auch für Radfahrer, </a:t>
            </a:r>
            <a:br>
              <a:rPr lang="de" sz="1600" dirty="0"/>
            </a:br>
            <a:r>
              <a:rPr lang="de" sz="1600" dirty="0"/>
              <a:t>Kinderwagen, Inline-Fahrer, etc. </a:t>
            </a:r>
            <a:endParaRPr sz="1600" dirty="0"/>
          </a:p>
          <a:p>
            <a:pPr marL="0" lvl="0" indent="0" algn="l" rtl="0">
              <a:spcBef>
                <a:spcPts val="1600"/>
              </a:spcBef>
              <a:spcAft>
                <a:spcPts val="0"/>
              </a:spcAft>
              <a:buNone/>
            </a:pPr>
            <a:r>
              <a:rPr lang="de" sz="1600" b="1" dirty="0"/>
              <a:t>Untertitel bei Filmen </a:t>
            </a:r>
            <a:endParaRPr sz="1600" b="1" dirty="0"/>
          </a:p>
          <a:p>
            <a:pPr marL="457200" lvl="0" indent="-311150" algn="l" rtl="0">
              <a:spcBef>
                <a:spcPts val="0"/>
              </a:spcBef>
              <a:spcAft>
                <a:spcPts val="0"/>
              </a:spcAft>
              <a:buSzPts val="1300"/>
              <a:buChar char="-"/>
            </a:pPr>
            <a:r>
              <a:rPr lang="de" sz="1600" dirty="0"/>
              <a:t>Für Gehörlose</a:t>
            </a:r>
            <a:endParaRPr sz="1600" dirty="0"/>
          </a:p>
          <a:p>
            <a:pPr marL="457200" lvl="0" indent="-311150" algn="l" rtl="0">
              <a:spcBef>
                <a:spcPts val="0"/>
              </a:spcBef>
              <a:spcAft>
                <a:spcPts val="0"/>
              </a:spcAft>
              <a:buSzPts val="1300"/>
              <a:buChar char="-"/>
            </a:pPr>
            <a:r>
              <a:rPr lang="de" sz="1600" dirty="0"/>
              <a:t>Fremdsprachige Zuhörer</a:t>
            </a:r>
            <a:endParaRPr sz="1600" dirty="0"/>
          </a:p>
          <a:p>
            <a:pPr marL="457200" lvl="0" indent="-311150" algn="l" rtl="0">
              <a:spcBef>
                <a:spcPts val="0"/>
              </a:spcBef>
              <a:spcAft>
                <a:spcPts val="0"/>
              </a:spcAft>
              <a:buSzPts val="1300"/>
              <a:buChar char="-"/>
            </a:pPr>
            <a:r>
              <a:rPr lang="de" sz="1600" dirty="0"/>
              <a:t>In Bars, Flughäfen, Schlafzimmer</a:t>
            </a:r>
            <a:endParaRPr sz="1600" dirty="0"/>
          </a:p>
          <a:p>
            <a:pPr marL="457200" lvl="0" indent="-311150" algn="l" rtl="0">
              <a:spcBef>
                <a:spcPts val="0"/>
              </a:spcBef>
              <a:spcAft>
                <a:spcPts val="0"/>
              </a:spcAft>
              <a:buSzPts val="1300"/>
              <a:buChar char="-"/>
            </a:pPr>
            <a:r>
              <a:rPr lang="de" sz="1600" dirty="0"/>
              <a:t>Suchmaschinen</a:t>
            </a:r>
            <a:endParaRPr sz="1600" dirty="0"/>
          </a:p>
          <a:p>
            <a:pPr marL="0" lvl="0" indent="0" algn="l" rtl="0">
              <a:spcBef>
                <a:spcPts val="1600"/>
              </a:spcBef>
              <a:spcAft>
                <a:spcPts val="1600"/>
              </a:spcAft>
              <a:buNone/>
            </a:pPr>
            <a:endParaRPr sz="1600" dirty="0"/>
          </a:p>
        </p:txBody>
      </p:sp>
      <p:sp>
        <p:nvSpPr>
          <p:cNvPr id="383" name="Google Shape;383;p62"/>
          <p:cNvSpPr txBox="1">
            <a:spLocks noGrp="1"/>
          </p:cNvSpPr>
          <p:nvPr>
            <p:ph type="body" idx="4294967295"/>
          </p:nvPr>
        </p:nvSpPr>
        <p:spPr>
          <a:xfrm>
            <a:off x="4774100" y="1840701"/>
            <a:ext cx="36438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b="1" dirty="0"/>
              <a:t>Hörbuch (Text-Audio)</a:t>
            </a:r>
            <a:endParaRPr sz="1600" b="1" dirty="0"/>
          </a:p>
          <a:p>
            <a:pPr marL="457200" lvl="0" indent="-311150" algn="l" rtl="0">
              <a:spcBef>
                <a:spcPts val="0"/>
              </a:spcBef>
              <a:spcAft>
                <a:spcPts val="0"/>
              </a:spcAft>
              <a:buSzPts val="1300"/>
              <a:buChar char="-"/>
            </a:pPr>
            <a:r>
              <a:rPr lang="de" sz="1600" dirty="0"/>
              <a:t>Für Blinde und Legastheniker</a:t>
            </a:r>
            <a:endParaRPr sz="1600" dirty="0"/>
          </a:p>
          <a:p>
            <a:pPr marL="457200" lvl="0" indent="-311150" algn="l" rtl="0">
              <a:spcBef>
                <a:spcPts val="0"/>
              </a:spcBef>
              <a:spcAft>
                <a:spcPts val="0"/>
              </a:spcAft>
              <a:buSzPts val="1300"/>
              <a:buChar char="-"/>
            </a:pPr>
            <a:r>
              <a:rPr lang="de" sz="1600" dirty="0"/>
              <a:t>Autofahrer, Jogger, </a:t>
            </a:r>
            <a:br>
              <a:rPr lang="de" sz="1600" dirty="0"/>
            </a:br>
            <a:r>
              <a:rPr lang="de" sz="1600" dirty="0"/>
              <a:t>gestresste Leser, etc.</a:t>
            </a:r>
            <a:endParaRPr sz="1600" dirty="0"/>
          </a:p>
          <a:p>
            <a:pPr marL="0" lvl="0" indent="0" algn="l" rtl="0">
              <a:lnSpc>
                <a:spcPct val="115000"/>
              </a:lnSpc>
              <a:spcBef>
                <a:spcPts val="1600"/>
              </a:spcBef>
              <a:spcAft>
                <a:spcPts val="0"/>
              </a:spcAft>
              <a:buNone/>
            </a:pPr>
            <a:r>
              <a:rPr lang="de" sz="1600" b="1" dirty="0"/>
              <a:t>Alternativ-Texte für Bilder</a:t>
            </a:r>
            <a:endParaRPr sz="1600" b="1" dirty="0"/>
          </a:p>
          <a:p>
            <a:pPr marL="457200" lvl="0" indent="-311150" algn="l" rtl="0">
              <a:lnSpc>
                <a:spcPct val="115000"/>
              </a:lnSpc>
              <a:spcBef>
                <a:spcPts val="0"/>
              </a:spcBef>
              <a:spcAft>
                <a:spcPts val="0"/>
              </a:spcAft>
              <a:buSzPts val="1300"/>
              <a:buChar char="-"/>
            </a:pPr>
            <a:r>
              <a:rPr lang="de" sz="1600" dirty="0"/>
              <a:t>Für blinde Benutzer</a:t>
            </a:r>
            <a:endParaRPr sz="1600" dirty="0"/>
          </a:p>
          <a:p>
            <a:pPr marL="457200" lvl="0" indent="-311150" algn="l" rtl="0">
              <a:lnSpc>
                <a:spcPct val="115000"/>
              </a:lnSpc>
              <a:spcBef>
                <a:spcPts val="0"/>
              </a:spcBef>
              <a:spcAft>
                <a:spcPts val="0"/>
              </a:spcAft>
              <a:buSzPts val="1300"/>
              <a:buChar char="-"/>
            </a:pPr>
            <a:r>
              <a:rPr lang="de" sz="1600" dirty="0"/>
              <a:t>Benutzer von Textbrowsern </a:t>
            </a:r>
            <a:br>
              <a:rPr lang="de" sz="1600" dirty="0"/>
            </a:br>
            <a:r>
              <a:rPr lang="de" sz="1600" dirty="0"/>
              <a:t>und bei niedriger Bandbreite</a:t>
            </a:r>
            <a:endParaRPr sz="1600" dirty="0"/>
          </a:p>
          <a:p>
            <a:pPr marL="457200" lvl="0" indent="-311150" algn="l" rtl="0">
              <a:lnSpc>
                <a:spcPct val="115000"/>
              </a:lnSpc>
              <a:spcBef>
                <a:spcPts val="0"/>
              </a:spcBef>
              <a:spcAft>
                <a:spcPts val="0"/>
              </a:spcAft>
              <a:buSzPts val="1300"/>
              <a:buChar char="-"/>
            </a:pPr>
            <a:r>
              <a:rPr lang="de" sz="1600" dirty="0"/>
              <a:t>Auch für Suchmaschinen</a:t>
            </a:r>
            <a:endParaRPr sz="1600"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50</a:t>
            </a:fld>
            <a:endParaRPr lang="de-DE"/>
          </a:p>
        </p:txBody>
      </p:sp>
    </p:spTree>
    <p:extLst>
      <p:ext uri="{BB962C8B-B14F-4D97-AF65-F5344CB8AC3E}">
        <p14:creationId xmlns:p14="http://schemas.microsoft.com/office/powerpoint/2010/main" val="1827607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CF1C7AA4-03B0-874F-5A7C-92A1F7CF1005}"/>
              </a:ext>
            </a:extLst>
          </p:cNvPr>
          <p:cNvSpPr txBox="1">
            <a:spLocks noGrp="1"/>
          </p:cNvSpPr>
          <p:nvPr>
            <p:ph type="title" idx="4294967295"/>
          </p:nvPr>
        </p:nvSpPr>
        <p:spPr>
          <a:xfrm>
            <a:off x="729450" y="469025"/>
            <a:ext cx="8219256" cy="7429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chemeClr val="dk2"/>
              </a:buClr>
              <a:buSzPts val="2600"/>
              <a:buFont typeface="Raleway"/>
              <a:buNone/>
              <a:tabLst/>
              <a:defRPr/>
            </a:pPr>
            <a:r>
              <a:rPr kumimoji="0" lang="de-DE" sz="2000" b="0" i="0" u="none" strike="noStrike" kern="0" cap="none" spc="0" normalizeH="0" baseline="0" noProof="0" dirty="0">
                <a:ln>
                  <a:noFill/>
                </a:ln>
                <a:solidFill>
                  <a:schemeClr val="dk2"/>
                </a:solidFill>
                <a:effectLst/>
                <a:uLnTx/>
                <a:uFillTx/>
                <a:latin typeface="Raleway"/>
                <a:ea typeface="Raleway"/>
                <a:cs typeface="Raleway"/>
                <a:sym typeface="Raleway"/>
              </a:rPr>
              <a:t>Microsoft &amp; Forrester Research Studie </a:t>
            </a:r>
            <a:br>
              <a:rPr kumimoji="0" lang="de-DE" sz="2000" b="0" i="0" u="none" strike="noStrike" kern="0" cap="none" spc="0" normalizeH="0" baseline="0" noProof="0" dirty="0">
                <a:ln>
                  <a:noFill/>
                </a:ln>
                <a:solidFill>
                  <a:schemeClr val="dk2"/>
                </a:solidFill>
                <a:effectLst/>
                <a:uLnTx/>
                <a:uFillTx/>
                <a:latin typeface="Raleway"/>
                <a:ea typeface="Raleway"/>
                <a:cs typeface="Raleway"/>
                <a:sym typeface="Raleway"/>
              </a:rPr>
            </a:br>
            <a:r>
              <a:rPr kumimoji="0" lang="de-DE" sz="2000" b="1" i="0" u="none" strike="noStrike" kern="0" cap="none" spc="0" normalizeH="0" baseline="0" noProof="0" dirty="0">
                <a:ln>
                  <a:noFill/>
                </a:ln>
                <a:solidFill>
                  <a:schemeClr val="dk2"/>
                </a:solidFill>
                <a:effectLst/>
                <a:uLnTx/>
                <a:uFillTx/>
                <a:latin typeface="Raleway"/>
                <a:ea typeface="Raleway"/>
                <a:cs typeface="Raleway"/>
                <a:sym typeface="Raleway"/>
              </a:rPr>
              <a:t>"Schwierigkeiten im täglichen Leben" (1/2)</a:t>
            </a:r>
          </a:p>
        </p:txBody>
      </p:sp>
      <p:pic>
        <p:nvPicPr>
          <p:cNvPr id="12" name="Picture 2" descr="Kuchendiagramm mit den folgenden Teilen:&#10;- Very likely 25%: Severe difficulties&#10;- Likely 37%: Mild difficulties&#10;- Not likely 37%: Minimal difficulties &amp; no difficulties&#10;Base: US adults age 18 and older">
            <a:extLst>
              <a:ext uri="{FF2B5EF4-FFF2-40B4-BE49-F238E27FC236}">
                <a16:creationId xmlns:a16="http://schemas.microsoft.com/office/drawing/2014/main" id="{97DF558A-1602-CDF0-6D17-801EF25C5DDB}"/>
              </a:ext>
            </a:extLst>
          </p:cNvPr>
          <p:cNvPicPr>
            <a:picLocks noChangeAspect="1" noChangeArrowheads="1"/>
          </p:cNvPicPr>
          <p:nvPr/>
        </p:nvPicPr>
        <p:blipFill rotWithShape="1">
          <a:blip r:embed="rId3" cstate="print"/>
          <a:srcRect t="-13155" r="4" b="13155"/>
          <a:stretch/>
        </p:blipFill>
        <p:spPr bwMode="auto">
          <a:xfrm>
            <a:off x="2648302" y="816437"/>
            <a:ext cx="4634552" cy="3823208"/>
          </a:xfrm>
          <a:prstGeom prst="rect">
            <a:avLst/>
          </a:prstGeom>
          <a:noFill/>
        </p:spPr>
      </p:pic>
      <p:sp>
        <p:nvSpPr>
          <p:cNvPr id="16" name="Textfeld 15">
            <a:extLst>
              <a:ext uri="{FF2B5EF4-FFF2-40B4-BE49-F238E27FC236}">
                <a16:creationId xmlns:a16="http://schemas.microsoft.com/office/drawing/2014/main" id="{EA36DE3F-EB85-858C-6A1C-275A28241E96}"/>
              </a:ext>
            </a:extLst>
          </p:cNvPr>
          <p:cNvSpPr txBox="1"/>
          <p:nvPr/>
        </p:nvSpPr>
        <p:spPr>
          <a:xfrm>
            <a:off x="5608528" y="4327063"/>
            <a:ext cx="3037632" cy="276999"/>
          </a:xfrm>
          <a:prstGeom prst="rect">
            <a:avLst/>
          </a:prstGeom>
          <a:noFill/>
        </p:spPr>
        <p:txBody>
          <a:bodyPr wrap="square">
            <a:spAutoFit/>
          </a:bodyPr>
          <a:lstStyle/>
          <a:p>
            <a:r>
              <a:rPr lang="en-US" sz="1200"/>
              <a:t>Base: US adults age 18 and older</a:t>
            </a:r>
          </a:p>
        </p:txBody>
      </p:sp>
      <p:sp>
        <p:nvSpPr>
          <p:cNvPr id="13" name="Rechteck 12">
            <a:extLst>
              <a:ext uri="{FF2B5EF4-FFF2-40B4-BE49-F238E27FC236}">
                <a16:creationId xmlns:a16="http://schemas.microsoft.com/office/drawing/2014/main" id="{27C47E65-7D9E-2840-CC8C-AD0D16154ED3}"/>
              </a:ext>
            </a:extLst>
          </p:cNvPr>
          <p:cNvSpPr/>
          <p:nvPr/>
        </p:nvSpPr>
        <p:spPr>
          <a:xfrm>
            <a:off x="729450" y="4780836"/>
            <a:ext cx="3689295" cy="307777"/>
          </a:xfrm>
          <a:prstGeom prst="rect">
            <a:avLst/>
          </a:prstGeom>
        </p:spPr>
        <p:txBody>
          <a:bodyPr wrap="square">
            <a:spAutoFit/>
          </a:bodyPr>
          <a:lstStyle/>
          <a:p>
            <a:pPr marL="0" indent="0">
              <a:buNone/>
            </a:pPr>
            <a:r>
              <a:rPr lang="en-US" sz="700" dirty="0"/>
              <a:t>Quelle: </a:t>
            </a:r>
            <a:r>
              <a:rPr lang="en-US" sz="700" dirty="0">
                <a:hlinkClick r:id="rId4"/>
              </a:rPr>
              <a:t>The Wide Range of Abilities and Its Impact On Computer Technology.</a:t>
            </a:r>
            <a:r>
              <a:rPr lang="en-US" sz="700" dirty="0"/>
              <a:t> </a:t>
            </a:r>
            <a:r>
              <a:rPr lang="de-DE" sz="700" dirty="0"/>
              <a:t>Studie </a:t>
            </a:r>
            <a:br>
              <a:rPr lang="de-DE" sz="700" dirty="0"/>
            </a:br>
            <a:r>
              <a:rPr lang="de-DE" sz="700" dirty="0"/>
              <a:t>von Microsoft und Forrester Research, 2003. Figure 1, Seite 6.</a:t>
            </a:r>
          </a:p>
        </p:txBody>
      </p:sp>
      <p:sp>
        <p:nvSpPr>
          <p:cNvPr id="8"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51</a:t>
            </a:fld>
            <a:endParaRPr lang="de-DE"/>
          </a:p>
        </p:txBody>
      </p:sp>
    </p:spTree>
    <p:extLst>
      <p:ext uri="{BB962C8B-B14F-4D97-AF65-F5344CB8AC3E}">
        <p14:creationId xmlns:p14="http://schemas.microsoft.com/office/powerpoint/2010/main" val="324943179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E08BA0E8-7408-30C6-1809-D6D1173C4607}"/>
              </a:ext>
            </a:extLst>
          </p:cNvPr>
          <p:cNvSpPr>
            <a:spLocks noGrp="1"/>
          </p:cNvSpPr>
          <p:nvPr>
            <p:ph type="title"/>
          </p:nvPr>
        </p:nvSpPr>
        <p:spPr>
          <a:xfrm>
            <a:off x="729450" y="469025"/>
            <a:ext cx="8219256" cy="742950"/>
          </a:xfrm>
        </p:spPr>
        <p:txBody>
          <a:bodyPr/>
          <a:lstStyle/>
          <a:p>
            <a:r>
              <a:rPr lang="de-DE" sz="2000" b="0" dirty="0"/>
              <a:t>Microsoft &amp; Forrester Research Studie </a:t>
            </a:r>
            <a:br>
              <a:rPr lang="de-DE" sz="2000" b="0" dirty="0"/>
            </a:br>
            <a:r>
              <a:rPr lang="de-DE" sz="2000" dirty="0"/>
              <a:t>Zusammenfassung</a:t>
            </a:r>
          </a:p>
        </p:txBody>
      </p:sp>
      <p:sp>
        <p:nvSpPr>
          <p:cNvPr id="2" name="Inhaltsplatzhalter 1"/>
          <p:cNvSpPr>
            <a:spLocks noGrp="1"/>
          </p:cNvSpPr>
          <p:nvPr>
            <p:ph type="body" idx="1"/>
          </p:nvPr>
        </p:nvSpPr>
        <p:spPr>
          <a:xfrm>
            <a:off x="1320661" y="1536441"/>
            <a:ext cx="7688700" cy="3563421"/>
          </a:xfrm>
        </p:spPr>
        <p:txBody>
          <a:bodyPr>
            <a:normAutofit/>
          </a:bodyPr>
          <a:lstStyle/>
          <a:p>
            <a:pPr>
              <a:buFont typeface="Wingdings" pitchFamily="2" charset="2"/>
              <a:buChar char="§"/>
            </a:pPr>
            <a:r>
              <a:rPr lang="de-DE" sz="1600" dirty="0"/>
              <a:t>Traditionelles Konzept von "Behinderung" hat unser Verständnis </a:t>
            </a:r>
            <a:br>
              <a:rPr lang="de-DE" sz="1600" dirty="0"/>
            </a:br>
            <a:r>
              <a:rPr lang="de-DE" sz="1600" dirty="0"/>
              <a:t>für den Bedarf von barrierefreier Technologie eingeschränkt</a:t>
            </a:r>
          </a:p>
          <a:p>
            <a:pPr>
              <a:buFont typeface="Wingdings" pitchFamily="2" charset="2"/>
              <a:buChar char="§"/>
            </a:pPr>
            <a:r>
              <a:rPr lang="de-DE" sz="1600" dirty="0"/>
              <a:t>Technologie für starke "Schwierigkeiten" und Behinderungen </a:t>
            </a:r>
            <a:br>
              <a:rPr lang="de-DE" sz="1600" dirty="0"/>
            </a:br>
            <a:r>
              <a:rPr lang="de-DE" sz="1600" dirty="0"/>
              <a:t>verbessert die Benutzbarkeit für die Mehrzahl von Computerbenutzern</a:t>
            </a:r>
          </a:p>
          <a:p>
            <a:pPr>
              <a:buFont typeface="Wingdings" pitchFamily="2" charset="2"/>
              <a:buChar char="§"/>
            </a:pPr>
            <a:r>
              <a:rPr lang="de-DE" sz="1600" dirty="0"/>
              <a:t>Steigender Bedarf für barrierefreie Technologien: </a:t>
            </a:r>
          </a:p>
          <a:p>
            <a:pPr lvl="1">
              <a:buFont typeface="Symbol" pitchFamily="2" charset="2"/>
              <a:buChar char="-"/>
            </a:pPr>
            <a:r>
              <a:rPr lang="de-DE" sz="1600" dirty="0"/>
              <a:t>Alternde Bevölkerung </a:t>
            </a:r>
          </a:p>
          <a:p>
            <a:pPr lvl="1">
              <a:buFont typeface="Symbol" pitchFamily="2" charset="2"/>
              <a:buChar char="-"/>
            </a:pPr>
            <a:r>
              <a:rPr lang="de-DE" sz="1600" dirty="0"/>
              <a:t>Bevölkerung wird in Zukunft länger arbeiten </a:t>
            </a:r>
          </a:p>
          <a:p>
            <a:pPr lvl="1">
              <a:buFont typeface="Symbol" pitchFamily="2" charset="2"/>
              <a:buChar char="-"/>
            </a:pPr>
            <a:r>
              <a:rPr lang="de-DE" sz="1600" dirty="0"/>
              <a:t>Steigende Nutzung von Computern zur Arbeit, Information und Kommunikation </a:t>
            </a:r>
          </a:p>
          <a:p>
            <a:pPr>
              <a:buFont typeface="Wingdings" pitchFamily="2" charset="2"/>
              <a:buChar char="§"/>
            </a:pPr>
            <a:r>
              <a:rPr lang="de-DE" sz="1600" dirty="0"/>
              <a:t>Strategische Chance für IT-Firmen </a:t>
            </a:r>
          </a:p>
          <a:p>
            <a:endParaRPr lang="de-DE" sz="1600" dirty="0"/>
          </a:p>
        </p:txBody>
      </p:sp>
      <p:pic>
        <p:nvPicPr>
          <p:cNvPr id="7" name="Grafik 6">
            <a:extLst>
              <a:ext uri="{FF2B5EF4-FFF2-40B4-BE49-F238E27FC236}">
                <a16:creationId xmlns:a16="http://schemas.microsoft.com/office/drawing/2014/main" id="{ABEADE16-4D9C-1C59-A6A7-7BF534ABC0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7372" y="1563794"/>
            <a:ext cx="405781" cy="405781"/>
          </a:xfrm>
          <a:prstGeom prst="rect">
            <a:avLst/>
          </a:prstGeom>
        </p:spPr>
      </p:pic>
      <p:sp>
        <p:nvSpPr>
          <p:cNvPr id="8"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52</a:t>
            </a:fld>
            <a:endParaRPr lang="de-DE"/>
          </a:p>
        </p:txBody>
      </p:sp>
    </p:spTree>
    <p:extLst>
      <p:ext uri="{BB962C8B-B14F-4D97-AF65-F5344CB8AC3E}">
        <p14:creationId xmlns:p14="http://schemas.microsoft.com/office/powerpoint/2010/main" val="32941990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noProof="0" dirty="0"/>
              <a:t>Zusammenfassung</a:t>
            </a: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53</a:t>
            </a:fld>
            <a:endParaRPr lang="de-D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Fazit (1/2)</a:t>
            </a:r>
            <a:endParaRPr dirty="0"/>
          </a:p>
        </p:txBody>
      </p:sp>
      <p:sp>
        <p:nvSpPr>
          <p:cNvPr id="394" name="Google Shape;394;p64"/>
          <p:cNvSpPr txBox="1">
            <a:spLocks noGrp="1"/>
          </p:cNvSpPr>
          <p:nvPr>
            <p:ph type="body" idx="1"/>
          </p:nvPr>
        </p:nvSpPr>
        <p:spPr>
          <a:xfrm>
            <a:off x="729450" y="1545474"/>
            <a:ext cx="7688700" cy="31046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800" dirty="0"/>
              <a:t>Barrierefreies Design bringt bessere Benutzbarkeit </a:t>
            </a:r>
            <a:br>
              <a:rPr lang="de" sz="1800" dirty="0"/>
            </a:br>
            <a:r>
              <a:rPr lang="de" sz="1800" dirty="0"/>
              <a:t>für alle:</a:t>
            </a:r>
            <a:br>
              <a:rPr lang="de" sz="1800" dirty="0"/>
            </a:br>
            <a:endParaRPr sz="1800" dirty="0"/>
          </a:p>
          <a:p>
            <a:pPr marL="806450" lvl="0" indent="-179388" algn="l" rtl="0">
              <a:spcBef>
                <a:spcPts val="0"/>
              </a:spcBef>
              <a:spcAft>
                <a:spcPts val="0"/>
              </a:spcAft>
              <a:buSzPts val="1300"/>
              <a:buChar char="-"/>
            </a:pPr>
            <a:r>
              <a:rPr lang="de" sz="1800" dirty="0"/>
              <a:t>Alle Benutzer profitieren von Verständlichkeit </a:t>
            </a:r>
            <a:br>
              <a:rPr lang="de" sz="1800" dirty="0"/>
            </a:br>
            <a:r>
              <a:rPr lang="de" sz="1800" dirty="0"/>
              <a:t>und Übersichtlichkeit</a:t>
            </a:r>
            <a:endParaRPr sz="1800" dirty="0"/>
          </a:p>
          <a:p>
            <a:pPr marL="806450" lvl="0" indent="-179388" algn="l" rtl="0">
              <a:spcBef>
                <a:spcPts val="0"/>
              </a:spcBef>
              <a:spcAft>
                <a:spcPts val="0"/>
              </a:spcAft>
              <a:buSzPts val="1300"/>
              <a:buChar char="-"/>
            </a:pPr>
            <a:r>
              <a:rPr lang="de" sz="1800" dirty="0"/>
              <a:t>Ältere Benutzer haben oft nachlassende Fähigkeiten</a:t>
            </a:r>
            <a:endParaRPr sz="1800" dirty="0"/>
          </a:p>
          <a:p>
            <a:pPr marL="806450" lvl="0" indent="-179388" algn="l" rtl="0">
              <a:spcBef>
                <a:spcPts val="0"/>
              </a:spcBef>
              <a:spcAft>
                <a:spcPts val="0"/>
              </a:spcAft>
              <a:buSzPts val="1300"/>
              <a:buChar char="-"/>
            </a:pPr>
            <a:r>
              <a:rPr lang="de" sz="1800" dirty="0"/>
              <a:t>Benutzer, die sich in einer "behindernden Situation" befinden</a:t>
            </a:r>
            <a:endParaRPr sz="1800" dirty="0"/>
          </a:p>
          <a:p>
            <a:pPr marL="806450" lvl="0" indent="-179388" algn="l" rtl="0">
              <a:spcBef>
                <a:spcPts val="0"/>
              </a:spcBef>
              <a:spcAft>
                <a:spcPts val="0"/>
              </a:spcAft>
              <a:buSzPts val="1300"/>
              <a:buChar char="-"/>
            </a:pPr>
            <a:r>
              <a:rPr lang="de" sz="1800" dirty="0"/>
              <a:t>Benutzer, die temporär behindert sind</a:t>
            </a:r>
            <a:endParaRPr sz="1800"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54</a:t>
            </a:fld>
            <a:endParaRPr lang="de-DE"/>
          </a:p>
        </p:txBody>
      </p:sp>
      <p:pic>
        <p:nvPicPr>
          <p:cNvPr id="3" name="Grafik 2">
            <a:extLst>
              <a:ext uri="{FF2B5EF4-FFF2-40B4-BE49-F238E27FC236}">
                <a16:creationId xmlns:a16="http://schemas.microsoft.com/office/drawing/2014/main" id="{C449995F-D12E-29C3-28DC-62B56791BF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1031" y="2621112"/>
            <a:ext cx="405781" cy="40578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Fazit (2/2)</a:t>
            </a:r>
            <a:endParaRPr dirty="0"/>
          </a:p>
        </p:txBody>
      </p:sp>
      <p:sp>
        <p:nvSpPr>
          <p:cNvPr id="4" name="Google Shape;394;p64">
            <a:extLst>
              <a:ext uri="{FF2B5EF4-FFF2-40B4-BE49-F238E27FC236}">
                <a16:creationId xmlns:a16="http://schemas.microsoft.com/office/drawing/2014/main" id="{87305AE5-8304-3A14-C5C5-0CEC93C5D533}"/>
              </a:ext>
            </a:extLst>
          </p:cNvPr>
          <p:cNvSpPr txBox="1">
            <a:spLocks/>
          </p:cNvSpPr>
          <p:nvPr/>
        </p:nvSpPr>
        <p:spPr>
          <a:xfrm>
            <a:off x="1114069" y="1545475"/>
            <a:ext cx="7688700" cy="226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20000"/>
              </a:lnSpc>
              <a:spcBef>
                <a:spcPts val="0"/>
              </a:spcBef>
              <a:spcAft>
                <a:spcPts val="300"/>
              </a:spcAft>
              <a:buClr>
                <a:schemeClr val="accent1"/>
              </a:buClr>
              <a:buSzPts val="1300"/>
              <a:buFont typeface="Lato"/>
              <a:buChar char="●"/>
              <a:defRPr sz="2000" b="0" i="0" u="none" strike="noStrike" cap="none">
                <a:solidFill>
                  <a:schemeClr val="accent1"/>
                </a:solidFill>
                <a:latin typeface="Lato"/>
                <a:ea typeface="Lato"/>
                <a:cs typeface="Lato"/>
                <a:sym typeface="Lato"/>
              </a:defRPr>
            </a:lvl1pPr>
            <a:lvl2pPr marL="914400" marR="0" lvl="1" indent="-298450" algn="l" rtl="0">
              <a:lnSpc>
                <a:spcPct val="120000"/>
              </a:lnSpc>
              <a:spcBef>
                <a:spcPts val="0"/>
              </a:spcBef>
              <a:spcAft>
                <a:spcPts val="300"/>
              </a:spcAft>
              <a:buClr>
                <a:schemeClr val="accent1"/>
              </a:buClr>
              <a:buSzPts val="1100"/>
              <a:buFont typeface="Lato"/>
              <a:buChar char="○"/>
              <a:defRPr sz="1800" b="0" i="0" u="none" strike="noStrike" cap="none">
                <a:solidFill>
                  <a:schemeClr val="accent1"/>
                </a:solidFill>
                <a:latin typeface="Lato"/>
                <a:ea typeface="Lato"/>
                <a:cs typeface="Lato"/>
                <a:sym typeface="Lato"/>
              </a:defRPr>
            </a:lvl2pPr>
            <a:lvl3pPr marL="1371600" marR="0" lvl="2" indent="-298450" algn="l" rtl="0">
              <a:lnSpc>
                <a:spcPct val="120000"/>
              </a:lnSpc>
              <a:spcBef>
                <a:spcPts val="0"/>
              </a:spcBef>
              <a:spcAft>
                <a:spcPts val="300"/>
              </a:spcAft>
              <a:buClr>
                <a:schemeClr val="accent1"/>
              </a:buClr>
              <a:buSzPts val="1100"/>
              <a:buFont typeface="Lato"/>
              <a:buChar char="■"/>
              <a:defRPr sz="16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indent="-184150">
              <a:buFont typeface="Lato"/>
              <a:buChar char="-"/>
            </a:pPr>
            <a:r>
              <a:rPr lang="de-DE" sz="1800" dirty="0"/>
              <a:t>UN-Konvention bildet die Grundlage </a:t>
            </a:r>
            <a:br>
              <a:rPr lang="de-DE" sz="1800" dirty="0"/>
            </a:br>
            <a:r>
              <a:rPr lang="de-DE" sz="1800" dirty="0"/>
              <a:t>für gesetzliche Aktivitäten</a:t>
            </a:r>
          </a:p>
          <a:p>
            <a:pPr indent="-184150">
              <a:buFont typeface="Lato"/>
              <a:buChar char="-"/>
            </a:pPr>
            <a:r>
              <a:rPr lang="de-DE" sz="1800" dirty="0"/>
              <a:t>Barrierefreies Design im Web am weitesten fortgeschritten</a:t>
            </a:r>
          </a:p>
          <a:p>
            <a:pPr indent="-184150">
              <a:buFont typeface="Lato"/>
              <a:buChar char="-"/>
            </a:pPr>
            <a:r>
              <a:rPr lang="de-DE" sz="1800" dirty="0"/>
              <a:t>Barrierefreiheit wird vom deutschen Gesetzgeber </a:t>
            </a:r>
            <a:br>
              <a:rPr lang="de-DE" sz="1800" dirty="0"/>
            </a:br>
            <a:r>
              <a:rPr lang="de-DE" sz="1800" dirty="0"/>
              <a:t>für Einrichtungen des Bundes (und der Länder) gefordert</a:t>
            </a:r>
          </a:p>
          <a:p>
            <a:pPr indent="-184150">
              <a:buFont typeface="Lato"/>
              <a:buChar char="-"/>
            </a:pPr>
            <a:r>
              <a:rPr lang="de-DE" sz="1800" dirty="0"/>
              <a:t>Weitere gesetzliche Regelungen sind </a:t>
            </a:r>
            <a:br>
              <a:rPr lang="de-DE" sz="1800" dirty="0"/>
            </a:br>
            <a:r>
              <a:rPr lang="de-DE" sz="1800" dirty="0"/>
              <a:t>auf europäischer Ebene bereits angekündigt </a:t>
            </a:r>
            <a:br>
              <a:rPr lang="de-DE" sz="1800" dirty="0"/>
            </a:br>
            <a:r>
              <a:rPr lang="de-DE" sz="1800" dirty="0"/>
              <a:t>oder in Entwicklung</a:t>
            </a: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55</a:t>
            </a:fld>
            <a:endParaRPr lang="de-DE"/>
          </a:p>
        </p:txBody>
      </p:sp>
      <p:pic>
        <p:nvPicPr>
          <p:cNvPr id="3" name="Grafik 2">
            <a:extLst>
              <a:ext uri="{FF2B5EF4-FFF2-40B4-BE49-F238E27FC236}">
                <a16:creationId xmlns:a16="http://schemas.microsoft.com/office/drawing/2014/main" id="{C449995F-D12E-29C3-28DC-62B56791BF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1031" y="1643650"/>
            <a:ext cx="405781" cy="405781"/>
          </a:xfrm>
          <a:prstGeom prst="rect">
            <a:avLst/>
          </a:prstGeom>
        </p:spPr>
      </p:pic>
    </p:spTree>
    <p:extLst>
      <p:ext uri="{BB962C8B-B14F-4D97-AF65-F5344CB8AC3E}">
        <p14:creationId xmlns:p14="http://schemas.microsoft.com/office/powerpoint/2010/main" val="2915563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5" name="Google Shape;393;p64">
            <a:extLst>
              <a:ext uri="{FF2B5EF4-FFF2-40B4-BE49-F238E27FC236}">
                <a16:creationId xmlns:a16="http://schemas.microsoft.com/office/drawing/2014/main" id="{258F2032-BBB7-1826-A9AB-D1BAEEC23EC9}"/>
              </a:ext>
            </a:extLst>
          </p:cNvPr>
          <p:cNvSpPr txBox="1">
            <a:spLocks noGrp="1"/>
          </p:cNvSpPr>
          <p:nvPr>
            <p:ph type="title" idx="4294967295"/>
          </p:nvPr>
        </p:nvSpPr>
        <p:spPr>
          <a:xfrm>
            <a:off x="729450" y="632850"/>
            <a:ext cx="7688700" cy="535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chemeClr val="dk2"/>
              </a:buClr>
              <a:buSzPts val="2600"/>
              <a:buFont typeface="Raleway"/>
              <a:buNone/>
              <a:tabLst/>
              <a:defRPr/>
            </a:pPr>
            <a:r>
              <a:rPr kumimoji="0" lang="de" sz="2600" b="1" i="0" u="none" strike="noStrike" kern="0" cap="none" spc="0" normalizeH="0" baseline="0" noProof="0" dirty="0">
                <a:ln>
                  <a:noFill/>
                </a:ln>
                <a:solidFill>
                  <a:schemeClr val="dk2"/>
                </a:solidFill>
                <a:effectLst/>
                <a:uLnTx/>
                <a:uFillTx/>
                <a:latin typeface="Raleway"/>
                <a:ea typeface="Raleway"/>
                <a:cs typeface="Raleway"/>
                <a:sym typeface="Raleway"/>
              </a:rPr>
              <a:t>Gleich und doch anders ... (1/3)</a:t>
            </a:r>
            <a:endParaRPr kumimoji="0" lang="de-DE" sz="2600" b="1" i="0" u="none" strike="noStrike" kern="0" cap="none" spc="0" normalizeH="0" baseline="0" noProof="0" dirty="0">
              <a:ln>
                <a:noFill/>
              </a:ln>
              <a:solidFill>
                <a:schemeClr val="dk2"/>
              </a:solidFill>
              <a:effectLst/>
              <a:uLnTx/>
              <a:uFillTx/>
              <a:latin typeface="Raleway"/>
              <a:ea typeface="Raleway"/>
              <a:cs typeface="Raleway"/>
              <a:sym typeface="Raleway"/>
            </a:endParaRPr>
          </a:p>
        </p:txBody>
      </p:sp>
      <p:sp>
        <p:nvSpPr>
          <p:cNvPr id="18" name="Google Shape;400;p65">
            <a:extLst>
              <a:ext uri="{FF2B5EF4-FFF2-40B4-BE49-F238E27FC236}">
                <a16:creationId xmlns:a16="http://schemas.microsoft.com/office/drawing/2014/main" id="{3B099E33-AC4F-53AA-FFDD-E7BA1BA79CB6}"/>
              </a:ext>
            </a:extLst>
          </p:cNvPr>
          <p:cNvSpPr txBox="1">
            <a:spLocks noGrp="1"/>
          </p:cNvSpPr>
          <p:nvPr>
            <p:ph type="body" idx="1"/>
          </p:nvPr>
        </p:nvSpPr>
        <p:spPr>
          <a:xfrm>
            <a:off x="587556" y="1540227"/>
            <a:ext cx="7953442" cy="3737722"/>
          </a:xfrm>
          <a:prstGeom prst="rect">
            <a:avLst/>
          </a:prstGeom>
        </p:spPr>
        <p:txBody>
          <a:bodyPr spcFirstLastPara="1" wrap="square" lIns="91425" tIns="91425" rIns="91425" bIns="91425" numCol="1" anchor="t" anchorCtr="0">
            <a:noAutofit/>
          </a:bodyPr>
          <a:lstStyle/>
          <a:p>
            <a:pPr marL="146050" lvl="0" indent="0" algn="l" rtl="0">
              <a:spcAft>
                <a:spcPts val="1000"/>
              </a:spcAft>
              <a:buSzPts val="1300"/>
              <a:buNone/>
            </a:pPr>
            <a:r>
              <a:rPr lang="de-DE" sz="1800" b="1" dirty="0"/>
              <a:t>Im Prinzip arbeiten Menschen mit Behinderungen mit Computern </a:t>
            </a:r>
            <a:br>
              <a:rPr lang="de-DE" sz="1800" b="1" dirty="0"/>
            </a:br>
            <a:r>
              <a:rPr lang="de-DE" sz="1800" b="1" dirty="0"/>
              <a:t>wie jeder Benutzer, aber ...</a:t>
            </a:r>
          </a:p>
          <a:p>
            <a:pPr marL="1206500" lvl="0" indent="-227013" algn="l" rtl="0">
              <a:spcBef>
                <a:spcPts val="300"/>
              </a:spcBef>
              <a:spcAft>
                <a:spcPts val="0"/>
              </a:spcAft>
              <a:buSzPts val="1300"/>
              <a:buFont typeface="Wingdings" pitchFamily="2" charset="2"/>
              <a:buChar char="§"/>
            </a:pPr>
            <a:r>
              <a:rPr lang="de" sz="1800" dirty="0"/>
              <a:t>sie sind oft besonders auf einfache Bedienbarkeit angewiesen</a:t>
            </a:r>
            <a:endParaRPr sz="1800" dirty="0"/>
          </a:p>
          <a:p>
            <a:pPr marL="1206500" lvl="0" indent="-227013" algn="l" rtl="0">
              <a:spcBef>
                <a:spcPts val="0"/>
              </a:spcBef>
              <a:spcAft>
                <a:spcPts val="0"/>
              </a:spcAft>
              <a:buSzPts val="1300"/>
              <a:buFont typeface="Wingdings" pitchFamily="2" charset="2"/>
              <a:buChar char="§"/>
            </a:pPr>
            <a:r>
              <a:rPr lang="de" sz="1800" dirty="0"/>
              <a:t>manche benutzen eingebaute Spezialfunktionen, z.B.</a:t>
            </a:r>
            <a:endParaRPr sz="1800" dirty="0"/>
          </a:p>
          <a:p>
            <a:pPr marL="1473200" lvl="1" indent="-266700" algn="l" rtl="0">
              <a:spcBef>
                <a:spcPts val="0"/>
              </a:spcBef>
              <a:spcAft>
                <a:spcPts val="0"/>
              </a:spcAft>
              <a:buSzPts val="1100"/>
              <a:buChar char="-"/>
            </a:pPr>
            <a:r>
              <a:rPr lang="de" sz="1400" dirty="0"/>
              <a:t>Text statt Bild</a:t>
            </a:r>
            <a:endParaRPr sz="1400" dirty="0"/>
          </a:p>
          <a:p>
            <a:pPr marL="1473200" lvl="1" indent="-266700" algn="l" rtl="0">
              <a:spcBef>
                <a:spcPts val="0"/>
              </a:spcBef>
              <a:spcAft>
                <a:spcPts val="0"/>
              </a:spcAft>
              <a:buSzPts val="1100"/>
              <a:buChar char="-"/>
            </a:pPr>
            <a:r>
              <a:rPr lang="de" sz="1400" dirty="0"/>
              <a:t>Schrift vergrößern</a:t>
            </a:r>
            <a:endParaRPr sz="1400" dirty="0"/>
          </a:p>
          <a:p>
            <a:pPr marL="1473200" lvl="1" indent="-266700" algn="l" rtl="0">
              <a:spcBef>
                <a:spcPts val="0"/>
              </a:spcBef>
              <a:spcAft>
                <a:spcPts val="0"/>
              </a:spcAft>
              <a:buSzPts val="1100"/>
              <a:buChar char="-"/>
            </a:pPr>
            <a:r>
              <a:rPr lang="de" sz="1400" dirty="0"/>
              <a:t>Untertitel</a:t>
            </a:r>
            <a:endParaRPr sz="1400" dirty="0"/>
          </a:p>
          <a:p>
            <a:pPr marL="1206500" lvl="0" indent="-227013" algn="l" rtl="0">
              <a:spcBef>
                <a:spcPts val="0"/>
              </a:spcBef>
              <a:spcAft>
                <a:spcPts val="0"/>
              </a:spcAft>
              <a:buSzPts val="1300"/>
              <a:buFont typeface="Wingdings" pitchFamily="2" charset="2"/>
              <a:buChar char="§"/>
            </a:pPr>
            <a:r>
              <a:rPr lang="de" sz="1800" dirty="0"/>
              <a:t>manche benutzen externe Hilfsmittel, z.B.</a:t>
            </a:r>
            <a:endParaRPr sz="1800" dirty="0"/>
          </a:p>
          <a:p>
            <a:pPr marL="1473200" lvl="1" indent="-266700" algn="l" rtl="0">
              <a:spcBef>
                <a:spcPts val="0"/>
              </a:spcBef>
              <a:spcAft>
                <a:spcPts val="0"/>
              </a:spcAft>
              <a:buSzPts val="1100"/>
              <a:buChar char="-"/>
            </a:pPr>
            <a:r>
              <a:rPr lang="de" sz="1400" dirty="0"/>
              <a:t>Screen Reader</a:t>
            </a:r>
            <a:endParaRPr sz="1400" dirty="0"/>
          </a:p>
          <a:p>
            <a:pPr marL="1473200" lvl="1" indent="-266700" algn="l" rtl="0">
              <a:spcBef>
                <a:spcPts val="0"/>
              </a:spcBef>
              <a:spcAft>
                <a:spcPts val="0"/>
              </a:spcAft>
              <a:buSzPts val="1100"/>
              <a:buChar char="-"/>
            </a:pPr>
            <a:r>
              <a:rPr lang="de" sz="1400" dirty="0"/>
              <a:t>Spezialtastatur</a:t>
            </a:r>
            <a:endParaRPr sz="1400" dirty="0"/>
          </a:p>
          <a:p>
            <a:pPr marL="1473200" lvl="1" indent="-266700" algn="l" rtl="0">
              <a:spcBef>
                <a:spcPts val="0"/>
              </a:spcBef>
              <a:spcAft>
                <a:spcPts val="0"/>
              </a:spcAft>
              <a:buSzPts val="1100"/>
              <a:buChar char="-"/>
            </a:pPr>
            <a:r>
              <a:rPr lang="de" sz="1400" dirty="0"/>
              <a:t>Taster</a:t>
            </a:r>
            <a:endParaRPr sz="1400"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56</a:t>
            </a:fld>
            <a:endParaRPr lang="de-DE"/>
          </a:p>
        </p:txBody>
      </p:sp>
      <p:pic>
        <p:nvPicPr>
          <p:cNvPr id="20" name="Grafik 19">
            <a:extLst>
              <a:ext uri="{FF2B5EF4-FFF2-40B4-BE49-F238E27FC236}">
                <a16:creationId xmlns:a16="http://schemas.microsoft.com/office/drawing/2014/main" id="{19E91813-48CC-6ADE-C493-71E6467ADB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1031" y="2408279"/>
            <a:ext cx="405781" cy="405781"/>
          </a:xfrm>
          <a:prstGeom prst="rect">
            <a:avLst/>
          </a:prstGeom>
        </p:spPr>
      </p:pic>
    </p:spTree>
    <p:extLst>
      <p:ext uri="{BB962C8B-B14F-4D97-AF65-F5344CB8AC3E}">
        <p14:creationId xmlns:p14="http://schemas.microsoft.com/office/powerpoint/2010/main" val="3447680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5" name="Google Shape;393;p64">
            <a:extLst>
              <a:ext uri="{FF2B5EF4-FFF2-40B4-BE49-F238E27FC236}">
                <a16:creationId xmlns:a16="http://schemas.microsoft.com/office/drawing/2014/main" id="{258F2032-BBB7-1826-A9AB-D1BAEEC23EC9}"/>
              </a:ext>
            </a:extLst>
          </p:cNvPr>
          <p:cNvSpPr txBox="1">
            <a:spLocks noGrp="1"/>
          </p:cNvSpPr>
          <p:nvPr>
            <p:ph type="title" idx="4294967295"/>
          </p:nvPr>
        </p:nvSpPr>
        <p:spPr>
          <a:xfrm>
            <a:off x="729450" y="632850"/>
            <a:ext cx="7688700" cy="535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chemeClr val="dk2"/>
              </a:buClr>
              <a:buSzPts val="2600"/>
              <a:buFont typeface="Raleway"/>
              <a:buNone/>
              <a:tabLst/>
              <a:defRPr/>
            </a:pPr>
            <a:r>
              <a:rPr kumimoji="0" lang="de" sz="2600" b="1" i="0" u="none" strike="noStrike" kern="0" cap="none" spc="0" normalizeH="0" baseline="0" noProof="0" dirty="0">
                <a:ln>
                  <a:noFill/>
                </a:ln>
                <a:solidFill>
                  <a:schemeClr val="dk2"/>
                </a:solidFill>
                <a:effectLst/>
                <a:uLnTx/>
                <a:uFillTx/>
                <a:latin typeface="Raleway"/>
                <a:ea typeface="Raleway"/>
                <a:cs typeface="Raleway"/>
                <a:sym typeface="Raleway"/>
              </a:rPr>
              <a:t>Gleich und doch anders ...  (2/3)</a:t>
            </a:r>
            <a:endParaRPr kumimoji="0" lang="de-DE" sz="2600" b="1" i="0" u="none" strike="noStrike" kern="0" cap="none" spc="0" normalizeH="0" baseline="0" noProof="0" dirty="0">
              <a:ln>
                <a:noFill/>
              </a:ln>
              <a:solidFill>
                <a:schemeClr val="dk2"/>
              </a:solidFill>
              <a:effectLst/>
              <a:uLnTx/>
              <a:uFillTx/>
              <a:latin typeface="Raleway"/>
              <a:ea typeface="Raleway"/>
              <a:cs typeface="Raleway"/>
              <a:sym typeface="Raleway"/>
            </a:endParaRPr>
          </a:p>
        </p:txBody>
      </p:sp>
      <p:sp>
        <p:nvSpPr>
          <p:cNvPr id="10" name="Google Shape;400;p65">
            <a:extLst>
              <a:ext uri="{FF2B5EF4-FFF2-40B4-BE49-F238E27FC236}">
                <a16:creationId xmlns:a16="http://schemas.microsoft.com/office/drawing/2014/main" id="{5062C6BB-CC72-6EEE-43ED-5D23D787C877}"/>
              </a:ext>
            </a:extLst>
          </p:cNvPr>
          <p:cNvSpPr txBox="1">
            <a:spLocks noGrp="1"/>
          </p:cNvSpPr>
          <p:nvPr>
            <p:ph type="body" idx="1"/>
          </p:nvPr>
        </p:nvSpPr>
        <p:spPr>
          <a:xfrm>
            <a:off x="729450" y="1405778"/>
            <a:ext cx="7068333" cy="3737722"/>
          </a:xfrm>
          <a:prstGeom prst="rect">
            <a:avLst/>
          </a:prstGeom>
        </p:spPr>
        <p:txBody>
          <a:bodyPr spcFirstLastPara="1" wrap="square" lIns="91425" tIns="91425" rIns="91425" bIns="91425" numCol="1" anchor="t" anchorCtr="0">
            <a:noAutofit/>
          </a:bodyPr>
          <a:lstStyle/>
          <a:p>
            <a:pPr marL="146050" lvl="0" indent="0" algn="l" rtl="0">
              <a:spcAft>
                <a:spcPts val="1000"/>
              </a:spcAft>
              <a:buSzPts val="1300"/>
              <a:buNone/>
            </a:pPr>
            <a:r>
              <a:rPr lang="de-DE" sz="1800" b="1" dirty="0"/>
              <a:t>Im Prinzip arbeiten Menschen mit Behinderungen mit Computern </a:t>
            </a:r>
            <a:br>
              <a:rPr lang="de-DE" sz="1800" b="1" dirty="0"/>
            </a:br>
            <a:r>
              <a:rPr lang="de-DE" sz="1800" b="1" dirty="0"/>
              <a:t>wie jeder Benutzer, aber ...</a:t>
            </a:r>
          </a:p>
          <a:p>
            <a:pPr marL="1206000" lvl="0" indent="-227013" algn="l" rtl="0">
              <a:spcBef>
                <a:spcPts val="300"/>
              </a:spcBef>
              <a:spcAft>
                <a:spcPts val="0"/>
              </a:spcAft>
              <a:buSzPts val="1300"/>
              <a:buFont typeface="Wingdings" pitchFamily="2" charset="2"/>
              <a:buChar char="§"/>
            </a:pPr>
            <a:r>
              <a:rPr lang="de" sz="1800" dirty="0"/>
              <a:t>manchmal mit größerem Aufwand und Anstrengung</a:t>
            </a:r>
            <a:endParaRPr sz="1800" dirty="0"/>
          </a:p>
          <a:p>
            <a:pPr marL="1473200" lvl="1" indent="-266700" algn="l" rtl="0">
              <a:spcBef>
                <a:spcPts val="0"/>
              </a:spcBef>
              <a:spcAft>
                <a:spcPts val="0"/>
              </a:spcAft>
              <a:buSzPts val="1100"/>
              <a:buChar char="-"/>
            </a:pPr>
            <a:r>
              <a:rPr lang="de" sz="1600" dirty="0"/>
              <a:t>langsamer</a:t>
            </a:r>
            <a:endParaRPr sz="1600" dirty="0"/>
          </a:p>
          <a:p>
            <a:pPr marL="1473200" lvl="1" indent="-266700" algn="l" rtl="0">
              <a:spcBef>
                <a:spcPts val="0"/>
              </a:spcBef>
              <a:spcAft>
                <a:spcPts val="0"/>
              </a:spcAft>
              <a:buSzPts val="1100"/>
              <a:buChar char="-"/>
            </a:pPr>
            <a:r>
              <a:rPr lang="de" sz="1600" dirty="0"/>
              <a:t>mit mehr Fehlern</a:t>
            </a:r>
            <a:endParaRPr sz="1600" dirty="0"/>
          </a:p>
          <a:p>
            <a:pPr marL="1473200" lvl="1" indent="-266700" algn="l" rtl="0">
              <a:spcBef>
                <a:spcPts val="0"/>
              </a:spcBef>
              <a:spcAft>
                <a:spcPts val="0"/>
              </a:spcAft>
              <a:buSzPts val="1100"/>
              <a:buChar char="-"/>
            </a:pPr>
            <a:r>
              <a:rPr lang="de" sz="1600" dirty="0"/>
              <a:t>mit längeren Pausen zwischendurch</a:t>
            </a:r>
            <a:endParaRPr sz="1600" dirty="0"/>
          </a:p>
        </p:txBody>
      </p:sp>
      <p:pic>
        <p:nvPicPr>
          <p:cNvPr id="7" name="Grafik 6">
            <a:extLst>
              <a:ext uri="{FF2B5EF4-FFF2-40B4-BE49-F238E27FC236}">
                <a16:creationId xmlns:a16="http://schemas.microsoft.com/office/drawing/2014/main" id="{CC12F482-0392-EE5C-FB54-8F49A70292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1031" y="2408279"/>
            <a:ext cx="405781" cy="405781"/>
          </a:xfrm>
          <a:prstGeom prst="rect">
            <a:avLst/>
          </a:prstGeom>
        </p:spPr>
      </p:pic>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57</a:t>
            </a:fld>
            <a:endParaRPr lang="de-DE"/>
          </a:p>
        </p:txBody>
      </p:sp>
    </p:spTree>
    <p:extLst>
      <p:ext uri="{BB962C8B-B14F-4D97-AF65-F5344CB8AC3E}">
        <p14:creationId xmlns:p14="http://schemas.microsoft.com/office/powerpoint/2010/main" val="3402590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5" name="Google Shape;393;p64">
            <a:extLst>
              <a:ext uri="{FF2B5EF4-FFF2-40B4-BE49-F238E27FC236}">
                <a16:creationId xmlns:a16="http://schemas.microsoft.com/office/drawing/2014/main" id="{258F2032-BBB7-1826-A9AB-D1BAEEC23EC9}"/>
              </a:ext>
            </a:extLst>
          </p:cNvPr>
          <p:cNvSpPr txBox="1">
            <a:spLocks noGrp="1"/>
          </p:cNvSpPr>
          <p:nvPr>
            <p:ph type="title" idx="4294967295"/>
          </p:nvPr>
        </p:nvSpPr>
        <p:spPr>
          <a:xfrm>
            <a:off x="729450" y="632850"/>
            <a:ext cx="7688700" cy="535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chemeClr val="dk2"/>
              </a:buClr>
              <a:buSzPts val="2600"/>
              <a:buFont typeface="Raleway"/>
              <a:buNone/>
              <a:tabLst/>
              <a:defRPr/>
            </a:pPr>
            <a:r>
              <a:rPr kumimoji="0" lang="de" sz="2600" b="1" i="0" u="none" strike="noStrike" kern="0" cap="none" spc="0" normalizeH="0" baseline="0" noProof="0" dirty="0">
                <a:ln>
                  <a:noFill/>
                </a:ln>
                <a:solidFill>
                  <a:schemeClr val="dk2"/>
                </a:solidFill>
                <a:effectLst/>
                <a:uLnTx/>
                <a:uFillTx/>
                <a:latin typeface="Raleway"/>
                <a:ea typeface="Raleway"/>
                <a:cs typeface="Raleway"/>
                <a:sym typeface="Raleway"/>
              </a:rPr>
              <a:t>Gleich und doch anders ... (3/3)</a:t>
            </a:r>
            <a:endParaRPr kumimoji="0" lang="de-DE" sz="2600" b="1" i="0" u="none" strike="noStrike" kern="0" cap="none" spc="0" normalizeH="0" baseline="0" noProof="0" dirty="0">
              <a:ln>
                <a:noFill/>
              </a:ln>
              <a:solidFill>
                <a:schemeClr val="dk2"/>
              </a:solidFill>
              <a:effectLst/>
              <a:uLnTx/>
              <a:uFillTx/>
              <a:latin typeface="Raleway"/>
              <a:ea typeface="Raleway"/>
              <a:cs typeface="Raleway"/>
              <a:sym typeface="Raleway"/>
            </a:endParaRPr>
          </a:p>
        </p:txBody>
      </p:sp>
      <p:sp>
        <p:nvSpPr>
          <p:cNvPr id="18" name="Google Shape;400;p65">
            <a:extLst>
              <a:ext uri="{FF2B5EF4-FFF2-40B4-BE49-F238E27FC236}">
                <a16:creationId xmlns:a16="http://schemas.microsoft.com/office/drawing/2014/main" id="{3B099E33-AC4F-53AA-FFDD-E7BA1BA79CB6}"/>
              </a:ext>
            </a:extLst>
          </p:cNvPr>
          <p:cNvSpPr txBox="1">
            <a:spLocks noGrp="1"/>
          </p:cNvSpPr>
          <p:nvPr>
            <p:ph type="body" idx="1"/>
          </p:nvPr>
        </p:nvSpPr>
        <p:spPr>
          <a:xfrm>
            <a:off x="587556" y="1540227"/>
            <a:ext cx="7953442" cy="3737722"/>
          </a:xfrm>
          <a:prstGeom prst="rect">
            <a:avLst/>
          </a:prstGeom>
        </p:spPr>
        <p:txBody>
          <a:bodyPr spcFirstLastPara="1" wrap="square" lIns="91425" tIns="91425" rIns="91425" bIns="91425" numCol="1" anchor="t" anchorCtr="0">
            <a:noAutofit/>
          </a:bodyPr>
          <a:lstStyle/>
          <a:p>
            <a:pPr marL="146050" lvl="0" indent="0" algn="l" rtl="0">
              <a:spcAft>
                <a:spcPts val="500"/>
              </a:spcAft>
              <a:buSzPts val="1300"/>
              <a:buNone/>
            </a:pPr>
            <a:r>
              <a:rPr lang="de-DE" sz="1800" b="1" dirty="0"/>
              <a:t>Es ist wichtig, die gesamte Bandbreite </a:t>
            </a:r>
            <a:br>
              <a:rPr lang="de-DE" sz="1800" b="1" dirty="0"/>
            </a:br>
            <a:r>
              <a:rPr lang="de-DE" sz="1800" b="1" dirty="0"/>
              <a:t>von menschlichen Behinderungen zu berücksichtigen…</a:t>
            </a:r>
          </a:p>
          <a:p>
            <a:pPr marL="446088" lvl="0" indent="-306388" algn="l" rtl="0">
              <a:spcBef>
                <a:spcPts val="300"/>
              </a:spcBef>
              <a:spcAft>
                <a:spcPts val="0"/>
              </a:spcAft>
              <a:buSzPts val="1300"/>
              <a:buFont typeface="Symbol" pitchFamily="2" charset="2"/>
              <a:buChar char="-"/>
            </a:pPr>
            <a:r>
              <a:rPr lang="de-DE" sz="1600" dirty="0"/>
              <a:t>Es geht nicht um "behindert" ODER "normal"</a:t>
            </a:r>
          </a:p>
          <a:p>
            <a:pPr marL="446088" lvl="0" indent="-306388" algn="l" rtl="0">
              <a:spcBef>
                <a:spcPts val="300"/>
              </a:spcBef>
              <a:spcAft>
                <a:spcPts val="1000"/>
              </a:spcAft>
              <a:buSzPts val="1300"/>
              <a:buFont typeface="Symbol" pitchFamily="2" charset="2"/>
              <a:buChar char="-"/>
            </a:pPr>
            <a:r>
              <a:rPr lang="de-DE" sz="1600" dirty="0"/>
              <a:t>Verschiedenartige Behinderungen </a:t>
            </a:r>
            <a:br>
              <a:rPr lang="de-DE" sz="1600" dirty="0"/>
            </a:br>
            <a:r>
              <a:rPr lang="de-DE" sz="1600" dirty="0"/>
              <a:t>erfordern unterschiedliche Designstrategien</a:t>
            </a:r>
          </a:p>
          <a:p>
            <a:pPr marL="146050" indent="0">
              <a:spcAft>
                <a:spcPts val="500"/>
              </a:spcAft>
              <a:buNone/>
            </a:pPr>
            <a:r>
              <a:rPr lang="de-DE" sz="1800" b="1" dirty="0"/>
              <a:t>Barrierefreiheit ist keine binäre Eigenschaft</a:t>
            </a:r>
          </a:p>
          <a:p>
            <a:pPr marL="446088" lvl="0" indent="-306388" algn="l" rtl="0">
              <a:spcBef>
                <a:spcPts val="300"/>
              </a:spcBef>
              <a:spcAft>
                <a:spcPts val="0"/>
              </a:spcAft>
              <a:buSzPts val="1300"/>
              <a:buFont typeface="Symbol" pitchFamily="2" charset="2"/>
              <a:buChar char="-"/>
            </a:pPr>
            <a:r>
              <a:rPr lang="de-DE" sz="1600" dirty="0"/>
              <a:t>Es gibt keine absolut barrierefreie Anwendung</a:t>
            </a:r>
          </a:p>
          <a:p>
            <a:pPr marL="446088" lvl="0" indent="-306388" algn="l" rtl="0">
              <a:spcBef>
                <a:spcPts val="300"/>
              </a:spcBef>
              <a:spcAft>
                <a:spcPts val="0"/>
              </a:spcAft>
              <a:buSzPts val="1300"/>
              <a:buFont typeface="Symbol" pitchFamily="2" charset="2"/>
              <a:buChar char="-"/>
            </a:pPr>
            <a:r>
              <a:rPr lang="de-DE" sz="1600" dirty="0"/>
              <a:t>Dennoch spricht man von "barrierefreiem Design" und "Barrierefreiheit" </a:t>
            </a:r>
            <a:br>
              <a:rPr lang="de-DE" sz="1600" dirty="0"/>
            </a:br>
            <a:r>
              <a:rPr lang="de-DE" sz="1600" dirty="0"/>
              <a:t>im Sinne von Konformität zu Richtlinien und Gesetzen</a:t>
            </a:r>
          </a:p>
          <a:p>
            <a:pPr marL="446088" lvl="0" indent="-306388" algn="l" rtl="0">
              <a:spcBef>
                <a:spcPts val="300"/>
              </a:spcBef>
              <a:spcAft>
                <a:spcPts val="0"/>
              </a:spcAft>
              <a:buSzPts val="1300"/>
              <a:buFont typeface="Symbol" pitchFamily="2" charset="2"/>
              <a:buChar char="-"/>
            </a:pPr>
            <a:endParaRPr lang="de-DE" sz="1600" dirty="0"/>
          </a:p>
          <a:p>
            <a:pPr marL="446088" lvl="0" indent="-306388" algn="l" rtl="0">
              <a:spcBef>
                <a:spcPts val="300"/>
              </a:spcBef>
              <a:spcAft>
                <a:spcPts val="0"/>
              </a:spcAft>
              <a:buSzPts val="1300"/>
              <a:buFont typeface="Symbol" pitchFamily="2" charset="2"/>
              <a:buChar char="-"/>
            </a:pPr>
            <a:endParaRPr lang="de-DE" sz="1600" dirty="0"/>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58</a:t>
            </a:fld>
            <a:endParaRPr lang="de-DE"/>
          </a:p>
        </p:txBody>
      </p:sp>
    </p:spTree>
    <p:extLst>
      <p:ext uri="{BB962C8B-B14F-4D97-AF65-F5344CB8AC3E}">
        <p14:creationId xmlns:p14="http://schemas.microsoft.com/office/powerpoint/2010/main" val="347243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398"/>
        <p:cNvGrpSpPr/>
        <p:nvPr/>
      </p:nvGrpSpPr>
      <p:grpSpPr>
        <a:xfrm>
          <a:off x="0" y="0"/>
          <a:ext cx="0" cy="0"/>
          <a:chOff x="0" y="0"/>
          <a:chExt cx="0" cy="0"/>
        </a:xfrm>
      </p:grpSpPr>
      <p:sp>
        <p:nvSpPr>
          <p:cNvPr id="5" name="Google Shape;393;p64">
            <a:extLst>
              <a:ext uri="{FF2B5EF4-FFF2-40B4-BE49-F238E27FC236}">
                <a16:creationId xmlns:a16="http://schemas.microsoft.com/office/drawing/2014/main" id="{258F2032-BBB7-1826-A9AB-D1BAEEC23EC9}"/>
              </a:ext>
            </a:extLst>
          </p:cNvPr>
          <p:cNvSpPr txBox="1">
            <a:spLocks noGrp="1"/>
          </p:cNvSpPr>
          <p:nvPr>
            <p:ph type="title" idx="4294967295"/>
          </p:nvPr>
        </p:nvSpPr>
        <p:spPr>
          <a:xfrm>
            <a:off x="729450" y="632850"/>
            <a:ext cx="7688700" cy="535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chemeClr val="dk2"/>
              </a:buClr>
              <a:buSzPts val="2600"/>
              <a:buFont typeface="Raleway"/>
              <a:buNone/>
              <a:tabLst/>
              <a:defRPr/>
            </a:pPr>
            <a:r>
              <a:rPr kumimoji="0" lang="de" sz="2600" b="1" i="0" u="none" strike="noStrike" kern="0" cap="none" spc="0" normalizeH="0" baseline="0" noProof="0" dirty="0">
                <a:ln>
                  <a:noFill/>
                </a:ln>
                <a:solidFill>
                  <a:schemeClr val="dk2"/>
                </a:solidFill>
                <a:effectLst/>
                <a:uLnTx/>
                <a:uFillTx/>
                <a:latin typeface="Raleway"/>
                <a:ea typeface="Raleway"/>
                <a:cs typeface="Raleway"/>
                <a:sym typeface="Raleway"/>
              </a:rPr>
              <a:t>Umfrage</a:t>
            </a:r>
            <a:endParaRPr kumimoji="0" lang="de-DE" sz="2600" b="1" i="0" u="none" strike="noStrike" kern="0" cap="none" spc="0" normalizeH="0" baseline="0" noProof="0" dirty="0">
              <a:ln>
                <a:noFill/>
              </a:ln>
              <a:solidFill>
                <a:schemeClr val="dk2"/>
              </a:solidFill>
              <a:effectLst/>
              <a:uLnTx/>
              <a:uFillTx/>
              <a:latin typeface="Raleway"/>
              <a:ea typeface="Raleway"/>
              <a:cs typeface="Raleway"/>
              <a:sym typeface="Raleway"/>
            </a:endParaRPr>
          </a:p>
        </p:txBody>
      </p:sp>
      <p:sp>
        <p:nvSpPr>
          <p:cNvPr id="2" name="Foliennummernplatzhalt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59</a:t>
            </a:fld>
            <a:endParaRPr lang="de-DE"/>
          </a:p>
        </p:txBody>
      </p:sp>
    </p:spTree>
    <p:extLst>
      <p:ext uri="{BB962C8B-B14F-4D97-AF65-F5344CB8AC3E}">
        <p14:creationId xmlns:p14="http://schemas.microsoft.com/office/powerpoint/2010/main" val="221773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9">
            <a:extLst>
              <a:ext uri="{FF2B5EF4-FFF2-40B4-BE49-F238E27FC236}">
                <a16:creationId xmlns:a16="http://schemas.microsoft.com/office/drawing/2014/main" id="{823CBA91-85BF-DACB-9DB5-A4657B83FD10}"/>
              </a:ext>
            </a:extLst>
          </p:cNvPr>
          <p:cNvSpPr txBox="1">
            <a:spLocks noGrp="1"/>
          </p:cNvSpPr>
          <p:nvPr>
            <p:ph type="title" idx="4294967295"/>
          </p:nvPr>
        </p:nvSpPr>
        <p:spPr>
          <a:xfrm>
            <a:off x="396518" y="395145"/>
            <a:ext cx="457089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dirty="0">
                <a:ln>
                  <a:noFill/>
                </a:ln>
                <a:solidFill>
                  <a:srgbClr val="65459B"/>
                </a:solidFill>
                <a:effectLst/>
                <a:uLnTx/>
                <a:uFillTx/>
                <a:latin typeface="72 Black" panose="020B0A04030603020204" pitchFamily="34" charset="0"/>
                <a:ea typeface="+mn-ea"/>
                <a:cs typeface="72 Black" panose="020B0A04030603020204" pitchFamily="34" charset="0"/>
                <a:sym typeface="Arial"/>
              </a:rPr>
              <a:t>Beirat</a:t>
            </a:r>
          </a:p>
        </p:txBody>
      </p:sp>
      <p:sp>
        <p:nvSpPr>
          <p:cNvPr id="36" name="Rectángulo 35">
            <a:extLst>
              <a:ext uri="{FF2B5EF4-FFF2-40B4-BE49-F238E27FC236}">
                <a16:creationId xmlns:a16="http://schemas.microsoft.com/office/drawing/2014/main" id="{AD027A24-C501-47C5-AE37-D0105C3DA7A1}"/>
              </a:ext>
              <a:ext uri="{C183D7F6-B498-43B3-948B-1728B52AA6E4}">
                <adec:decorative xmlns:adec="http://schemas.microsoft.com/office/drawing/2017/decorative" val="1"/>
              </a:ext>
            </a:extLst>
          </p:cNvPr>
          <p:cNvSpPr/>
          <p:nvPr/>
        </p:nvSpPr>
        <p:spPr>
          <a:xfrm>
            <a:off x="6203946" y="2540381"/>
            <a:ext cx="2940053" cy="1206442"/>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endParaRPr lang="en-US" sz="1050" dirty="0"/>
          </a:p>
          <a:p>
            <a:pPr algn="ctr"/>
            <a:endParaRPr lang="en-US" sz="1050" dirty="0"/>
          </a:p>
        </p:txBody>
      </p:sp>
      <p:sp>
        <p:nvSpPr>
          <p:cNvPr id="60" name="Rectángulo 59">
            <a:extLst>
              <a:ext uri="{FF2B5EF4-FFF2-40B4-BE49-F238E27FC236}">
                <a16:creationId xmlns:a16="http://schemas.microsoft.com/office/drawing/2014/main" id="{E75F1572-B1E8-4B43-9AB5-9F291A710967}"/>
              </a:ext>
              <a:ext uri="{C183D7F6-B498-43B3-948B-1728B52AA6E4}">
                <adec:decorative xmlns:adec="http://schemas.microsoft.com/office/drawing/2017/decorative" val="1"/>
              </a:ext>
            </a:extLst>
          </p:cNvPr>
          <p:cNvSpPr/>
          <p:nvPr/>
        </p:nvSpPr>
        <p:spPr>
          <a:xfrm>
            <a:off x="6203947" y="9144"/>
            <a:ext cx="2940053" cy="1181396"/>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endParaRPr lang="en-US" sz="1050" dirty="0"/>
          </a:p>
          <a:p>
            <a:pPr algn="ctr"/>
            <a:endParaRPr lang="en-US" sz="1050" dirty="0"/>
          </a:p>
        </p:txBody>
      </p:sp>
      <p:sp>
        <p:nvSpPr>
          <p:cNvPr id="59" name="Rectángulo 58">
            <a:extLst>
              <a:ext uri="{FF2B5EF4-FFF2-40B4-BE49-F238E27FC236}">
                <a16:creationId xmlns:a16="http://schemas.microsoft.com/office/drawing/2014/main" id="{4FB87FE2-4B57-4F33-9C60-8C071E817131}"/>
              </a:ext>
              <a:ext uri="{C183D7F6-B498-43B3-948B-1728B52AA6E4}">
                <adec:decorative xmlns:adec="http://schemas.microsoft.com/office/drawing/2017/decorative" val="1"/>
              </a:ext>
            </a:extLst>
          </p:cNvPr>
          <p:cNvSpPr/>
          <p:nvPr/>
        </p:nvSpPr>
        <p:spPr>
          <a:xfrm>
            <a:off x="6203947" y="3854447"/>
            <a:ext cx="2940053" cy="1297572"/>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1" name="Rectángulo 60">
            <a:extLst>
              <a:ext uri="{FF2B5EF4-FFF2-40B4-BE49-F238E27FC236}">
                <a16:creationId xmlns:a16="http://schemas.microsoft.com/office/drawing/2014/main" id="{59C45795-CE85-485C-A2C9-AD8EBFA0037F}"/>
              </a:ext>
              <a:ext uri="{C183D7F6-B498-43B3-948B-1728B52AA6E4}">
                <adec:decorative xmlns:adec="http://schemas.microsoft.com/office/drawing/2017/decorative" val="1"/>
              </a:ext>
            </a:extLst>
          </p:cNvPr>
          <p:cNvSpPr/>
          <p:nvPr/>
        </p:nvSpPr>
        <p:spPr>
          <a:xfrm>
            <a:off x="3076592" y="1259362"/>
            <a:ext cx="2972668" cy="1173394"/>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a:p>
            <a:pPr algn="ctr"/>
            <a:endParaRPr lang="en-US" sz="1050" dirty="0"/>
          </a:p>
          <a:p>
            <a:pPr algn="ctr"/>
            <a:endParaRPr lang="en-US" sz="1050" dirty="0"/>
          </a:p>
        </p:txBody>
      </p:sp>
      <p:sp>
        <p:nvSpPr>
          <p:cNvPr id="62" name="Rectángulo 61">
            <a:extLst>
              <a:ext uri="{FF2B5EF4-FFF2-40B4-BE49-F238E27FC236}">
                <a16:creationId xmlns:a16="http://schemas.microsoft.com/office/drawing/2014/main" id="{869061EA-DDDC-49D9-ACD1-80D1A3B94144}"/>
              </a:ext>
              <a:ext uri="{C183D7F6-B498-43B3-948B-1728B52AA6E4}">
                <adec:decorative xmlns:adec="http://schemas.microsoft.com/office/drawing/2017/decorative" val="1"/>
              </a:ext>
            </a:extLst>
          </p:cNvPr>
          <p:cNvSpPr/>
          <p:nvPr/>
        </p:nvSpPr>
        <p:spPr>
          <a:xfrm>
            <a:off x="-60582" y="1259362"/>
            <a:ext cx="3009776" cy="1173394"/>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4" name="Rectángulo 53">
            <a:extLst>
              <a:ext uri="{FF2B5EF4-FFF2-40B4-BE49-F238E27FC236}">
                <a16:creationId xmlns:a16="http://schemas.microsoft.com/office/drawing/2014/main" id="{0D26046C-EFAE-4E5E-BCFB-820D61CC09C1}"/>
              </a:ext>
              <a:ext uri="{C183D7F6-B498-43B3-948B-1728B52AA6E4}">
                <adec:decorative xmlns:adec="http://schemas.microsoft.com/office/drawing/2017/decorative" val="1"/>
              </a:ext>
            </a:extLst>
          </p:cNvPr>
          <p:cNvSpPr/>
          <p:nvPr/>
        </p:nvSpPr>
        <p:spPr>
          <a:xfrm>
            <a:off x="6203946" y="1259362"/>
            <a:ext cx="2972667" cy="1173394"/>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3" name="Rectángulo 32">
            <a:extLst>
              <a:ext uri="{FF2B5EF4-FFF2-40B4-BE49-F238E27FC236}">
                <a16:creationId xmlns:a16="http://schemas.microsoft.com/office/drawing/2014/main" id="{93865AE6-6D8D-4061-9DA4-754F4B06971D}"/>
              </a:ext>
              <a:ext uri="{C183D7F6-B498-43B3-948B-1728B52AA6E4}">
                <adec:decorative xmlns:adec="http://schemas.microsoft.com/office/drawing/2017/decorative" val="1"/>
              </a:ext>
            </a:extLst>
          </p:cNvPr>
          <p:cNvSpPr/>
          <p:nvPr/>
        </p:nvSpPr>
        <p:spPr>
          <a:xfrm>
            <a:off x="3076592" y="2540381"/>
            <a:ext cx="2972668" cy="1206442"/>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2" name="Rectángulo 31">
            <a:extLst>
              <a:ext uri="{FF2B5EF4-FFF2-40B4-BE49-F238E27FC236}">
                <a16:creationId xmlns:a16="http://schemas.microsoft.com/office/drawing/2014/main" id="{1C993F12-2EEC-45A9-909A-F59CB500F3A1}"/>
              </a:ext>
              <a:ext uri="{C183D7F6-B498-43B3-948B-1728B52AA6E4}">
                <adec:decorative xmlns:adec="http://schemas.microsoft.com/office/drawing/2017/decorative" val="1"/>
              </a:ext>
            </a:extLst>
          </p:cNvPr>
          <p:cNvSpPr/>
          <p:nvPr/>
        </p:nvSpPr>
        <p:spPr>
          <a:xfrm>
            <a:off x="3076592" y="3854684"/>
            <a:ext cx="2972668" cy="1297334"/>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Rectángulo 28">
            <a:extLst>
              <a:ext uri="{FF2B5EF4-FFF2-40B4-BE49-F238E27FC236}">
                <a16:creationId xmlns:a16="http://schemas.microsoft.com/office/drawing/2014/main" id="{41F900BE-BB4A-48B1-9041-8C50361EAAB0}"/>
              </a:ext>
              <a:ext uri="{C183D7F6-B498-43B3-948B-1728B52AA6E4}">
                <adec:decorative xmlns:adec="http://schemas.microsoft.com/office/drawing/2017/decorative" val="1"/>
              </a:ext>
            </a:extLst>
          </p:cNvPr>
          <p:cNvSpPr/>
          <p:nvPr/>
        </p:nvSpPr>
        <p:spPr>
          <a:xfrm>
            <a:off x="-23473" y="3854683"/>
            <a:ext cx="2972668" cy="1288817"/>
          </a:xfrm>
          <a:prstGeom prst="rect">
            <a:avLst/>
          </a:prstGeom>
          <a:solidFill>
            <a:srgbClr val="E8E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Rectángulo 12">
            <a:extLst>
              <a:ext uri="{FF2B5EF4-FFF2-40B4-BE49-F238E27FC236}">
                <a16:creationId xmlns:a16="http://schemas.microsoft.com/office/drawing/2014/main" id="{FB447DE8-B5BE-411B-B4CB-0990F4DAA5F2}"/>
              </a:ext>
              <a:ext uri="{C183D7F6-B498-43B3-948B-1728B52AA6E4}">
                <adec:decorative xmlns:adec="http://schemas.microsoft.com/office/drawing/2017/decorative" val="1"/>
              </a:ext>
            </a:extLst>
          </p:cNvPr>
          <p:cNvSpPr/>
          <p:nvPr/>
        </p:nvSpPr>
        <p:spPr>
          <a:xfrm>
            <a:off x="-23474" y="2547896"/>
            <a:ext cx="2972668" cy="1198927"/>
          </a:xfrm>
          <a:prstGeom prst="rect">
            <a:avLst/>
          </a:prstGeom>
          <a:solidFill>
            <a:srgbClr val="F3F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2" name="CuadroTexto 21">
            <a:extLst>
              <a:ext uri="{FF2B5EF4-FFF2-40B4-BE49-F238E27FC236}">
                <a16:creationId xmlns:a16="http://schemas.microsoft.com/office/drawing/2014/main" id="{7CC9A0AB-73AC-4AAF-99A4-556A1330ED1B}"/>
              </a:ext>
            </a:extLst>
          </p:cNvPr>
          <p:cNvSpPr txBox="1"/>
          <p:nvPr/>
        </p:nvSpPr>
        <p:spPr>
          <a:xfrm>
            <a:off x="6283182" y="95803"/>
            <a:ext cx="2206487" cy="253916"/>
          </a:xfrm>
          <a:prstGeom prst="rect">
            <a:avLst/>
          </a:prstGeom>
          <a:noFill/>
        </p:spPr>
        <p:txBody>
          <a:bodyPr wrap="square" rtlCol="0">
            <a:spAutoFit/>
          </a:bodyPr>
          <a:lstStyle/>
          <a:p>
            <a:pPr rtl="0"/>
            <a:r>
              <a:rPr lang="en-US" sz="1050" b="1" dirty="0">
                <a:latin typeface="72" panose="020B0503030000000003" pitchFamily="34" charset="0"/>
                <a:cs typeface="72" panose="020B0503030000000003" pitchFamily="34" charset="0"/>
              </a:rPr>
              <a:t>DIGITALEUROPE</a:t>
            </a:r>
            <a:endParaRPr lang="en-US" sz="1050" dirty="0">
              <a:latin typeface="72" panose="020B0503030000000003" pitchFamily="34" charset="0"/>
              <a:cs typeface="72" panose="020B0503030000000003" pitchFamily="34" charset="0"/>
            </a:endParaRPr>
          </a:p>
        </p:txBody>
      </p:sp>
      <p:pic>
        <p:nvPicPr>
          <p:cNvPr id="2058" name="Picture 10">
            <a:hlinkClick r:id="rId2"/>
            <a:extLst>
              <a:ext uri="{FF2B5EF4-FFF2-40B4-BE49-F238E27FC236}">
                <a16:creationId xmlns:a16="http://schemas.microsoft.com/office/drawing/2014/main" id="{BB619FC2-0CCA-4DDE-8B0E-96EE879161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050" y="546747"/>
            <a:ext cx="2154903" cy="60326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B94D755-DC4A-4865-9B23-25CFB5D769BA}"/>
              </a:ext>
              <a:ext uri="{C183D7F6-B498-43B3-948B-1728B52AA6E4}">
                <adec:decorative xmlns:adec="http://schemas.microsoft.com/office/drawing/2017/decorative" val="0"/>
              </a:ext>
            </a:extLst>
          </p:cNvPr>
          <p:cNvSpPr txBox="1"/>
          <p:nvPr/>
        </p:nvSpPr>
        <p:spPr>
          <a:xfrm>
            <a:off x="87610" y="1296716"/>
            <a:ext cx="2671238" cy="415498"/>
          </a:xfrm>
          <a:prstGeom prst="rect">
            <a:avLst/>
          </a:prstGeom>
          <a:noFill/>
        </p:spPr>
        <p:txBody>
          <a:bodyPr wrap="square" rtlCol="0">
            <a:spAutoFit/>
          </a:bodyPr>
          <a:lstStyle/>
          <a:p>
            <a:pPr rtl="0"/>
            <a:r>
              <a:rPr lang="de-DE" sz="1050" b="1" dirty="0">
                <a:latin typeface="72" panose="020B0503030000000003" pitchFamily="34" charset="0"/>
                <a:cs typeface="72" panose="020B0503030000000003" pitchFamily="34" charset="0"/>
              </a:rPr>
              <a:t>FIT </a:t>
            </a:r>
            <a:r>
              <a:rPr lang="de-DE" sz="1050" dirty="0">
                <a:latin typeface="72" panose="020B0503030000000003" pitchFamily="34" charset="0"/>
                <a:cs typeface="72" panose="020B0503030000000003" pitchFamily="34" charset="0"/>
              </a:rPr>
              <a:t>(Fraunhofer Institute for Applied Information Technology)</a:t>
            </a:r>
          </a:p>
        </p:txBody>
      </p:sp>
      <p:pic>
        <p:nvPicPr>
          <p:cNvPr id="2066" name="Picture 18">
            <a:hlinkClick r:id="rId4"/>
            <a:extLst>
              <a:ext uri="{FF2B5EF4-FFF2-40B4-BE49-F238E27FC236}">
                <a16:creationId xmlns:a16="http://schemas.microsoft.com/office/drawing/2014/main" id="{548BCFEB-358E-4509-B9AB-8F6443306DD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667" y="1845385"/>
            <a:ext cx="1758620" cy="480364"/>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9ABE6F14-CEC4-4B68-B0F2-4756AC797DE0}"/>
              </a:ext>
            </a:extLst>
          </p:cNvPr>
          <p:cNvSpPr txBox="1"/>
          <p:nvPr/>
        </p:nvSpPr>
        <p:spPr>
          <a:xfrm>
            <a:off x="3144379" y="1296716"/>
            <a:ext cx="2671238" cy="415498"/>
          </a:xfrm>
          <a:prstGeom prst="rect">
            <a:avLst/>
          </a:prstGeom>
          <a:noFill/>
        </p:spPr>
        <p:txBody>
          <a:bodyPr wrap="square" rtlCol="0">
            <a:spAutoFit/>
          </a:bodyPr>
          <a:lstStyle/>
          <a:p>
            <a:pPr rtl="0"/>
            <a:r>
              <a:rPr lang="en-US" sz="1050" b="1" dirty="0">
                <a:latin typeface="72" panose="020B0503030000000003" pitchFamily="34" charset="0"/>
                <a:cs typeface="72" panose="020B0503030000000003" pitchFamily="34" charset="0"/>
              </a:rPr>
              <a:t>UITP  </a:t>
            </a:r>
            <a:r>
              <a:rPr lang="en-US" sz="1050" dirty="0">
                <a:latin typeface="72" panose="020B0503030000000003" pitchFamily="34" charset="0"/>
                <a:cs typeface="72" panose="020B0503030000000003" pitchFamily="34" charset="0"/>
              </a:rPr>
              <a:t>(International Association </a:t>
            </a:r>
            <a:br>
              <a:rPr lang="en-US" sz="1050" dirty="0">
                <a:latin typeface="72" panose="020B0503030000000003" pitchFamily="34" charset="0"/>
                <a:cs typeface="72" panose="020B0503030000000003" pitchFamily="34" charset="0"/>
              </a:rPr>
            </a:br>
            <a:r>
              <a:rPr lang="en-US" sz="1050" dirty="0">
                <a:latin typeface="72" panose="020B0503030000000003" pitchFamily="34" charset="0"/>
                <a:cs typeface="72" panose="020B0503030000000003" pitchFamily="34" charset="0"/>
              </a:rPr>
              <a:t>of Public Transport)</a:t>
            </a:r>
          </a:p>
        </p:txBody>
      </p:sp>
      <p:pic>
        <p:nvPicPr>
          <p:cNvPr id="2068" name="Picture 20">
            <a:hlinkClick r:id="rId6"/>
            <a:extLst>
              <a:ext uri="{FF2B5EF4-FFF2-40B4-BE49-F238E27FC236}">
                <a16:creationId xmlns:a16="http://schemas.microsoft.com/office/drawing/2014/main" id="{531C2513-2CE0-4162-918B-361300D38391}"/>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3494" y="1660975"/>
            <a:ext cx="1287059" cy="710899"/>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C033DFA0-6D0D-43F7-A616-57993FE54853}"/>
              </a:ext>
            </a:extLst>
          </p:cNvPr>
          <p:cNvSpPr txBox="1"/>
          <p:nvPr/>
        </p:nvSpPr>
        <p:spPr>
          <a:xfrm>
            <a:off x="6283182" y="1296716"/>
            <a:ext cx="2478107" cy="253916"/>
          </a:xfrm>
          <a:prstGeom prst="rect">
            <a:avLst/>
          </a:prstGeom>
          <a:noFill/>
        </p:spPr>
        <p:txBody>
          <a:bodyPr wrap="square" rtlCol="0">
            <a:spAutoFit/>
          </a:bodyPr>
          <a:lstStyle/>
          <a:p>
            <a:pPr rtl="0"/>
            <a:r>
              <a:rPr lang="en-US" sz="1050" b="1" dirty="0">
                <a:latin typeface="72" panose="020B0503030000000003" pitchFamily="34" charset="0"/>
                <a:cs typeface="72" panose="020B0503030000000003" pitchFamily="34" charset="0"/>
              </a:rPr>
              <a:t>EIDD  </a:t>
            </a:r>
            <a:r>
              <a:rPr lang="en-US" sz="1050" dirty="0">
                <a:latin typeface="72" panose="020B0503030000000003" pitchFamily="34" charset="0"/>
                <a:cs typeface="72" panose="020B0503030000000003" pitchFamily="34" charset="0"/>
              </a:rPr>
              <a:t>(Design for All Europe)</a:t>
            </a:r>
          </a:p>
        </p:txBody>
      </p:sp>
      <p:pic>
        <p:nvPicPr>
          <p:cNvPr id="2060" name="Picture 12">
            <a:hlinkClick r:id="rId8"/>
            <a:extLst>
              <a:ext uri="{FF2B5EF4-FFF2-40B4-BE49-F238E27FC236}">
                <a16:creationId xmlns:a16="http://schemas.microsoft.com/office/drawing/2014/main" id="{C9B4478B-058B-41AB-B733-0F562A8A6C31}"/>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7295" y="1621561"/>
            <a:ext cx="1400711" cy="727408"/>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DD6CAB51-A243-4373-9851-3133E473CBC1}"/>
              </a:ext>
            </a:extLst>
          </p:cNvPr>
          <p:cNvSpPr txBox="1"/>
          <p:nvPr/>
        </p:nvSpPr>
        <p:spPr>
          <a:xfrm>
            <a:off x="87610" y="2611505"/>
            <a:ext cx="2456424" cy="415498"/>
          </a:xfrm>
          <a:prstGeom prst="rect">
            <a:avLst/>
          </a:prstGeom>
          <a:noFill/>
        </p:spPr>
        <p:txBody>
          <a:bodyPr wrap="square">
            <a:spAutoFit/>
          </a:bodyPr>
          <a:lstStyle/>
          <a:p>
            <a:pPr rtl="0"/>
            <a:r>
              <a:rPr lang="en-US" sz="1050" b="1" dirty="0">
                <a:latin typeface="72" panose="020B0503030000000003" pitchFamily="34" charset="0"/>
                <a:cs typeface="72" panose="020B0503030000000003" pitchFamily="34" charset="0"/>
              </a:rPr>
              <a:t>CEUD </a:t>
            </a:r>
            <a:r>
              <a:rPr lang="en-US" sz="1050" dirty="0">
                <a:latin typeface="72" panose="020B0503030000000003" pitchFamily="34" charset="0"/>
                <a:cs typeface="72" panose="020B0503030000000003" pitchFamily="34" charset="0"/>
              </a:rPr>
              <a:t>(Centre for </a:t>
            </a:r>
            <a:br>
              <a:rPr lang="en-US" sz="1050" dirty="0">
                <a:latin typeface="72" panose="020B0503030000000003" pitchFamily="34" charset="0"/>
                <a:cs typeface="72" panose="020B0503030000000003" pitchFamily="34" charset="0"/>
              </a:rPr>
            </a:br>
            <a:r>
              <a:rPr lang="en-US" sz="1050" dirty="0">
                <a:latin typeface="72" panose="020B0503030000000003" pitchFamily="34" charset="0"/>
                <a:cs typeface="72" panose="020B0503030000000003" pitchFamily="34" charset="0"/>
              </a:rPr>
              <a:t>Excellence in Universal Design)</a:t>
            </a:r>
          </a:p>
        </p:txBody>
      </p:sp>
      <p:pic>
        <p:nvPicPr>
          <p:cNvPr id="2070" name="Picture 22">
            <a:extLst>
              <a:ext uri="{FF2B5EF4-FFF2-40B4-BE49-F238E27FC236}">
                <a16:creationId xmlns:a16="http://schemas.microsoft.com/office/drawing/2014/main" id="{F2B95030-E435-4939-B4FA-4C1D4578C77E}"/>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0157" y="3027003"/>
            <a:ext cx="660415" cy="670733"/>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hlinkClick r:id="rId11"/>
            <a:extLst>
              <a:ext uri="{FF2B5EF4-FFF2-40B4-BE49-F238E27FC236}">
                <a16:creationId xmlns:a16="http://schemas.microsoft.com/office/drawing/2014/main" id="{6088756F-0B58-479B-AC2B-BCEE65112286}"/>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0539" y="3102517"/>
            <a:ext cx="1092739" cy="56418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FD020FC0-2B53-4989-BFA9-E4272C62F805}"/>
              </a:ext>
            </a:extLst>
          </p:cNvPr>
          <p:cNvSpPr txBox="1"/>
          <p:nvPr/>
        </p:nvSpPr>
        <p:spPr>
          <a:xfrm>
            <a:off x="3144379" y="2611505"/>
            <a:ext cx="2457776" cy="415498"/>
          </a:xfrm>
          <a:prstGeom prst="rect">
            <a:avLst/>
          </a:prstGeom>
          <a:noFill/>
        </p:spPr>
        <p:txBody>
          <a:bodyPr wrap="square" rtlCol="0">
            <a:spAutoFit/>
          </a:bodyPr>
          <a:lstStyle/>
          <a:p>
            <a:pPr rtl="0"/>
            <a:r>
              <a:rPr lang="en-US" sz="1050" b="1" dirty="0">
                <a:latin typeface="72" panose="020B0503030000000003" pitchFamily="34" charset="0"/>
                <a:cs typeface="72" panose="020B0503030000000003" pitchFamily="34" charset="0"/>
              </a:rPr>
              <a:t>ECQA </a:t>
            </a:r>
            <a:r>
              <a:rPr lang="en-US" sz="1050" dirty="0">
                <a:latin typeface="72" panose="020B0503030000000003" pitchFamily="34" charset="0"/>
                <a:cs typeface="72" panose="020B0503030000000003" pitchFamily="34" charset="0"/>
              </a:rPr>
              <a:t>(European Certification &amp; Qualification Association)</a:t>
            </a:r>
          </a:p>
        </p:txBody>
      </p:sp>
      <p:pic>
        <p:nvPicPr>
          <p:cNvPr id="2050" name="Picture 2">
            <a:hlinkClick r:id="rId13"/>
            <a:extLst>
              <a:ext uri="{FF2B5EF4-FFF2-40B4-BE49-F238E27FC236}">
                <a16:creationId xmlns:a16="http://schemas.microsoft.com/office/drawing/2014/main" id="{8F7F52DB-C17B-4950-9961-C653A99D7101}"/>
              </a:ext>
              <a:ext uri="{C183D7F6-B498-43B3-948B-1728B52AA6E4}">
                <adec:decorative xmlns:adec="http://schemas.microsoft.com/office/drawing/2017/decorative" val="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96926" y="2903802"/>
            <a:ext cx="1086914" cy="718951"/>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A0FD0CD7-7853-476F-8F22-B568515A4EB2}"/>
              </a:ext>
            </a:extLst>
          </p:cNvPr>
          <p:cNvSpPr txBox="1"/>
          <p:nvPr/>
        </p:nvSpPr>
        <p:spPr>
          <a:xfrm>
            <a:off x="6283182" y="2611505"/>
            <a:ext cx="1844613" cy="253916"/>
          </a:xfrm>
          <a:prstGeom prst="rect">
            <a:avLst/>
          </a:prstGeom>
          <a:noFill/>
        </p:spPr>
        <p:txBody>
          <a:bodyPr wrap="square">
            <a:spAutoFit/>
          </a:bodyPr>
          <a:lstStyle/>
          <a:p>
            <a:pPr rtl="0"/>
            <a:r>
              <a:rPr lang="en-US" sz="1050" b="1" dirty="0">
                <a:latin typeface="72" panose="020B0503030000000003" pitchFamily="34" charset="0"/>
                <a:cs typeface="72" panose="020B0503030000000003" pitchFamily="34" charset="0"/>
              </a:rPr>
              <a:t>ESSL FOUNDATION</a:t>
            </a:r>
            <a:endParaRPr lang="en-US" sz="1050" dirty="0">
              <a:latin typeface="72" panose="020B0503030000000003" pitchFamily="34" charset="0"/>
              <a:cs typeface="72" panose="020B0503030000000003" pitchFamily="34" charset="0"/>
            </a:endParaRPr>
          </a:p>
        </p:txBody>
      </p:sp>
      <p:pic>
        <p:nvPicPr>
          <p:cNvPr id="18" name="Imagen 17">
            <a:hlinkClick r:id="rId15"/>
            <a:extLst>
              <a:ext uri="{FF2B5EF4-FFF2-40B4-BE49-F238E27FC236}">
                <a16:creationId xmlns:a16="http://schemas.microsoft.com/office/drawing/2014/main" id="{C8D324CD-1F51-4760-A8AB-39896C3D7876}"/>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86601" y="3185424"/>
            <a:ext cx="2434107" cy="363494"/>
          </a:xfrm>
          <a:prstGeom prst="rect">
            <a:avLst/>
          </a:prstGeom>
        </p:spPr>
      </p:pic>
      <p:sp>
        <p:nvSpPr>
          <p:cNvPr id="20" name="CuadroTexto 19">
            <a:extLst>
              <a:ext uri="{FF2B5EF4-FFF2-40B4-BE49-F238E27FC236}">
                <a16:creationId xmlns:a16="http://schemas.microsoft.com/office/drawing/2014/main" id="{C5EE5915-6E93-4101-A0B3-42FD7D63D588}"/>
              </a:ext>
            </a:extLst>
          </p:cNvPr>
          <p:cNvSpPr txBox="1"/>
          <p:nvPr/>
        </p:nvSpPr>
        <p:spPr>
          <a:xfrm>
            <a:off x="87610" y="3951234"/>
            <a:ext cx="2648572" cy="415498"/>
          </a:xfrm>
          <a:prstGeom prst="rect">
            <a:avLst/>
          </a:prstGeom>
          <a:noFill/>
        </p:spPr>
        <p:txBody>
          <a:bodyPr wrap="square" rtlCol="0">
            <a:spAutoFit/>
          </a:bodyPr>
          <a:lstStyle/>
          <a:p>
            <a:pPr rtl="0"/>
            <a:r>
              <a:rPr lang="en-US" sz="1050" b="1" dirty="0">
                <a:latin typeface="72" panose="020B0503030000000003" pitchFamily="34" charset="0"/>
                <a:cs typeface="72" panose="020B0503030000000003" pitchFamily="34" charset="0"/>
              </a:rPr>
              <a:t>CEPIS </a:t>
            </a:r>
            <a:r>
              <a:rPr lang="en-US" sz="1050" dirty="0">
                <a:latin typeface="72" panose="020B0503030000000003" pitchFamily="34" charset="0"/>
                <a:cs typeface="72" panose="020B0503030000000003" pitchFamily="34" charset="0"/>
              </a:rPr>
              <a:t>(Council of European professional informatic societies)</a:t>
            </a:r>
          </a:p>
        </p:txBody>
      </p:sp>
      <p:pic>
        <p:nvPicPr>
          <p:cNvPr id="9" name="Gráfico 8">
            <a:hlinkClick r:id="rId17"/>
            <a:extLst>
              <a:ext uri="{FF2B5EF4-FFF2-40B4-BE49-F238E27FC236}">
                <a16:creationId xmlns:a16="http://schemas.microsoft.com/office/drawing/2014/main" id="{0F86CBDB-0F91-459E-BF3D-494E7D0FF697}"/>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32124" y="4489109"/>
            <a:ext cx="2353286" cy="590237"/>
          </a:xfrm>
          <a:prstGeom prst="rect">
            <a:avLst/>
          </a:prstGeom>
        </p:spPr>
      </p:pic>
      <p:sp>
        <p:nvSpPr>
          <p:cNvPr id="19" name="CuadroTexto 18">
            <a:extLst>
              <a:ext uri="{FF2B5EF4-FFF2-40B4-BE49-F238E27FC236}">
                <a16:creationId xmlns:a16="http://schemas.microsoft.com/office/drawing/2014/main" id="{6525B34A-A01D-432B-A2CE-1EB376DB6AA7}"/>
              </a:ext>
            </a:extLst>
          </p:cNvPr>
          <p:cNvSpPr txBox="1"/>
          <p:nvPr/>
        </p:nvSpPr>
        <p:spPr>
          <a:xfrm>
            <a:off x="3191779" y="4170176"/>
            <a:ext cx="3091403" cy="577081"/>
          </a:xfrm>
          <a:prstGeom prst="rect">
            <a:avLst/>
          </a:prstGeom>
          <a:noFill/>
        </p:spPr>
        <p:txBody>
          <a:bodyPr wrap="square" rtlCol="0">
            <a:spAutoFit/>
          </a:bodyPr>
          <a:lstStyle/>
          <a:p>
            <a:pPr algn="ctr" rtl="0"/>
            <a:r>
              <a:rPr lang="en-US" sz="1050" b="1" dirty="0">
                <a:latin typeface="72" panose="020B0503030000000003" pitchFamily="34" charset="0"/>
                <a:cs typeface="72" panose="020B0503030000000003" pitchFamily="34" charset="0"/>
              </a:rPr>
              <a:t>DAVID CAPOZZI</a:t>
            </a:r>
          </a:p>
          <a:p>
            <a:pPr algn="ctr" rtl="0"/>
            <a:r>
              <a:rPr lang="en-US" sz="1050" dirty="0">
                <a:latin typeface="72" panose="020B0503030000000003" pitchFamily="34" charset="0"/>
                <a:cs typeface="72" panose="020B0503030000000003" pitchFamily="34" charset="0"/>
              </a:rPr>
              <a:t>FORMER EXECUTIVE DIRECTOR – </a:t>
            </a:r>
            <a:br>
              <a:rPr lang="en-US" sz="1050" dirty="0">
                <a:latin typeface="72" panose="020B0503030000000003" pitchFamily="34" charset="0"/>
                <a:cs typeface="72" panose="020B0503030000000003" pitchFamily="34" charset="0"/>
              </a:rPr>
            </a:br>
            <a:r>
              <a:rPr lang="en-US" sz="1050" dirty="0">
                <a:latin typeface="72" panose="020B0503030000000003" pitchFamily="34" charset="0"/>
                <a:cs typeface="72" panose="020B0503030000000003" pitchFamily="34" charset="0"/>
              </a:rPr>
              <a:t>U.S. Access Board</a:t>
            </a:r>
          </a:p>
        </p:txBody>
      </p:sp>
      <p:sp>
        <p:nvSpPr>
          <p:cNvPr id="56" name="CuadroTexto 55">
            <a:extLst>
              <a:ext uri="{FF2B5EF4-FFF2-40B4-BE49-F238E27FC236}">
                <a16:creationId xmlns:a16="http://schemas.microsoft.com/office/drawing/2014/main" id="{FCCEF76F-7F6A-4E2F-8D0C-19EAB5BFDD78}"/>
              </a:ext>
            </a:extLst>
          </p:cNvPr>
          <p:cNvSpPr txBox="1"/>
          <p:nvPr/>
        </p:nvSpPr>
        <p:spPr>
          <a:xfrm>
            <a:off x="6283182" y="3951234"/>
            <a:ext cx="3039035" cy="415498"/>
          </a:xfrm>
          <a:prstGeom prst="rect">
            <a:avLst/>
          </a:prstGeom>
          <a:noFill/>
        </p:spPr>
        <p:txBody>
          <a:bodyPr wrap="square">
            <a:spAutoFit/>
          </a:bodyPr>
          <a:lstStyle/>
          <a:p>
            <a:r>
              <a:rPr lang="en-US" sz="1050" b="1" dirty="0">
                <a:latin typeface="72" panose="020B0503030000000003" pitchFamily="34" charset="0"/>
                <a:cs typeface="72" panose="020B0503030000000003" pitchFamily="34" charset="0"/>
              </a:rPr>
              <a:t>IAAP UE </a:t>
            </a:r>
            <a:r>
              <a:rPr lang="en-US" sz="1050" dirty="0">
                <a:latin typeface="72" panose="020B0503030000000003" pitchFamily="34" charset="0"/>
                <a:cs typeface="72" panose="020B0503030000000003" pitchFamily="34" charset="0"/>
              </a:rPr>
              <a:t>(International Association </a:t>
            </a:r>
            <a:br>
              <a:rPr lang="en-US" sz="1050" dirty="0">
                <a:latin typeface="72" panose="020B0503030000000003" pitchFamily="34" charset="0"/>
                <a:cs typeface="72" panose="020B0503030000000003" pitchFamily="34" charset="0"/>
              </a:rPr>
            </a:br>
            <a:r>
              <a:rPr lang="en-US" sz="1050" dirty="0">
                <a:latin typeface="72" panose="020B0503030000000003" pitchFamily="34" charset="0"/>
                <a:cs typeface="72" panose="020B0503030000000003" pitchFamily="34" charset="0"/>
              </a:rPr>
              <a:t>of Accessibility Professionals - Europe)</a:t>
            </a:r>
          </a:p>
        </p:txBody>
      </p:sp>
      <p:pic>
        <p:nvPicPr>
          <p:cNvPr id="28" name="Imagen 27">
            <a:hlinkClick r:id="rId20"/>
            <a:extLst>
              <a:ext uri="{FF2B5EF4-FFF2-40B4-BE49-F238E27FC236}">
                <a16:creationId xmlns:a16="http://schemas.microsoft.com/office/drawing/2014/main" id="{DB0D61CB-8619-461D-B8F2-75FAC4C43ED9}"/>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03918" y="4386574"/>
            <a:ext cx="1224673" cy="816449"/>
          </a:xfrm>
          <a:prstGeom prst="rect">
            <a:avLst/>
          </a:prstGeom>
        </p:spPr>
      </p:pic>
    </p:spTree>
    <p:extLst>
      <p:ext uri="{BB962C8B-B14F-4D97-AF65-F5344CB8AC3E}">
        <p14:creationId xmlns:p14="http://schemas.microsoft.com/office/powerpoint/2010/main" val="2296957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6A54B-EAB5-8FEF-34DA-F3C889136072}"/>
              </a:ext>
            </a:extLst>
          </p:cNvPr>
          <p:cNvSpPr>
            <a:spLocks noGrp="1"/>
          </p:cNvSpPr>
          <p:nvPr>
            <p:ph type="title"/>
          </p:nvPr>
        </p:nvSpPr>
        <p:spPr/>
        <p:txBody>
          <a:bodyPr/>
          <a:lstStyle/>
          <a:p>
            <a:r>
              <a:rPr lang="de-DE" dirty="0"/>
              <a:t>© 2023 Copyright für Folien</a:t>
            </a:r>
          </a:p>
        </p:txBody>
      </p:sp>
      <p:sp>
        <p:nvSpPr>
          <p:cNvPr id="3" name="Inhaltsplatzhalter 2">
            <a:extLst>
              <a:ext uri="{FF2B5EF4-FFF2-40B4-BE49-F238E27FC236}">
                <a16:creationId xmlns:a16="http://schemas.microsoft.com/office/drawing/2014/main" id="{D0221D46-5580-1360-B97F-BED8BCE00F57}"/>
              </a:ext>
            </a:extLst>
          </p:cNvPr>
          <p:cNvSpPr>
            <a:spLocks noGrp="1"/>
          </p:cNvSpPr>
          <p:nvPr>
            <p:ph idx="1"/>
          </p:nvPr>
        </p:nvSpPr>
        <p:spPr>
          <a:xfrm>
            <a:off x="423430" y="1330960"/>
            <a:ext cx="8297141" cy="3362443"/>
          </a:xfrm>
        </p:spPr>
        <p:txBody>
          <a:bodyPr/>
          <a:lstStyle/>
          <a:p>
            <a:pPr marL="0" indent="0" algn="ctr">
              <a:buNone/>
            </a:pPr>
            <a:r>
              <a:rPr lang="de-DE" dirty="0"/>
              <a:t>Kompetenzzentrum Digitale Barrierefreiheit </a:t>
            </a:r>
          </a:p>
          <a:p>
            <a:pPr marL="0" indent="0" algn="ctr">
              <a:buNone/>
            </a:pPr>
            <a:r>
              <a:rPr lang="de-DE" dirty="0"/>
              <a:t>Hochschule der Medien Stuttgart</a:t>
            </a:r>
          </a:p>
          <a:p>
            <a:pPr marL="0" indent="0" algn="ctr">
              <a:buNone/>
            </a:pPr>
            <a:r>
              <a:rPr lang="de-DE" dirty="0"/>
              <a:t>Prof. Dr. Gottfried Zimmermann </a:t>
            </a:r>
          </a:p>
          <a:p>
            <a:pPr marL="0" indent="0" algn="ctr">
              <a:buNone/>
            </a:pPr>
            <a:r>
              <a:rPr lang="de-DE" dirty="0">
                <a:hlinkClick r:id="rId2"/>
              </a:rPr>
              <a:t>barrierefreiheit@hdm-stuttgart.de</a:t>
            </a:r>
            <a:r>
              <a:rPr lang="de-DE" dirty="0"/>
              <a:t> </a:t>
            </a:r>
          </a:p>
          <a:p>
            <a:pPr marL="0" indent="0" algn="ctr">
              <a:buNone/>
            </a:pPr>
            <a:r>
              <a:rPr lang="de-DE" dirty="0">
                <a:hlinkClick r:id="rId3"/>
              </a:rPr>
              <a:t>https://barrierefreiheit.hdm-stuttgart.de</a:t>
            </a:r>
            <a:r>
              <a:rPr lang="de-DE" dirty="0"/>
              <a:t> </a:t>
            </a:r>
          </a:p>
          <a:p>
            <a:pPr marL="0" indent="0" algn="ctr">
              <a:buNone/>
            </a:pPr>
            <a:r>
              <a:rPr lang="de-DE" dirty="0"/>
              <a:t>+</a:t>
            </a:r>
          </a:p>
          <a:p>
            <a:pPr marL="0" indent="0" algn="ctr">
              <a:buNone/>
            </a:pPr>
            <a:r>
              <a:rPr lang="de-DE" dirty="0"/>
              <a:t>Gregor Strutz  </a:t>
            </a:r>
            <a:r>
              <a:rPr lang="de-DE" dirty="0">
                <a:hlinkClick r:id="rId4"/>
              </a:rPr>
              <a:t>gregor@gregorstrutz.de</a:t>
            </a:r>
            <a:endParaRPr lang="de-DE" dirty="0"/>
          </a:p>
          <a:p>
            <a:pPr marL="0" indent="0" algn="ctr">
              <a:buNone/>
            </a:pPr>
            <a:r>
              <a:rPr lang="de-DE" dirty="0"/>
              <a:t>+</a:t>
            </a:r>
          </a:p>
          <a:p>
            <a:pPr marL="0" indent="0" algn="ctr">
              <a:buNone/>
            </a:pPr>
            <a:r>
              <a:rPr lang="de-DE" dirty="0"/>
              <a:t>Yehya Mohamad </a:t>
            </a:r>
            <a:r>
              <a:rPr lang="de-DE" dirty="0">
                <a:hlinkClick r:id="rId5"/>
              </a:rPr>
              <a:t>yehya.mohamad@gmail.com</a:t>
            </a:r>
            <a:endParaRPr lang="de-DE" dirty="0"/>
          </a:p>
          <a:p>
            <a:pPr marL="0" indent="0" algn="ctr">
              <a:buNone/>
            </a:pPr>
            <a:r>
              <a:rPr lang="de-DE" dirty="0"/>
              <a:t>+</a:t>
            </a:r>
          </a:p>
          <a:p>
            <a:pPr marL="0" indent="0" algn="ctr">
              <a:buNone/>
            </a:pPr>
            <a:r>
              <a:rPr lang="de-DE" dirty="0"/>
              <a:t>AccessibleEU</a:t>
            </a:r>
          </a:p>
          <a:p>
            <a:pPr marL="0" indent="0" algn="ctr">
              <a:buNone/>
            </a:pPr>
            <a:r>
              <a:rPr lang="de-DE" dirty="0"/>
              <a:t>Website: www.AccessibleEUCentre.eu</a:t>
            </a:r>
          </a:p>
          <a:p>
            <a:pPr marL="0" indent="0" algn="ctr">
              <a:buNone/>
            </a:pPr>
            <a:r>
              <a:rPr lang="de-DE" dirty="0"/>
              <a:t>E-Mail: accessibleeu@fundaciononce.es</a:t>
            </a:r>
          </a:p>
          <a:p>
            <a:pPr marL="0" indent="0" algn="ctr">
              <a:buNone/>
            </a:pPr>
            <a:endParaRPr lang="de-DE" dirty="0"/>
          </a:p>
        </p:txBody>
      </p:sp>
      <p:sp>
        <p:nvSpPr>
          <p:cNvPr id="4" name="Foliennummernplatzhalter 3">
            <a:extLst>
              <a:ext uri="{FF2B5EF4-FFF2-40B4-BE49-F238E27FC236}">
                <a16:creationId xmlns:a16="http://schemas.microsoft.com/office/drawing/2014/main" id="{73154EB2-A1CB-9BF9-87C1-D7726DF7B41D}"/>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60</a:t>
            </a:fld>
            <a:endParaRPr lang="de-DE" dirty="0"/>
          </a:p>
        </p:txBody>
      </p:sp>
    </p:spTree>
    <p:extLst>
      <p:ext uri="{BB962C8B-B14F-4D97-AF65-F5344CB8AC3E}">
        <p14:creationId xmlns:p14="http://schemas.microsoft.com/office/powerpoint/2010/main" val="352087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49">
            <a:extLst>
              <a:ext uri="{FF2B5EF4-FFF2-40B4-BE49-F238E27FC236}">
                <a16:creationId xmlns:a16="http://schemas.microsoft.com/office/drawing/2014/main" id="{EA6BA82A-24DD-BC5F-55AF-E793F1855357}"/>
              </a:ext>
            </a:extLst>
          </p:cNvPr>
          <p:cNvSpPr txBox="1">
            <a:spLocks noGrp="1"/>
          </p:cNvSpPr>
          <p:nvPr>
            <p:ph type="title" idx="4294967295"/>
          </p:nvPr>
        </p:nvSpPr>
        <p:spPr>
          <a:xfrm>
            <a:off x="396518" y="395145"/>
            <a:ext cx="457089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dirty="0">
                <a:ln>
                  <a:noFill/>
                </a:ln>
                <a:solidFill>
                  <a:srgbClr val="65459B"/>
                </a:solidFill>
                <a:effectLst/>
                <a:uLnTx/>
                <a:uFillTx/>
                <a:latin typeface="72 Black" panose="020B0A04030603020204" pitchFamily="34" charset="0"/>
                <a:ea typeface="+mn-ea"/>
                <a:cs typeface="72 Black" panose="020B0A04030603020204" pitchFamily="34" charset="0"/>
                <a:sym typeface="Arial"/>
              </a:rPr>
              <a:t>Was tut AccessibleEU?</a:t>
            </a:r>
          </a:p>
        </p:txBody>
      </p:sp>
      <p:cxnSp>
        <p:nvCxnSpPr>
          <p:cNvPr id="5" name="Conector recto 4">
            <a:extLst>
              <a:ext uri="{FF2B5EF4-FFF2-40B4-BE49-F238E27FC236}">
                <a16:creationId xmlns:a16="http://schemas.microsoft.com/office/drawing/2014/main" id="{F037CB0D-DC4C-4FFD-BEAF-757784C2941E}"/>
              </a:ext>
              <a:ext uri="{C183D7F6-B498-43B3-948B-1728B52AA6E4}">
                <adec:decorative xmlns:adec="http://schemas.microsoft.com/office/drawing/2017/decorative" val="1"/>
              </a:ext>
            </a:extLst>
          </p:cNvPr>
          <p:cNvCxnSpPr>
            <a:cxnSpLocks/>
          </p:cNvCxnSpPr>
          <p:nvPr/>
        </p:nvCxnSpPr>
        <p:spPr>
          <a:xfrm>
            <a:off x="596096" y="2862921"/>
            <a:ext cx="7882363" cy="0"/>
          </a:xfrm>
          <a:prstGeom prst="line">
            <a:avLst/>
          </a:prstGeom>
          <a:ln>
            <a:solidFill>
              <a:srgbClr val="65459B"/>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70202B74-2D56-49EB-B577-0C771AD96451}"/>
              </a:ext>
              <a:ext uri="{C183D7F6-B498-43B3-948B-1728B52AA6E4}">
                <adec:decorative xmlns:adec="http://schemas.microsoft.com/office/drawing/2017/decorative" val="1"/>
              </a:ext>
            </a:extLst>
          </p:cNvPr>
          <p:cNvCxnSpPr>
            <a:cxnSpLocks/>
          </p:cNvCxnSpPr>
          <p:nvPr/>
        </p:nvCxnSpPr>
        <p:spPr>
          <a:xfrm>
            <a:off x="5479974" y="1102714"/>
            <a:ext cx="0" cy="3441428"/>
          </a:xfrm>
          <a:prstGeom prst="line">
            <a:avLst/>
          </a:prstGeom>
          <a:ln>
            <a:solidFill>
              <a:srgbClr val="65459B"/>
            </a:solidFill>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2D3A7B9C-88C8-4720-B495-9E3D2AE38C4A}"/>
              </a:ext>
            </a:extLst>
          </p:cNvPr>
          <p:cNvSpPr txBox="1"/>
          <p:nvPr/>
        </p:nvSpPr>
        <p:spPr>
          <a:xfrm>
            <a:off x="497723" y="1895601"/>
            <a:ext cx="2873076" cy="692497"/>
          </a:xfrm>
          <a:prstGeom prst="rect">
            <a:avLst/>
          </a:prstGeom>
          <a:noFill/>
        </p:spPr>
        <p:txBody>
          <a:bodyPr wrap="square">
            <a:spAutoFit/>
          </a:bodyPr>
          <a:lstStyle/>
          <a:p>
            <a:r>
              <a:rPr lang="de-DE" sz="1300" dirty="0">
                <a:latin typeface="72" panose="020B0503030000000003" pitchFamily="34" charset="0"/>
                <a:cs typeface="72" panose="020B0503030000000003" pitchFamily="34" charset="0"/>
              </a:rPr>
              <a:t>Unterstützung der Umsetzung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der Rechtsvorschriften der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Europäischen Union zur Barrierefreiheit</a:t>
            </a:r>
          </a:p>
        </p:txBody>
      </p:sp>
      <p:pic>
        <p:nvPicPr>
          <p:cNvPr id="4" name="Imagen 3">
            <a:extLst>
              <a:ext uri="{FF2B5EF4-FFF2-40B4-BE49-F238E27FC236}">
                <a16:creationId xmlns:a16="http://schemas.microsoft.com/office/drawing/2014/main" id="{6CCCCC23-56A6-4742-87E4-79A3092E335E}"/>
              </a:ext>
              <a:ext uri="{C183D7F6-B498-43B3-948B-1728B52AA6E4}">
                <adec:decorative xmlns:adec="http://schemas.microsoft.com/office/drawing/2017/decorative" val="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358819" y="1102713"/>
            <a:ext cx="684000" cy="684000"/>
          </a:xfrm>
          <a:prstGeom prst="rect">
            <a:avLst/>
          </a:prstGeom>
        </p:spPr>
      </p:pic>
      <p:pic>
        <p:nvPicPr>
          <p:cNvPr id="7" name="Imagen 6">
            <a:extLst>
              <a:ext uri="{FF2B5EF4-FFF2-40B4-BE49-F238E27FC236}">
                <a16:creationId xmlns:a16="http://schemas.microsoft.com/office/drawing/2014/main" id="{9AC8172A-F71B-4D6D-9E86-D47EB3FB1A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958" y="1056997"/>
            <a:ext cx="786319" cy="729716"/>
          </a:xfrm>
          <a:prstGeom prst="rect">
            <a:avLst/>
          </a:prstGeom>
        </p:spPr>
      </p:pic>
      <p:pic>
        <p:nvPicPr>
          <p:cNvPr id="34" name="Imagen 33">
            <a:extLst>
              <a:ext uri="{FF2B5EF4-FFF2-40B4-BE49-F238E27FC236}">
                <a16:creationId xmlns:a16="http://schemas.microsoft.com/office/drawing/2014/main" id="{E0E96053-3946-491F-8DC4-4AE430FC8A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0136" y="1102714"/>
            <a:ext cx="716400" cy="683409"/>
          </a:xfrm>
          <a:prstGeom prst="rect">
            <a:avLst/>
          </a:prstGeom>
        </p:spPr>
      </p:pic>
      <p:pic>
        <p:nvPicPr>
          <p:cNvPr id="36" name="Imagen 35">
            <a:extLst>
              <a:ext uri="{FF2B5EF4-FFF2-40B4-BE49-F238E27FC236}">
                <a16:creationId xmlns:a16="http://schemas.microsoft.com/office/drawing/2014/main" id="{E29EA48F-D60A-48E0-AC1D-4D926E06D16F}"/>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358820" y="3881256"/>
            <a:ext cx="684000" cy="684000"/>
          </a:xfrm>
          <a:prstGeom prst="rect">
            <a:avLst/>
          </a:prstGeom>
        </p:spPr>
      </p:pic>
      <p:pic>
        <p:nvPicPr>
          <p:cNvPr id="10" name="Imagen 9">
            <a:extLst>
              <a:ext uri="{FF2B5EF4-FFF2-40B4-BE49-F238E27FC236}">
                <a16:creationId xmlns:a16="http://schemas.microsoft.com/office/drawing/2014/main" id="{A04598A1-B18C-4227-8F94-53C3B7250285}"/>
              </a:ext>
              <a:ext uri="{C183D7F6-B498-43B3-948B-1728B52AA6E4}">
                <adec:decorative xmlns:adec="http://schemas.microsoft.com/office/drawing/2017/decorative" val="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121923" y="3881256"/>
            <a:ext cx="684000" cy="684000"/>
          </a:xfrm>
          <a:prstGeom prst="rect">
            <a:avLst/>
          </a:prstGeom>
        </p:spPr>
      </p:pic>
      <p:pic>
        <p:nvPicPr>
          <p:cNvPr id="42" name="Imagen 41">
            <a:extLst>
              <a:ext uri="{FF2B5EF4-FFF2-40B4-BE49-F238E27FC236}">
                <a16:creationId xmlns:a16="http://schemas.microsoft.com/office/drawing/2014/main" id="{A6FC6C98-5281-4E2A-B1A1-B3BF7C0F197A}"/>
              </a:ext>
              <a:ext uri="{C183D7F6-B498-43B3-948B-1728B52AA6E4}">
                <adec:decorative xmlns:adec="http://schemas.microsoft.com/office/drawing/2017/decorative" val="1"/>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5710135" y="3881256"/>
            <a:ext cx="684000" cy="684000"/>
          </a:xfrm>
          <a:prstGeom prst="rect">
            <a:avLst/>
          </a:prstGeom>
        </p:spPr>
      </p:pic>
      <p:sp>
        <p:nvSpPr>
          <p:cNvPr id="14" name="CuadroTexto 39">
            <a:extLst>
              <a:ext uri="{FF2B5EF4-FFF2-40B4-BE49-F238E27FC236}">
                <a16:creationId xmlns:a16="http://schemas.microsoft.com/office/drawing/2014/main" id="{40636507-EA89-6CB6-90D6-A72036B96D69}"/>
              </a:ext>
            </a:extLst>
          </p:cNvPr>
          <p:cNvSpPr txBox="1"/>
          <p:nvPr/>
        </p:nvSpPr>
        <p:spPr>
          <a:xfrm>
            <a:off x="3558941" y="1895601"/>
            <a:ext cx="2233357" cy="692497"/>
          </a:xfrm>
          <a:prstGeom prst="rect">
            <a:avLst/>
          </a:prstGeom>
          <a:noFill/>
        </p:spPr>
        <p:txBody>
          <a:bodyPr wrap="square">
            <a:spAutoFit/>
          </a:bodyPr>
          <a:lstStyle/>
          <a:p>
            <a:r>
              <a:rPr lang="de-DE" sz="1300" dirty="0">
                <a:latin typeface="72" panose="020B0503030000000003" pitchFamily="34" charset="0"/>
                <a:cs typeface="72" panose="020B0503030000000003" pitchFamily="34" charset="0"/>
              </a:rPr>
              <a:t>Aufbau von Kapazitäten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für Barrierefreiheit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in den EU-Ländern</a:t>
            </a:r>
          </a:p>
        </p:txBody>
      </p:sp>
      <p:sp>
        <p:nvSpPr>
          <p:cNvPr id="15" name="CuadroTexto 39">
            <a:extLst>
              <a:ext uri="{FF2B5EF4-FFF2-40B4-BE49-F238E27FC236}">
                <a16:creationId xmlns:a16="http://schemas.microsoft.com/office/drawing/2014/main" id="{7C935DFE-3990-F7D4-827A-9D1EC6F33AFF}"/>
              </a:ext>
            </a:extLst>
          </p:cNvPr>
          <p:cNvSpPr txBox="1"/>
          <p:nvPr/>
        </p:nvSpPr>
        <p:spPr>
          <a:xfrm>
            <a:off x="5630102" y="1895601"/>
            <a:ext cx="3217727" cy="692497"/>
          </a:xfrm>
          <a:prstGeom prst="rect">
            <a:avLst/>
          </a:prstGeom>
          <a:noFill/>
        </p:spPr>
        <p:txBody>
          <a:bodyPr wrap="square">
            <a:spAutoFit/>
          </a:bodyPr>
          <a:lstStyle/>
          <a:p>
            <a:r>
              <a:rPr lang="de-DE" sz="1300" dirty="0">
                <a:latin typeface="72" panose="020B0503030000000003" pitchFamily="34" charset="0"/>
                <a:cs typeface="72" panose="020B0503030000000003" pitchFamily="34" charset="0"/>
              </a:rPr>
              <a:t>Die für die Umsetzung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der Zugänglichkeitsvorschriften in der EU zuständigen Akteure verbinden</a:t>
            </a:r>
          </a:p>
        </p:txBody>
      </p:sp>
      <p:sp>
        <p:nvSpPr>
          <p:cNvPr id="19" name="CuadroTexto 39">
            <a:extLst>
              <a:ext uri="{FF2B5EF4-FFF2-40B4-BE49-F238E27FC236}">
                <a16:creationId xmlns:a16="http://schemas.microsoft.com/office/drawing/2014/main" id="{5738FBD8-5349-DE77-38F8-87A6B287D1E9}"/>
              </a:ext>
            </a:extLst>
          </p:cNvPr>
          <p:cNvSpPr txBox="1"/>
          <p:nvPr/>
        </p:nvSpPr>
        <p:spPr>
          <a:xfrm>
            <a:off x="497722" y="3030720"/>
            <a:ext cx="2766344" cy="692497"/>
          </a:xfrm>
          <a:prstGeom prst="rect">
            <a:avLst/>
          </a:prstGeom>
          <a:noFill/>
        </p:spPr>
        <p:txBody>
          <a:bodyPr wrap="square">
            <a:spAutoFit/>
          </a:bodyPr>
          <a:lstStyle/>
          <a:p>
            <a:r>
              <a:rPr lang="de-DE" sz="1300" dirty="0">
                <a:latin typeface="72" panose="020B0503030000000003" pitchFamily="34" charset="0"/>
                <a:cs typeface="72" panose="020B0503030000000003" pitchFamily="34" charset="0"/>
              </a:rPr>
              <a:t>Schaffung eines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gemeinsamen europäischen Zentrums für Barrierefreiheit</a:t>
            </a:r>
          </a:p>
        </p:txBody>
      </p:sp>
      <p:sp>
        <p:nvSpPr>
          <p:cNvPr id="20" name="CuadroTexto 39">
            <a:extLst>
              <a:ext uri="{FF2B5EF4-FFF2-40B4-BE49-F238E27FC236}">
                <a16:creationId xmlns:a16="http://schemas.microsoft.com/office/drawing/2014/main" id="{A70F0054-5052-47FB-952D-220E00988A55}"/>
              </a:ext>
            </a:extLst>
          </p:cNvPr>
          <p:cNvSpPr txBox="1"/>
          <p:nvPr/>
        </p:nvSpPr>
        <p:spPr>
          <a:xfrm>
            <a:off x="3558941" y="3030720"/>
            <a:ext cx="2233357" cy="692497"/>
          </a:xfrm>
          <a:prstGeom prst="rect">
            <a:avLst/>
          </a:prstGeom>
          <a:noFill/>
        </p:spPr>
        <p:txBody>
          <a:bodyPr wrap="square">
            <a:spAutoFit/>
          </a:bodyPr>
          <a:lstStyle/>
          <a:p>
            <a:r>
              <a:rPr lang="de-DE" sz="1300" dirty="0">
                <a:latin typeface="72" panose="020B0503030000000003" pitchFamily="34" charset="0"/>
                <a:cs typeface="72" panose="020B0503030000000003" pitchFamily="34" charset="0"/>
              </a:rPr>
              <a:t>Ausbildung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von Fachleuten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für Barrierefreiheit</a:t>
            </a:r>
          </a:p>
        </p:txBody>
      </p:sp>
      <p:sp>
        <p:nvSpPr>
          <p:cNvPr id="22" name="CuadroTexto 39">
            <a:extLst>
              <a:ext uri="{FF2B5EF4-FFF2-40B4-BE49-F238E27FC236}">
                <a16:creationId xmlns:a16="http://schemas.microsoft.com/office/drawing/2014/main" id="{ECA5868B-106C-F671-90AE-2DE777E416E6}"/>
              </a:ext>
            </a:extLst>
          </p:cNvPr>
          <p:cNvSpPr txBox="1"/>
          <p:nvPr/>
        </p:nvSpPr>
        <p:spPr>
          <a:xfrm>
            <a:off x="5630102" y="3030720"/>
            <a:ext cx="2893050" cy="692497"/>
          </a:xfrm>
          <a:prstGeom prst="rect">
            <a:avLst/>
          </a:prstGeom>
          <a:noFill/>
        </p:spPr>
        <p:txBody>
          <a:bodyPr wrap="square">
            <a:spAutoFit/>
          </a:bodyPr>
          <a:lstStyle/>
          <a:p>
            <a:r>
              <a:rPr lang="de-DE" sz="1300" dirty="0">
                <a:latin typeface="72" panose="020B0503030000000003" pitchFamily="34" charset="0"/>
                <a:cs typeface="72" panose="020B0503030000000003" pitchFamily="34" charset="0"/>
              </a:rPr>
              <a:t>Eine Studie pro Jahr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zu einem ausgewählten Thema </a:t>
            </a:r>
            <a:br>
              <a:rPr lang="de-DE" sz="1300" dirty="0">
                <a:latin typeface="72" panose="020B0503030000000003" pitchFamily="34" charset="0"/>
                <a:cs typeface="72" panose="020B0503030000000003" pitchFamily="34" charset="0"/>
              </a:rPr>
            </a:br>
            <a:r>
              <a:rPr lang="de-DE" sz="1300" dirty="0">
                <a:latin typeface="72" panose="020B0503030000000003" pitchFamily="34" charset="0"/>
                <a:cs typeface="72" panose="020B0503030000000003" pitchFamily="34" charset="0"/>
              </a:rPr>
              <a:t>der Barrierefreiheit in Europa.</a:t>
            </a:r>
          </a:p>
        </p:txBody>
      </p:sp>
      <p:cxnSp>
        <p:nvCxnSpPr>
          <p:cNvPr id="29" name="Conector recto 8">
            <a:extLst>
              <a:ext uri="{FF2B5EF4-FFF2-40B4-BE49-F238E27FC236}">
                <a16:creationId xmlns:a16="http://schemas.microsoft.com/office/drawing/2014/main" id="{0D30E05C-554D-0B4D-4C61-4BBD43712DFE}"/>
              </a:ext>
              <a:ext uri="{C183D7F6-B498-43B3-948B-1728B52AA6E4}">
                <adec:decorative xmlns:adec="http://schemas.microsoft.com/office/drawing/2017/decorative" val="1"/>
              </a:ext>
            </a:extLst>
          </p:cNvPr>
          <p:cNvCxnSpPr>
            <a:cxnSpLocks/>
          </p:cNvCxnSpPr>
          <p:nvPr/>
        </p:nvCxnSpPr>
        <p:spPr>
          <a:xfrm>
            <a:off x="3483352" y="1102714"/>
            <a:ext cx="0" cy="3441428"/>
          </a:xfrm>
          <a:prstGeom prst="line">
            <a:avLst/>
          </a:prstGeom>
          <a:ln>
            <a:solidFill>
              <a:srgbClr val="65459B"/>
            </a:solidFill>
          </a:ln>
        </p:spPr>
        <p:style>
          <a:lnRef idx="1">
            <a:schemeClr val="accent1"/>
          </a:lnRef>
          <a:fillRef idx="0">
            <a:schemeClr val="accent1"/>
          </a:fillRef>
          <a:effectRef idx="0">
            <a:schemeClr val="accent1"/>
          </a:effectRef>
          <a:fontRef idx="minor">
            <a:schemeClr val="tx1"/>
          </a:fontRef>
        </p:style>
      </p:cxnSp>
      <p:pic>
        <p:nvPicPr>
          <p:cNvPr id="31" name="Imagen 3">
            <a:extLst>
              <a:ext uri="{FF2B5EF4-FFF2-40B4-BE49-F238E27FC236}">
                <a16:creationId xmlns:a16="http://schemas.microsoft.com/office/drawing/2014/main" id="{53E5C07C-2534-3E7F-7E5E-A0FC21C9AEA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0" y="4875349"/>
            <a:ext cx="9144000" cy="768345"/>
          </a:xfrm>
          <a:prstGeom prst="rect">
            <a:avLst/>
          </a:prstGeom>
        </p:spPr>
      </p:pic>
    </p:spTree>
    <p:extLst>
      <p:ext uri="{BB962C8B-B14F-4D97-AF65-F5344CB8AC3E}">
        <p14:creationId xmlns:p14="http://schemas.microsoft.com/office/powerpoint/2010/main" val="25861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9">
            <a:extLst>
              <a:ext uri="{FF2B5EF4-FFF2-40B4-BE49-F238E27FC236}">
                <a16:creationId xmlns:a16="http://schemas.microsoft.com/office/drawing/2014/main" id="{A715030E-2033-AAA6-3A3A-806D8EE8230D}"/>
              </a:ext>
            </a:extLst>
          </p:cNvPr>
          <p:cNvSpPr txBox="1">
            <a:spLocks noGrp="1"/>
          </p:cNvSpPr>
          <p:nvPr>
            <p:ph type="title" idx="4294967295"/>
          </p:nvPr>
        </p:nvSpPr>
        <p:spPr>
          <a:xfrm>
            <a:off x="396518" y="395145"/>
            <a:ext cx="457089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noProof="0" dirty="0">
                <a:ln>
                  <a:noFill/>
                </a:ln>
                <a:solidFill>
                  <a:srgbClr val="65459B"/>
                </a:solidFill>
                <a:effectLst/>
                <a:uLnTx/>
                <a:uFillTx/>
                <a:latin typeface="72 Black" panose="020B0A04030603020204" pitchFamily="34" charset="0"/>
                <a:ea typeface="+mn-ea"/>
                <a:cs typeface="72 Black" panose="020B0A04030603020204" pitchFamily="34" charset="0"/>
                <a:sym typeface="Arial"/>
              </a:rPr>
              <a:t>Projektziele in Zahlen</a:t>
            </a:r>
          </a:p>
        </p:txBody>
      </p:sp>
      <p:sp>
        <p:nvSpPr>
          <p:cNvPr id="4" name="CuadroTexto 3">
            <a:extLst>
              <a:ext uri="{FF2B5EF4-FFF2-40B4-BE49-F238E27FC236}">
                <a16:creationId xmlns:a16="http://schemas.microsoft.com/office/drawing/2014/main" id="{0606168C-760D-4B73-8B98-A7D62B0D549F}"/>
              </a:ext>
            </a:extLst>
          </p:cNvPr>
          <p:cNvSpPr txBox="1"/>
          <p:nvPr/>
        </p:nvSpPr>
        <p:spPr>
          <a:xfrm>
            <a:off x="1382762" y="1354721"/>
            <a:ext cx="5741456" cy="2794611"/>
          </a:xfrm>
          <a:prstGeom prst="rect">
            <a:avLst/>
          </a:prstGeom>
          <a:noFill/>
        </p:spPr>
        <p:txBody>
          <a:bodyPr wrap="square">
            <a:spAutoFit/>
          </a:bodyPr>
          <a:lstStyle/>
          <a:p>
            <a:pPr>
              <a:lnSpc>
                <a:spcPct val="150000"/>
              </a:lnSpc>
            </a:pPr>
            <a:r>
              <a:rPr lang="de-DE" sz="2400" b="1">
                <a:solidFill>
                  <a:srgbClr val="65459B"/>
                </a:solidFill>
                <a:latin typeface="Franklin Gothic Heavy" panose="020B0903020102020204" pitchFamily="34" charset="0"/>
              </a:rPr>
              <a:t>500</a:t>
            </a:r>
            <a:r>
              <a:rPr lang="de-DE" sz="1800">
                <a:latin typeface="PFSquareSansPro-Regular"/>
              </a:rPr>
              <a:t> </a:t>
            </a:r>
            <a:r>
              <a:rPr lang="de-DE" sz="1500">
                <a:latin typeface="PFSquareSansPro-Regular"/>
              </a:rPr>
              <a:t>neue Mitglieder pro Jahr in der Community of Practice</a:t>
            </a:r>
          </a:p>
          <a:p>
            <a:pPr>
              <a:lnSpc>
                <a:spcPct val="150000"/>
              </a:lnSpc>
            </a:pPr>
            <a:r>
              <a:rPr lang="de-DE" sz="2400" b="1" dirty="0">
                <a:solidFill>
                  <a:srgbClr val="65459B"/>
                </a:solidFill>
                <a:latin typeface="Franklin Gothic Heavy" panose="020B0903020102020204" pitchFamily="34" charset="0"/>
              </a:rPr>
              <a:t>60</a:t>
            </a:r>
            <a:r>
              <a:rPr lang="de-DE" sz="1800" dirty="0">
                <a:latin typeface="PFSquareSansPro-Regular"/>
              </a:rPr>
              <a:t> </a:t>
            </a:r>
            <a:r>
              <a:rPr lang="de-DE" sz="1500" dirty="0">
                <a:latin typeface="PFSquareSansPro-Regular"/>
              </a:rPr>
              <a:t>Einträge pro Jahr in der AccessibleEU-Online-Bibliothek</a:t>
            </a:r>
          </a:p>
          <a:p>
            <a:pPr>
              <a:lnSpc>
                <a:spcPct val="150000"/>
              </a:lnSpc>
              <a:buClr>
                <a:srgbClr val="65459B"/>
              </a:buClr>
              <a:buSzPct val="130000"/>
            </a:pPr>
            <a:r>
              <a:rPr lang="de-DE" sz="1500" dirty="0">
                <a:latin typeface="PFSquareSansPro-Regular"/>
              </a:rPr>
              <a:t>Rund</a:t>
            </a:r>
            <a:r>
              <a:rPr lang="de-DE" sz="2400" b="1" dirty="0">
                <a:solidFill>
                  <a:srgbClr val="094DA1"/>
                </a:solidFill>
                <a:latin typeface="Franklin Gothic Heavy" panose="020B0903020102020204" pitchFamily="34" charset="0"/>
              </a:rPr>
              <a:t> </a:t>
            </a:r>
            <a:r>
              <a:rPr lang="de-DE" sz="2400" b="1" dirty="0">
                <a:solidFill>
                  <a:srgbClr val="65459B"/>
                </a:solidFill>
                <a:latin typeface="Franklin Gothic Heavy" panose="020B0903020102020204" pitchFamily="34" charset="0"/>
              </a:rPr>
              <a:t>150</a:t>
            </a:r>
            <a:r>
              <a:rPr lang="de-DE" sz="1800" dirty="0">
                <a:latin typeface="PFSquareSansPro-Regular"/>
              </a:rPr>
              <a:t> </a:t>
            </a:r>
            <a:r>
              <a:rPr lang="de-DE" sz="1500" dirty="0">
                <a:latin typeface="PFSquareSansPro-Regular"/>
              </a:rPr>
              <a:t>vorbildliche Beispiele pro Jahr sollen erfasst werden</a:t>
            </a:r>
          </a:p>
          <a:p>
            <a:pPr>
              <a:lnSpc>
                <a:spcPct val="150000"/>
              </a:lnSpc>
            </a:pPr>
            <a:r>
              <a:rPr lang="de-DE" sz="2400" b="1" dirty="0">
                <a:solidFill>
                  <a:srgbClr val="65459B"/>
                </a:solidFill>
                <a:latin typeface="Franklin Gothic Heavy" panose="020B0903020102020204" pitchFamily="34" charset="0"/>
              </a:rPr>
              <a:t>88</a:t>
            </a:r>
            <a:r>
              <a:rPr lang="de-DE" sz="2400" b="1" dirty="0">
                <a:solidFill>
                  <a:srgbClr val="094DA1"/>
                </a:solidFill>
                <a:latin typeface="Franklin Gothic Heavy" panose="020B0903020102020204" pitchFamily="34" charset="0"/>
              </a:rPr>
              <a:t> </a:t>
            </a:r>
            <a:r>
              <a:rPr lang="de-DE" sz="1500" dirty="0">
                <a:latin typeface="PFSquareSansPro-Regular"/>
              </a:rPr>
              <a:t>Veranstaltungen in der gesamten EU im Jahr 2023</a:t>
            </a:r>
          </a:p>
          <a:p>
            <a:pPr>
              <a:lnSpc>
                <a:spcPct val="150000"/>
              </a:lnSpc>
            </a:pPr>
            <a:r>
              <a:rPr lang="de-DE" sz="2400" b="1" dirty="0">
                <a:solidFill>
                  <a:srgbClr val="65459B"/>
                </a:solidFill>
                <a:latin typeface="Franklin Gothic Heavy" panose="020B0903020102020204" pitchFamily="34" charset="0"/>
              </a:rPr>
              <a:t>34</a:t>
            </a:r>
            <a:r>
              <a:rPr lang="de-DE" sz="1800" dirty="0">
                <a:latin typeface="PFSquareSansPro-Regular"/>
              </a:rPr>
              <a:t> </a:t>
            </a:r>
            <a:r>
              <a:rPr lang="de-DE" sz="1500" dirty="0">
                <a:latin typeface="PFSquareSansPro-Regular"/>
              </a:rPr>
              <a:t>Experten aus den </a:t>
            </a:r>
            <a:r>
              <a:rPr lang="de-DE" sz="2400" b="1" dirty="0">
                <a:solidFill>
                  <a:srgbClr val="65459B"/>
                </a:solidFill>
                <a:latin typeface="Franklin Gothic Heavy" panose="020B0903020102020204" pitchFamily="34" charset="0"/>
              </a:rPr>
              <a:t>27</a:t>
            </a:r>
            <a:r>
              <a:rPr lang="de-DE" sz="1500" dirty="0">
                <a:latin typeface="PFSquareSansPro-Regular"/>
              </a:rPr>
              <a:t> EU-Mitgliedstaaten</a:t>
            </a:r>
          </a:p>
        </p:txBody>
      </p:sp>
      <p:pic>
        <p:nvPicPr>
          <p:cNvPr id="2" name="Imagen 3">
            <a:extLst>
              <a:ext uri="{FF2B5EF4-FFF2-40B4-BE49-F238E27FC236}">
                <a16:creationId xmlns:a16="http://schemas.microsoft.com/office/drawing/2014/main" id="{7151ABC4-0A2C-C063-F753-C88740DDD57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4875349"/>
            <a:ext cx="9144000" cy="768345"/>
          </a:xfrm>
          <a:prstGeom prst="rect">
            <a:avLst/>
          </a:prstGeom>
        </p:spPr>
      </p:pic>
    </p:spTree>
    <p:extLst>
      <p:ext uri="{BB962C8B-B14F-4D97-AF65-F5344CB8AC3E}">
        <p14:creationId xmlns:p14="http://schemas.microsoft.com/office/powerpoint/2010/main" val="55859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9">
            <a:extLst>
              <a:ext uri="{FF2B5EF4-FFF2-40B4-BE49-F238E27FC236}">
                <a16:creationId xmlns:a16="http://schemas.microsoft.com/office/drawing/2014/main" id="{25FB5F78-EC5E-E378-6312-E977772BD476}"/>
              </a:ext>
            </a:extLst>
          </p:cNvPr>
          <p:cNvSpPr txBox="1">
            <a:spLocks noGrp="1"/>
          </p:cNvSpPr>
          <p:nvPr>
            <p:ph type="title" idx="4294967295"/>
          </p:nvPr>
        </p:nvSpPr>
        <p:spPr>
          <a:xfrm>
            <a:off x="396518" y="395145"/>
            <a:ext cx="457089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400" b="1" i="0" u="none" strike="noStrike" kern="0" cap="none" spc="0" normalizeH="0" baseline="0" dirty="0">
                <a:ln>
                  <a:noFill/>
                </a:ln>
                <a:solidFill>
                  <a:srgbClr val="65459B"/>
                </a:solidFill>
                <a:effectLst/>
                <a:uLnTx/>
                <a:uFillTx/>
                <a:latin typeface="72 Black" panose="020B0A04030603020204" pitchFamily="34" charset="0"/>
                <a:ea typeface="+mn-ea"/>
                <a:cs typeface="72 Black" panose="020B0A04030603020204" pitchFamily="34" charset="0"/>
                <a:sym typeface="Arial"/>
              </a:rPr>
              <a:t>Was wird AccessibleEU bieten?</a:t>
            </a:r>
          </a:p>
        </p:txBody>
      </p:sp>
      <p:sp>
        <p:nvSpPr>
          <p:cNvPr id="24" name="CuadroTexto 23">
            <a:extLst>
              <a:ext uri="{FF2B5EF4-FFF2-40B4-BE49-F238E27FC236}">
                <a16:creationId xmlns:a16="http://schemas.microsoft.com/office/drawing/2014/main" id="{0BA85096-534E-47B6-BF6A-359E61D2F48A}"/>
              </a:ext>
            </a:extLst>
          </p:cNvPr>
          <p:cNvSpPr txBox="1"/>
          <p:nvPr/>
        </p:nvSpPr>
        <p:spPr>
          <a:xfrm>
            <a:off x="335391" y="2699766"/>
            <a:ext cx="2200821" cy="2018758"/>
          </a:xfrm>
          <a:prstGeom prst="rect">
            <a:avLst/>
          </a:prstGeom>
          <a:noFill/>
        </p:spPr>
        <p:txBody>
          <a:bodyPr wrap="square">
            <a:spAutoFit/>
          </a:bodyPr>
          <a:lstStyle/>
          <a:p>
            <a:r>
              <a:rPr lang="de-DE" sz="1200" b="1" dirty="0">
                <a:solidFill>
                  <a:srgbClr val="65459B"/>
                </a:solidFill>
                <a:latin typeface="72 Black" panose="020B0A04030603020204" pitchFamily="34" charset="0"/>
                <a:cs typeface="72 Black" panose="020B0A04030603020204" pitchFamily="34" charset="0"/>
              </a:rPr>
              <a:t>Online-Bibliothek </a:t>
            </a:r>
            <a:br>
              <a:rPr lang="de-DE" sz="1200" b="1" dirty="0">
                <a:solidFill>
                  <a:srgbClr val="65459B"/>
                </a:solidFill>
                <a:latin typeface="72 Black" panose="020B0A04030603020204" pitchFamily="34" charset="0"/>
                <a:cs typeface="72 Black" panose="020B0A04030603020204" pitchFamily="34" charset="0"/>
              </a:rPr>
            </a:br>
            <a:r>
              <a:rPr lang="de-DE" sz="1200" b="1" dirty="0">
                <a:solidFill>
                  <a:srgbClr val="65459B"/>
                </a:solidFill>
                <a:latin typeface="72 Black" panose="020B0A04030603020204" pitchFamily="34" charset="0"/>
                <a:cs typeface="72 Black" panose="020B0A04030603020204" pitchFamily="34" charset="0"/>
              </a:rPr>
              <a:t>zur Barrierefreiheit</a:t>
            </a:r>
          </a:p>
          <a:p>
            <a:pPr>
              <a:lnSpc>
                <a:spcPts val="1875"/>
              </a:lnSpc>
              <a:spcBef>
                <a:spcPts val="900"/>
              </a:spcBef>
            </a:pPr>
            <a:r>
              <a:rPr lang="de-DE" sz="1200" dirty="0">
                <a:latin typeface="72" panose="020B0503030000000003" pitchFamily="34" charset="0"/>
                <a:cs typeface="72" panose="020B0503030000000003" pitchFamily="34" charset="0"/>
              </a:rPr>
              <a:t>Erhalten Sie Zugang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zu direkten Links, Datenbanken, Informationen über Normen, Leitfäden, Studien, bewährte Verfahren und Hilfsmaterialien</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zur Barrierefreiheit.</a:t>
            </a:r>
          </a:p>
        </p:txBody>
      </p:sp>
      <p:sp>
        <p:nvSpPr>
          <p:cNvPr id="26" name="CuadroTexto 25">
            <a:extLst>
              <a:ext uri="{FF2B5EF4-FFF2-40B4-BE49-F238E27FC236}">
                <a16:creationId xmlns:a16="http://schemas.microsoft.com/office/drawing/2014/main" id="{15B3FE19-B143-4559-84DD-BA4204D821A1}"/>
              </a:ext>
            </a:extLst>
          </p:cNvPr>
          <p:cNvSpPr txBox="1"/>
          <p:nvPr/>
        </p:nvSpPr>
        <p:spPr>
          <a:xfrm>
            <a:off x="2470650" y="2692622"/>
            <a:ext cx="2227253" cy="2018758"/>
          </a:xfrm>
          <a:prstGeom prst="rect">
            <a:avLst/>
          </a:prstGeom>
          <a:noFill/>
        </p:spPr>
        <p:txBody>
          <a:bodyPr wrap="square">
            <a:spAutoFit/>
          </a:bodyPr>
          <a:lstStyle/>
          <a:p>
            <a:r>
              <a:rPr lang="de-DE" sz="1200" b="1" dirty="0">
                <a:solidFill>
                  <a:srgbClr val="65459B"/>
                </a:solidFill>
                <a:latin typeface="72 Black" panose="020B0A04030603020204" pitchFamily="34" charset="0"/>
                <a:cs typeface="72 Black" panose="020B0A04030603020204" pitchFamily="34" charset="0"/>
              </a:rPr>
              <a:t>Erfahren Sie mehr </a:t>
            </a:r>
            <a:br>
              <a:rPr lang="de-DE" sz="1200" b="1" dirty="0">
                <a:solidFill>
                  <a:srgbClr val="65459B"/>
                </a:solidFill>
                <a:latin typeface="72 Black" panose="020B0A04030603020204" pitchFamily="34" charset="0"/>
                <a:cs typeface="72 Black" panose="020B0A04030603020204" pitchFamily="34" charset="0"/>
              </a:rPr>
            </a:br>
            <a:r>
              <a:rPr lang="de-DE" sz="1200" b="1" dirty="0">
                <a:solidFill>
                  <a:srgbClr val="65459B"/>
                </a:solidFill>
                <a:latin typeface="72 Black" panose="020B0A04030603020204" pitchFamily="34" charset="0"/>
                <a:cs typeface="72 Black" panose="020B0A04030603020204" pitchFamily="34" charset="0"/>
              </a:rPr>
              <a:t>über Barrierefreiheit</a:t>
            </a:r>
          </a:p>
          <a:p>
            <a:pPr>
              <a:lnSpc>
                <a:spcPts val="1875"/>
              </a:lnSpc>
              <a:spcBef>
                <a:spcPts val="900"/>
              </a:spcBef>
            </a:pPr>
            <a:r>
              <a:rPr lang="de-DE" sz="1200" dirty="0">
                <a:latin typeface="72" panose="020B0503030000000003" pitchFamily="34" charset="0"/>
                <a:cs typeface="72" panose="020B0503030000000003" pitchFamily="34" charset="0"/>
              </a:rPr>
              <a:t>Nehmen Sie teil an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Workshops, Online-Schulungen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und gemeinsamen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Lernveranstaltungen, u.a.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zu verschiedenen Themen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der Barrierefreiheit..</a:t>
            </a:r>
          </a:p>
        </p:txBody>
      </p:sp>
      <p:sp>
        <p:nvSpPr>
          <p:cNvPr id="28" name="CuadroTexto 27">
            <a:extLst>
              <a:ext uri="{FF2B5EF4-FFF2-40B4-BE49-F238E27FC236}">
                <a16:creationId xmlns:a16="http://schemas.microsoft.com/office/drawing/2014/main" id="{EEED171B-9AE3-4786-9AFA-C30DBE1BF079}"/>
              </a:ext>
            </a:extLst>
          </p:cNvPr>
          <p:cNvSpPr txBox="1"/>
          <p:nvPr/>
        </p:nvSpPr>
        <p:spPr>
          <a:xfrm>
            <a:off x="4663761" y="2880655"/>
            <a:ext cx="2322027" cy="1651349"/>
          </a:xfrm>
          <a:prstGeom prst="rect">
            <a:avLst/>
          </a:prstGeom>
          <a:noFill/>
        </p:spPr>
        <p:txBody>
          <a:bodyPr wrap="square">
            <a:spAutoFit/>
          </a:bodyPr>
          <a:lstStyle/>
          <a:p>
            <a:pPr algn="l"/>
            <a:r>
              <a:rPr lang="de-DE" sz="1200" b="1" dirty="0">
                <a:solidFill>
                  <a:srgbClr val="65459B"/>
                </a:solidFill>
                <a:latin typeface="72 Black" panose="020B0A04030603020204" pitchFamily="34" charset="0"/>
                <a:cs typeface="72 Black" panose="020B0A04030603020204" pitchFamily="34" charset="0"/>
              </a:rPr>
              <a:t>Netzwerk</a:t>
            </a:r>
          </a:p>
          <a:p>
            <a:pPr>
              <a:lnSpc>
                <a:spcPts val="2025"/>
              </a:lnSpc>
              <a:spcBef>
                <a:spcPts val="900"/>
              </a:spcBef>
            </a:pPr>
            <a:r>
              <a:rPr lang="de-DE" sz="1200" dirty="0">
                <a:latin typeface="72" panose="020B0503030000000003" pitchFamily="34" charset="0"/>
                <a:cs typeface="72" panose="020B0503030000000003" pitchFamily="34" charset="0"/>
              </a:rPr>
              <a:t>Werden Sie Teil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einer Gemeinschaft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von Experten für Barrierefreiheit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und Behinderung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und vielen anderen.</a:t>
            </a:r>
          </a:p>
        </p:txBody>
      </p:sp>
      <p:sp>
        <p:nvSpPr>
          <p:cNvPr id="30" name="CuadroTexto 29">
            <a:extLst>
              <a:ext uri="{FF2B5EF4-FFF2-40B4-BE49-F238E27FC236}">
                <a16:creationId xmlns:a16="http://schemas.microsoft.com/office/drawing/2014/main" id="{8CB5F85A-9A40-43BC-816A-A4F1BF08481B}"/>
              </a:ext>
            </a:extLst>
          </p:cNvPr>
          <p:cNvSpPr txBox="1"/>
          <p:nvPr/>
        </p:nvSpPr>
        <p:spPr>
          <a:xfrm>
            <a:off x="6980001" y="2692622"/>
            <a:ext cx="2011033" cy="2018758"/>
          </a:xfrm>
          <a:prstGeom prst="rect">
            <a:avLst/>
          </a:prstGeom>
          <a:noFill/>
        </p:spPr>
        <p:txBody>
          <a:bodyPr wrap="square">
            <a:spAutoFit/>
          </a:bodyPr>
          <a:lstStyle/>
          <a:p>
            <a:pPr algn="l"/>
            <a:r>
              <a:rPr lang="de-DE" sz="1200" dirty="0">
                <a:solidFill>
                  <a:srgbClr val="65459B"/>
                </a:solidFill>
                <a:latin typeface="72 Black" panose="020B0A04030603020204" pitchFamily="34" charset="0"/>
                <a:cs typeface="72 Black" panose="020B0A04030603020204" pitchFamily="34" charset="0"/>
              </a:rPr>
              <a:t>Kontrolle und Überwachung der Barrierefreiheit</a:t>
            </a:r>
          </a:p>
          <a:p>
            <a:pPr>
              <a:lnSpc>
                <a:spcPts val="1875"/>
              </a:lnSpc>
              <a:spcBef>
                <a:spcPts val="900"/>
              </a:spcBef>
            </a:pPr>
            <a:r>
              <a:rPr lang="de-DE" sz="1200" dirty="0">
                <a:latin typeface="72" panose="020B0503030000000003" pitchFamily="34" charset="0"/>
                <a:cs typeface="72" panose="020B0503030000000003" pitchFamily="34" charset="0"/>
              </a:rPr>
              <a:t>Erfahren Sie mehr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über die Einhaltung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der EU-Rechtsvorschriften zur Barrierefreiheit </a:t>
            </a:r>
            <a:br>
              <a:rPr lang="de-DE" sz="1200" dirty="0">
                <a:latin typeface="72" panose="020B0503030000000003" pitchFamily="34" charset="0"/>
                <a:cs typeface="72" panose="020B0503030000000003" pitchFamily="34" charset="0"/>
              </a:rPr>
            </a:br>
            <a:r>
              <a:rPr lang="de-DE" sz="1200" dirty="0">
                <a:latin typeface="72" panose="020B0503030000000003" pitchFamily="34" charset="0"/>
                <a:cs typeface="72" panose="020B0503030000000003" pitchFamily="34" charset="0"/>
              </a:rPr>
              <a:t>in den einzelnen Sektoren der EU-Länder.</a:t>
            </a:r>
          </a:p>
        </p:txBody>
      </p:sp>
      <p:pic>
        <p:nvPicPr>
          <p:cNvPr id="4" name="Imagen 3">
            <a:extLst>
              <a:ext uri="{FF2B5EF4-FFF2-40B4-BE49-F238E27FC236}">
                <a16:creationId xmlns:a16="http://schemas.microsoft.com/office/drawing/2014/main" id="{8F70B3B6-0DB1-4C4B-9FA9-CF3B1BE71E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86" y="1175026"/>
            <a:ext cx="1444625" cy="1287780"/>
          </a:xfrm>
          <a:prstGeom prst="rect">
            <a:avLst/>
          </a:prstGeom>
        </p:spPr>
      </p:pic>
      <p:pic>
        <p:nvPicPr>
          <p:cNvPr id="6" name="Imagen 5">
            <a:extLst>
              <a:ext uri="{FF2B5EF4-FFF2-40B4-BE49-F238E27FC236}">
                <a16:creationId xmlns:a16="http://schemas.microsoft.com/office/drawing/2014/main" id="{6B9702F5-9DF4-47C9-BB4B-50B6CE0EBA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6213" y="1161249"/>
            <a:ext cx="1510665" cy="1312545"/>
          </a:xfrm>
          <a:prstGeom prst="rect">
            <a:avLst/>
          </a:prstGeom>
        </p:spPr>
      </p:pic>
      <p:pic>
        <p:nvPicPr>
          <p:cNvPr id="8" name="Imagen 7">
            <a:extLst>
              <a:ext uri="{FF2B5EF4-FFF2-40B4-BE49-F238E27FC236}">
                <a16:creationId xmlns:a16="http://schemas.microsoft.com/office/drawing/2014/main" id="{AF3F2ED6-EDD0-4EF3-AF63-B1B6B98934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1683" y="1161248"/>
            <a:ext cx="1551940" cy="1353820"/>
          </a:xfrm>
          <a:prstGeom prst="rect">
            <a:avLst/>
          </a:prstGeom>
        </p:spPr>
      </p:pic>
      <p:pic>
        <p:nvPicPr>
          <p:cNvPr id="10" name="Imagen 9">
            <a:extLst>
              <a:ext uri="{FF2B5EF4-FFF2-40B4-BE49-F238E27FC236}">
                <a16:creationId xmlns:a16="http://schemas.microsoft.com/office/drawing/2014/main" id="{4DDA10B8-23D2-4C82-82D7-3BBEFDD5D44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76" y="1181823"/>
            <a:ext cx="1461135" cy="1312545"/>
          </a:xfrm>
          <a:prstGeom prst="rect">
            <a:avLst/>
          </a:prstGeom>
        </p:spPr>
      </p:pic>
      <p:pic>
        <p:nvPicPr>
          <p:cNvPr id="3" name="Imagen 3">
            <a:extLst>
              <a:ext uri="{FF2B5EF4-FFF2-40B4-BE49-F238E27FC236}">
                <a16:creationId xmlns:a16="http://schemas.microsoft.com/office/drawing/2014/main" id="{1E16FD2B-D3A4-EBD3-351F-A929A25039B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0" y="4875349"/>
            <a:ext cx="9144000" cy="768345"/>
          </a:xfrm>
          <a:prstGeom prst="rect">
            <a:avLst/>
          </a:prstGeom>
        </p:spPr>
      </p:pic>
    </p:spTree>
    <p:extLst>
      <p:ext uri="{BB962C8B-B14F-4D97-AF65-F5344CB8AC3E}">
        <p14:creationId xmlns:p14="http://schemas.microsoft.com/office/powerpoint/2010/main" val="4146088033"/>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5618</Words>
  <Application>Microsoft Office PowerPoint</Application>
  <PresentationFormat>Bildschirmpräsentation (16:9)</PresentationFormat>
  <Paragraphs>713</Paragraphs>
  <Slides>60</Slides>
  <Notes>41</Notes>
  <HiddenSlides>1</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60</vt:i4>
      </vt:variant>
    </vt:vector>
  </HeadingPairs>
  <TitlesOfParts>
    <vt:vector size="72" baseType="lpstr">
      <vt:lpstr>72</vt:lpstr>
      <vt:lpstr>72 Black</vt:lpstr>
      <vt:lpstr>Aharoni</vt:lpstr>
      <vt:lpstr>Arial</vt:lpstr>
      <vt:lpstr>Calibri</vt:lpstr>
      <vt:lpstr>Franklin Gothic Heavy</vt:lpstr>
      <vt:lpstr>Lato</vt:lpstr>
      <vt:lpstr>PFSquareSansPro-Regular</vt:lpstr>
      <vt:lpstr>Raleway</vt:lpstr>
      <vt:lpstr>Symbol</vt:lpstr>
      <vt:lpstr>Wingdings</vt:lpstr>
      <vt:lpstr>Streamline</vt:lpstr>
      <vt:lpstr>Einführung zur  digitalen Barrierefreiheit</vt:lpstr>
      <vt:lpstr>Europäisches Ressourcenzentrum  für Barrierefreiheit</vt:lpstr>
      <vt:lpstr>Was ist AccessibleEU?</vt:lpstr>
      <vt:lpstr>Wer steht hinter AccessibleEU?</vt:lpstr>
      <vt:lpstr>Nationale Experten</vt:lpstr>
      <vt:lpstr>Beirat</vt:lpstr>
      <vt:lpstr>Was tut AccessibleEU?</vt:lpstr>
      <vt:lpstr>Projektziele in Zahlen</vt:lpstr>
      <vt:lpstr>Was wird AccessibleEU bieten?</vt:lpstr>
      <vt:lpstr>Veranstaltungen</vt:lpstr>
      <vt:lpstr>Wer kann teilnehmen?</vt:lpstr>
      <vt:lpstr>Beteiligen Sie sich und helfen Sie uns,  ein inklusiveres Europa zu schaffen</vt:lpstr>
      <vt:lpstr>Inhalt</vt:lpstr>
      <vt:lpstr>Begriffsdefinitionen</vt:lpstr>
      <vt:lpstr>Barrierefreiheit</vt:lpstr>
      <vt:lpstr>Universelles Design</vt:lpstr>
      <vt:lpstr>Behinderung</vt:lpstr>
      <vt:lpstr>Mythen</vt:lpstr>
      <vt:lpstr>Grundlegende Fragen</vt:lpstr>
      <vt:lpstr>Mythos 1: “Es gibt zu wenig Käufer für mein Produkt, die barrierefreies Design brauchen.”</vt:lpstr>
      <vt:lpstr>Blitzfrage</vt:lpstr>
      <vt:lpstr>Weltbehindertenreport  2011:</vt:lpstr>
      <vt:lpstr>Jeder 7.  Einwohner  Deutschlands</vt:lpstr>
      <vt:lpstr>Anzahl behinderter Menschen 2015</vt:lpstr>
      <vt:lpstr>2015</vt:lpstr>
      <vt:lpstr>Anstieg des Anteils  von Menschen mit Behinderungen  zwischen 2005 und 2013: 12%</vt:lpstr>
      <vt:lpstr>Tabelle  mit Behinderungsarten / Anzahl</vt:lpstr>
      <vt:lpstr>Schwerbehinderte Menschen nach Alter</vt:lpstr>
      <vt:lpstr>Menschen mit Behinderungen</vt:lpstr>
      <vt:lpstr>3%  der Menschen mit Behinderungen in Deutschland  wurden mit ihrer Einschränkung geboren.</vt:lpstr>
      <vt:lpstr>97%  der Menschen mit Behinderungen haben ihre  ihre Einschränkung im Laufe ihres Lebens erworben.</vt:lpstr>
      <vt:lpstr>Mythos 2: “Barrierefreies Design ist freiwillig und es gibt keine klaren Richtlinien darüber”</vt:lpstr>
      <vt:lpstr>Die wichtigsten Gesetze  im Überblick </vt:lpstr>
      <vt:lpstr>WCAG 2.1 (2018)</vt:lpstr>
      <vt:lpstr>EN 301 549 (2021)</vt:lpstr>
      <vt:lpstr>United Nations – Übereinkommen  über die Rechte von Menschen mit Behinderungen (1/3)</vt:lpstr>
      <vt:lpstr>United Nations – Übereinkommen  über die Rechte von Menschen mit Behinderungen (2/3)</vt:lpstr>
      <vt:lpstr>United Nations – Übereinkommen  über die Rechte von Menschen mit Behinderungen (3/3)</vt:lpstr>
      <vt:lpstr>EU – European Accessibility Act (EAA) (2019) (1/2)</vt:lpstr>
      <vt:lpstr>EU – European Accessibility Act (EAA) (2019) (2/2)</vt:lpstr>
      <vt:lpstr>European Accessibility Act – Geltungsbereich</vt:lpstr>
      <vt:lpstr>Deutschland – Barrierefreie Informationstechnik-Verordnung (BITV) (1/2)</vt:lpstr>
      <vt:lpstr>Deutschland – Barrierefreie Informationstechnik-Verordnung (BITV) (2/2)</vt:lpstr>
      <vt:lpstr>Deutschland - Barrierefreiheitsstärkungsgesetz (BFSG) (1/2)</vt:lpstr>
      <vt:lpstr>Deutschland - Barrierefreiheitsstärkungsgesetz (BFSG) (2/2)</vt:lpstr>
      <vt:lpstr>Deutschland – Barrierefreiheitsstärkungsgesetz Anwendungsbereiche Produkte für Verbraucher</vt:lpstr>
      <vt:lpstr>Deutschland – Barrierefreiheitsstärkungsgesetz Anwendungsbereiche Dienstleistungen an Verbraucher</vt:lpstr>
      <vt:lpstr>Deutschland – Barrierefreiheitsstärkungsgesetz Anwendungsbereiche Ausnahmen</vt:lpstr>
      <vt:lpstr>Mythos 3: “Barrierefreies Design  bringt doch meinen  ‘normalen’ Benutzern nichts!”</vt:lpstr>
      <vt:lpstr>Barrierefreiheit nützt allen Electronic Curbcuts: Beispiele   </vt:lpstr>
      <vt:lpstr>Microsoft &amp; Forrester Research Studie  "Schwierigkeiten im täglichen Leben" (1/2)</vt:lpstr>
      <vt:lpstr>Microsoft &amp; Forrester Research Studie  Zusammenfassung</vt:lpstr>
      <vt:lpstr>Zusammenfassung</vt:lpstr>
      <vt:lpstr>Fazit (1/2)</vt:lpstr>
      <vt:lpstr>Fazit (2/2)</vt:lpstr>
      <vt:lpstr>Gleich und doch anders ... (1/3)</vt:lpstr>
      <vt:lpstr>Gleich und doch anders ...  (2/3)</vt:lpstr>
      <vt:lpstr>Gleich und doch anders ... (3/3)</vt:lpstr>
      <vt:lpstr>Umfrage</vt:lpstr>
      <vt:lpstr>© 2023 Copyright für Folien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Digitale Barrierefreiheit</dc:title>
  <dc:creator>Gottfried Zimmermann;gregor@gregorstrutz.de;mohamad@fit.fraunhofer.de</dc:creator>
  <cp:lastModifiedBy>Gottfried Zimmermann</cp:lastModifiedBy>
  <cp:revision>123</cp:revision>
  <dcterms:modified xsi:type="dcterms:W3CDTF">2023-11-02T09:28:02Z</dcterms:modified>
</cp:coreProperties>
</file>