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 autoAdjust="0"/>
    <p:restoredTop sz="94620" autoAdjust="0"/>
  </p:normalViewPr>
  <p:slideViewPr>
    <p:cSldViewPr snapToGrid="0">
      <p:cViewPr>
        <p:scale>
          <a:sx n="75" d="100"/>
          <a:sy n="75" d="100"/>
        </p:scale>
        <p:origin x="1716" y="10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FF638-7CE9-422A-A902-28F9BAFADFFA}" type="datetimeFigureOut">
              <a:rPr lang="de-DE" smtClean="0"/>
              <a:t>02.12.2023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7977B-4CFF-4269-AB70-A72590DC2C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72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977B-4CFF-4269-AB70-A72590DC2C4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75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4FEC07-CB08-4116-8A09-201EE454AF9D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29D566-FA1F-4D1E-9011-8693B9E78885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960C44-5E88-4304-939F-5608D3474649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BA2C5D-F450-48EA-B5C6-93980B47905B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7AD2C1-EE42-41F7-879D-251DCB9F16A5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B769ED-4F31-4756-9C19-C09DDDE1D1EF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CF663F-9507-4E87-A58F-33679DB5BF5E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622A93-6710-49DE-B033-44EFF071BE4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A0E7823-74A7-44E9-B557-1C30A48DEA75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7D41C5-1CDF-4F9F-BD87-4AF7B3DE288A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44B1EB-2083-48D6-8100-D87C3080291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CA1E9CF-8DA2-4DBC-92B1-800DAADBEB9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Roboto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E8F4EAC-78E7-4958-AB9F-8FBD69E43FEA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PhilippRecke/Autocomplete-Check/blob/main/src/matching/autocomplete-dict.js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8B3E1-46BE-DCEF-FABF-8B20341D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1539967"/>
          </a:xfrm>
        </p:spPr>
        <p:txBody>
          <a:bodyPr/>
          <a:lstStyle/>
          <a:p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Browsererweiterung für </a:t>
            </a:r>
            <a:r>
              <a:rPr lang="de-DE" sz="4400" b="1" strike="noStrike" spc="-1" dirty="0" err="1">
                <a:solidFill>
                  <a:srgbClr val="55215B"/>
                </a:solidFill>
                <a:latin typeface="Roboto"/>
              </a:rPr>
              <a:t>autocomplete</a:t>
            </a:r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-Attribut</a:t>
            </a:r>
            <a:endParaRPr lang="de-DE" dirty="0"/>
          </a:p>
        </p:txBody>
      </p:sp>
      <p:pic>
        <p:nvPicPr>
          <p:cNvPr id="4" name="Grafik 3" descr="Logo HdM">
            <a:extLst>
              <a:ext uri="{FF2B5EF4-FFF2-40B4-BE49-F238E27FC236}">
                <a16:creationId xmlns:a16="http://schemas.microsoft.com/office/drawing/2014/main" id="{FAA088F9-AFA3-F547-D1C8-C288771FABF2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8904695" y="334080"/>
            <a:ext cx="789120" cy="720000"/>
          </a:xfrm>
          <a:prstGeom prst="rect">
            <a:avLst/>
          </a:prstGeom>
          <a:ln w="0"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463C07F-85A2-957E-B370-DC2F44C2913B}"/>
              </a:ext>
            </a:extLst>
          </p:cNvPr>
          <p:cNvSpPr txBox="1"/>
          <p:nvPr/>
        </p:nvSpPr>
        <p:spPr>
          <a:xfrm>
            <a:off x="504000" y="2547988"/>
            <a:ext cx="5038164" cy="138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de-DE" sz="24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Philipp Recke</a:t>
            </a:r>
          </a:p>
          <a:p>
            <a:pPr indent="0">
              <a:lnSpc>
                <a:spcPct val="150000"/>
              </a:lnSpc>
              <a:buNone/>
            </a:pPr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Webinar am 5.12.2023</a:t>
            </a:r>
          </a:p>
          <a:p>
            <a:pPr indent="0">
              <a:lnSpc>
                <a:spcPct val="150000"/>
              </a:lnSpc>
              <a:buNone/>
            </a:pP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2BAC9A-6C09-E100-22DA-AB32617616EA}"/>
              </a:ext>
            </a:extLst>
          </p:cNvPr>
          <p:cNvSpPr txBox="1"/>
          <p:nvPr/>
        </p:nvSpPr>
        <p:spPr>
          <a:xfrm>
            <a:off x="504000" y="4865787"/>
            <a:ext cx="5038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Kompetenzzentrum Digitale Barrierefreiheit</a:t>
            </a:r>
          </a:p>
        </p:txBody>
      </p:sp>
    </p:spTree>
    <p:extLst>
      <p:ext uri="{BB962C8B-B14F-4D97-AF65-F5344CB8AC3E}">
        <p14:creationId xmlns:p14="http://schemas.microsoft.com/office/powerpoint/2010/main" val="309612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fik 91" descr="Logo HdM"/>
          <p:cNvPicPr/>
          <p:nvPr/>
        </p:nvPicPr>
        <p:blipFill>
          <a:blip r:embed="rId2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5D2D4F0-DC84-C9AB-2D36-B50B9856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Auffälligkeiten</a:t>
            </a:r>
            <a:endParaRPr lang="de-DE" dirty="0"/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720" y="1327320"/>
            <a:ext cx="3995280" cy="83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Roboto"/>
              </a:rPr>
              <a:t>Darstellung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Grafik 93" descr="Ein Bild mit Eingabeformular und generierten Markern. Viele Marker überlappen Eingabefelder oder sich gegenseitig."/>
          <p:cNvPicPr/>
          <p:nvPr/>
        </p:nvPicPr>
        <p:blipFill>
          <a:blip r:embed="rId3"/>
          <a:stretch/>
        </p:blipFill>
        <p:spPr>
          <a:xfrm>
            <a:off x="720000" y="2463840"/>
            <a:ext cx="3524760" cy="1316160"/>
          </a:xfrm>
          <a:prstGeom prst="rect">
            <a:avLst/>
          </a:prstGeom>
          <a:ln w="0">
            <a:noFill/>
          </a:ln>
        </p:spPr>
      </p:pic>
      <p:pic>
        <p:nvPicPr>
          <p:cNvPr id="96" name="Grafik 95" descr="Ein Bild mit Eingabefeld und Marker. Ein Info-Knopf im Marker wird durch das CSS der Webseite rot gefärbt."/>
          <p:cNvPicPr/>
          <p:nvPr/>
        </p:nvPicPr>
        <p:blipFill>
          <a:blip r:embed="rId4"/>
          <a:stretch/>
        </p:blipFill>
        <p:spPr>
          <a:xfrm>
            <a:off x="703800" y="4040280"/>
            <a:ext cx="3076200" cy="999720"/>
          </a:xfrm>
          <a:prstGeom prst="rect">
            <a:avLst/>
          </a:prstGeom>
          <a:ln w="0">
            <a:noFill/>
          </a:ln>
        </p:spPr>
      </p:pic>
      <p:pic>
        <p:nvPicPr>
          <p:cNvPr id="93" name="Grafik 92" descr="Ein Bild mit Label und Marker. Der Marker ersetzt das Eingabeelement."/>
          <p:cNvPicPr/>
          <p:nvPr/>
        </p:nvPicPr>
        <p:blipFill>
          <a:blip r:embed="rId5"/>
          <a:stretch/>
        </p:blipFill>
        <p:spPr>
          <a:xfrm>
            <a:off x="4824000" y="2520000"/>
            <a:ext cx="4500000" cy="392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23BC27-29D5-9EEC-089F-E49C4539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Danke!</a:t>
            </a:r>
            <a:endParaRPr lang="de-DE" dirty="0"/>
          </a:p>
        </p:txBody>
      </p:sp>
      <p:pic>
        <p:nvPicPr>
          <p:cNvPr id="105" name="Grafik 104" descr="Logo HdM"/>
          <p:cNvPicPr/>
          <p:nvPr/>
        </p:nvPicPr>
        <p:blipFill>
          <a:blip r:embed="rId2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40000" y="1326600"/>
            <a:ext cx="8640000" cy="137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50000"/>
              </a:lnSpc>
              <a:spcBef>
                <a:spcPts val="1417"/>
              </a:spcBef>
              <a:buNone/>
            </a:pPr>
            <a:r>
              <a:rPr lang="de-DE" sz="2800" b="0" strike="noStrike" spc="-1" dirty="0" err="1">
                <a:solidFill>
                  <a:srgbClr val="000000"/>
                </a:solidFill>
                <a:latin typeface="Roboto"/>
              </a:rPr>
              <a:t>OpenSource</a:t>
            </a:r>
            <a:r>
              <a:rPr lang="de-DE" sz="2800" b="0" strike="noStrike" spc="-1" dirty="0">
                <a:solidFill>
                  <a:srgbClr val="000000"/>
                </a:solidFill>
                <a:latin typeface="Roboto"/>
              </a:rPr>
              <a:t>-Veröffentlichung: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417"/>
              </a:spcBef>
              <a:buNone/>
            </a:pPr>
            <a:r>
              <a:rPr lang="de-DE" sz="2000" b="0" strike="noStrike" spc="-1" dirty="0">
                <a:solidFill>
                  <a:srgbClr val="666666"/>
                </a:solidFill>
                <a:latin typeface="Roboto"/>
              </a:rPr>
              <a:t>          https://github.com/PhilippRecke/Autocomplete-Check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417"/>
              </a:spcBef>
              <a:buNone/>
            </a:pPr>
            <a:endParaRPr lang="de-DE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Grafik 98" descr="GitHub Logo"/>
          <p:cNvPicPr/>
          <p:nvPr/>
        </p:nvPicPr>
        <p:blipFill>
          <a:blip r:embed="rId3"/>
          <a:stretch/>
        </p:blipFill>
        <p:spPr>
          <a:xfrm>
            <a:off x="612000" y="2268000"/>
            <a:ext cx="347760" cy="347760"/>
          </a:xfrm>
          <a:prstGeom prst="rect">
            <a:avLst/>
          </a:prstGeom>
          <a:ln w="0">
            <a:noFill/>
          </a:ln>
        </p:spPr>
      </p:pic>
      <p:pic>
        <p:nvPicPr>
          <p:cNvPr id="100" name="Grafik 99" descr="QR-Code zum GitHub-Repository."/>
          <p:cNvPicPr/>
          <p:nvPr/>
        </p:nvPicPr>
        <p:blipFill>
          <a:blip r:embed="rId4"/>
          <a:stretch/>
        </p:blipFill>
        <p:spPr>
          <a:xfrm>
            <a:off x="8100000" y="1326600"/>
            <a:ext cx="1800000" cy="1800000"/>
          </a:xfrm>
          <a:prstGeom prst="rect">
            <a:avLst/>
          </a:prstGeom>
          <a:ln w="0">
            <a:noFill/>
          </a:ln>
        </p:spPr>
      </p:pic>
      <p:grpSp>
        <p:nvGrpSpPr>
          <p:cNvPr id="101" name="Gruppieren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08440" y="1583280"/>
            <a:ext cx="1051560" cy="396720"/>
            <a:chOff x="6508440" y="1583280"/>
            <a:chExt cx="1051560" cy="396720"/>
          </a:xfrm>
        </p:grpSpPr>
        <p:sp>
          <p:nvSpPr>
            <p:cNvPr id="102" name="Freihandform: Form 101"/>
            <p:cNvSpPr/>
            <p:nvPr/>
          </p:nvSpPr>
          <p:spPr>
            <a:xfrm>
              <a:off x="6508440" y="1583280"/>
              <a:ext cx="1051200" cy="378720"/>
            </a:xfrm>
            <a:custGeom>
              <a:avLst/>
              <a:gdLst/>
              <a:ahLst/>
              <a:cxnLst/>
              <a:rect l="0" t="0" r="r" b="b"/>
              <a:pathLst>
                <a:path w="2920" h="1052" fill="none">
                  <a:moveTo>
                    <a:pt x="0" y="910"/>
                  </a:moveTo>
                  <a:cubicBezTo>
                    <a:pt x="1596" y="1523"/>
                    <a:pt x="2012" y="-59"/>
                    <a:pt x="1447" y="2"/>
                  </a:cubicBezTo>
                  <a:cubicBezTo>
                    <a:pt x="883" y="61"/>
                    <a:pt x="1276" y="1400"/>
                    <a:pt x="2920" y="933"/>
                  </a:cubicBezTo>
                </a:path>
              </a:pathLst>
            </a:custGeom>
            <a:ln w="10080">
              <a:solidFill>
                <a:srgbClr val="55215B"/>
              </a:solidFill>
              <a:round/>
            </a:ln>
          </p:spPr>
          <p:txBody>
            <a:bodyPr lIns="95040" tIns="50040" rIns="95040" bIns="50040" anchor="ctr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Gerader Verbinder 102"/>
            <p:cNvSpPr/>
            <p:nvPr/>
          </p:nvSpPr>
          <p:spPr>
            <a:xfrm>
              <a:off x="7494480" y="1883160"/>
              <a:ext cx="65160" cy="36000"/>
            </a:xfrm>
            <a:prstGeom prst="line">
              <a:avLst/>
            </a:prstGeom>
            <a:ln w="10080">
              <a:solidFill>
                <a:srgbClr val="5521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5040" tIns="-14040" rIns="95040" bIns="-14040" anchor="ctr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Gerader Verbinder 103"/>
            <p:cNvSpPr/>
            <p:nvPr/>
          </p:nvSpPr>
          <p:spPr>
            <a:xfrm flipV="1">
              <a:off x="7536240" y="1919160"/>
              <a:ext cx="23760" cy="60840"/>
            </a:xfrm>
            <a:prstGeom prst="line">
              <a:avLst/>
            </a:prstGeom>
            <a:ln w="10080">
              <a:solidFill>
                <a:srgbClr val="55215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5040" tIns="10800" rIns="95040" bIns="10800" anchor="ctr">
              <a:noAutofit/>
            </a:bodyPr>
            <a:lstStyle/>
            <a:p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06" name="Grafik 105" descr="Ein Screenshot des Github Repositories."/>
          <p:cNvPicPr/>
          <p:nvPr/>
        </p:nvPicPr>
        <p:blipFill>
          <a:blip r:embed="rId5"/>
          <a:srcRect b="26954"/>
          <a:stretch/>
        </p:blipFill>
        <p:spPr>
          <a:xfrm>
            <a:off x="360" y="3266280"/>
            <a:ext cx="10079640" cy="240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97325-43DA-2DC8-CF56-FF4DA02B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55215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WCAG 2.1 Erfolgskriterium 1.3.5</a:t>
            </a:r>
            <a:endParaRPr lang="de-DE" b="1" dirty="0"/>
          </a:p>
        </p:txBody>
      </p:sp>
      <p:pic>
        <p:nvPicPr>
          <p:cNvPr id="6" name="Grafik 5" descr="Logo HdM">
            <a:extLst>
              <a:ext uri="{FF2B5EF4-FFF2-40B4-BE49-F238E27FC236}">
                <a16:creationId xmlns:a16="http://schemas.microsoft.com/office/drawing/2014/main" id="{95E503AA-A4EF-ACAD-C087-9CF7A51F3A4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2">
            <a:extLst>
              <a:ext uri="{FF2B5EF4-FFF2-40B4-BE49-F238E27FC236}">
                <a16:creationId xmlns:a16="http://schemas.microsoft.com/office/drawing/2014/main" id="{9FE98F2D-D749-9E64-B48B-18FEB14231E2}"/>
              </a:ext>
            </a:extLst>
          </p:cNvPr>
          <p:cNvSpPr txBox="1">
            <a:spLocks/>
          </p:cNvSpPr>
          <p:nvPr/>
        </p:nvSpPr>
        <p:spPr>
          <a:xfrm>
            <a:off x="504000" y="1326600"/>
            <a:ext cx="907164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417"/>
              </a:spcBef>
            </a:pPr>
            <a:r>
              <a:rPr lang="de-DE" sz="3200" spc="-1" dirty="0">
                <a:solidFill>
                  <a:srgbClr val="000000"/>
                </a:solidFill>
                <a:latin typeface="Roboto"/>
              </a:rPr>
              <a:t>„Bestimmung des Eingabezwecks“ (AA)</a:t>
            </a:r>
            <a:endParaRPr lang="de-DE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hteck: abgerundete Ecken 7" descr="dekoratives Eingabefeld vom Typ Vorname">
            <a:extLst>
              <a:ext uri="{FF2B5EF4-FFF2-40B4-BE49-F238E27FC236}">
                <a16:creationId xmlns:a16="http://schemas.microsoft.com/office/drawing/2014/main" id="{A298D751-2D79-290B-D5E6-F0B93C3E3792}"/>
              </a:ext>
            </a:extLst>
          </p:cNvPr>
          <p:cNvSpPr/>
          <p:nvPr/>
        </p:nvSpPr>
        <p:spPr>
          <a:xfrm>
            <a:off x="900000" y="2880000"/>
            <a:ext cx="2700000" cy="5400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D805FD-4AF0-AF61-4C0D-D1C8E0641AA9}"/>
              </a:ext>
            </a:extLst>
          </p:cNvPr>
          <p:cNvSpPr txBox="1"/>
          <p:nvPr/>
        </p:nvSpPr>
        <p:spPr>
          <a:xfrm>
            <a:off x="972000" y="2952000"/>
            <a:ext cx="270000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2100" b="0" strike="noStrike" spc="-1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Vorname</a:t>
            </a:r>
            <a:endParaRPr lang="de-DE" sz="2100" b="0" strike="noStrike" spc="-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Pfeil: nach rechts 9" descr="Zuordnungspfeil von Eingabefeld zu Liste">
            <a:extLst>
              <a:ext uri="{FF2B5EF4-FFF2-40B4-BE49-F238E27FC236}">
                <a16:creationId xmlns:a16="http://schemas.microsoft.com/office/drawing/2014/main" id="{DC09E53F-C7E7-1D68-AFB8-808A16292E49}"/>
              </a:ext>
            </a:extLst>
          </p:cNvPr>
          <p:cNvSpPr/>
          <p:nvPr/>
        </p:nvSpPr>
        <p:spPr>
          <a:xfrm>
            <a:off x="4500000" y="2988000"/>
            <a:ext cx="900000" cy="3600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55215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F7E8A33-40C6-2F92-4B67-1B4C7336F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0000" y="2340000"/>
            <a:ext cx="2880000" cy="18000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feld 11" descr="Liste von autocomplete-Attributen.">
            <a:extLst>
              <a:ext uri="{FF2B5EF4-FFF2-40B4-BE49-F238E27FC236}">
                <a16:creationId xmlns:a16="http://schemas.microsoft.com/office/drawing/2014/main" id="{8AF42E89-82AF-A3A2-51C4-2F5A3FD1F508}"/>
              </a:ext>
            </a:extLst>
          </p:cNvPr>
          <p:cNvSpPr txBox="1"/>
          <p:nvPr/>
        </p:nvSpPr>
        <p:spPr>
          <a:xfrm>
            <a:off x="6480000" y="2340000"/>
            <a:ext cx="2880000" cy="162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name</a:t>
            </a:r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",</a:t>
            </a:r>
          </a:p>
          <a:p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honorific-prefix</a:t>
            </a:r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",</a:t>
            </a:r>
          </a:p>
          <a:p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given</a:t>
            </a:r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-name",</a:t>
            </a:r>
          </a:p>
          <a:p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"additional-name",</a:t>
            </a:r>
          </a:p>
          <a:p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family</a:t>
            </a:r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-name",</a:t>
            </a:r>
          </a:p>
          <a:p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...</a:t>
            </a:r>
          </a:p>
        </p:txBody>
      </p:sp>
      <p:sp>
        <p:nvSpPr>
          <p:cNvPr id="13" name="Textfeld 12" descr="HTML-Code für das resultierende Eingabefeld, mit autocomplete-Attribut">
            <a:extLst>
              <a:ext uri="{FF2B5EF4-FFF2-40B4-BE49-F238E27FC236}">
                <a16:creationId xmlns:a16="http://schemas.microsoft.com/office/drawing/2014/main" id="{383C307D-B73C-8AE9-1EA3-EA2D2ABC6256}"/>
              </a:ext>
            </a:extLst>
          </p:cNvPr>
          <p:cNvSpPr txBox="1"/>
          <p:nvPr/>
        </p:nvSpPr>
        <p:spPr>
          <a:xfrm>
            <a:off x="2160000" y="4693320"/>
            <a:ext cx="534096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1800" b="0" strike="noStrike" spc="-1" dirty="0">
                <a:solidFill>
                  <a:srgbClr val="7803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</a:t>
            </a:r>
            <a:r>
              <a:rPr lang="de-DE" sz="1800" b="0" strike="noStrike" spc="-1" dirty="0" err="1">
                <a:solidFill>
                  <a:srgbClr val="7803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input</a:t>
            </a:r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1800" b="0" strike="noStrike" spc="-1" dirty="0">
                <a:solidFill>
                  <a:srgbClr val="B85C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type="</a:t>
            </a:r>
            <a:r>
              <a:rPr lang="de-DE" sz="1800" b="0" strike="noStrike" spc="-1" dirty="0" err="1">
                <a:solidFill>
                  <a:srgbClr val="2A60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r>
              <a:rPr lang="de-DE" sz="1800" b="0" strike="noStrike" spc="-1" dirty="0">
                <a:solidFill>
                  <a:srgbClr val="B85C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</a:t>
            </a:r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1800" b="0" strike="noStrike" spc="-1" dirty="0" err="1">
                <a:solidFill>
                  <a:srgbClr val="B85C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autocomplete</a:t>
            </a:r>
            <a:r>
              <a:rPr lang="de-DE" sz="1800" b="0" strike="noStrike" spc="-1" dirty="0">
                <a:solidFill>
                  <a:srgbClr val="B85C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="</a:t>
            </a:r>
            <a:r>
              <a:rPr lang="de-DE" sz="1800" b="0" strike="noStrike" spc="-1" dirty="0" err="1">
                <a:solidFill>
                  <a:srgbClr val="2A60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given</a:t>
            </a:r>
            <a:r>
              <a:rPr lang="de-DE" sz="1800" b="0" strike="noStrike" spc="-1" dirty="0">
                <a:solidFill>
                  <a:srgbClr val="2A60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-name</a:t>
            </a:r>
            <a:r>
              <a:rPr lang="de-DE" sz="1800" b="0" strike="noStrike" spc="-1" dirty="0">
                <a:solidFill>
                  <a:srgbClr val="B85C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</a:t>
            </a:r>
            <a:r>
              <a:rPr lang="de-DE" sz="18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... </a:t>
            </a:r>
            <a:r>
              <a:rPr lang="de-DE" sz="1800" b="0" strike="noStrike" spc="-1" dirty="0">
                <a:solidFill>
                  <a:srgbClr val="7803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</a:t>
            </a:r>
            <a:endParaRPr lang="de-DE" sz="1800" b="0" strike="noStrike" spc="-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5DA9B4D-9B98-52C8-7A4F-980AE72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strike="noStrike" spc="-1" dirty="0" err="1">
                <a:solidFill>
                  <a:srgbClr val="55215B"/>
                </a:solidFill>
                <a:latin typeface="Roboto"/>
              </a:rPr>
              <a:t>Autocomplete</a:t>
            </a:r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-Check-Plugin</a:t>
            </a:r>
            <a:endParaRPr lang="de-DE" dirty="0"/>
          </a:p>
        </p:txBody>
      </p:sp>
      <p:pic>
        <p:nvPicPr>
          <p:cNvPr id="55" name="Grafik 54" descr="Logo HdM"/>
          <p:cNvPicPr/>
          <p:nvPr/>
        </p:nvPicPr>
        <p:blipFill>
          <a:blip r:embed="rId2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pic>
        <p:nvPicPr>
          <p:cNvPr id="56" name="Grafik 55" descr="Ein Bild, das ein grünes Marker-Element mit einem grünen Häkchen zeigt. Der autocomplete-Wert &quot;given-name&quot;, sowie eine Wahrscheinlichkeit von 0,9 wird angezeigt."/>
          <p:cNvPicPr/>
          <p:nvPr/>
        </p:nvPicPr>
        <p:blipFill>
          <a:blip r:embed="rId3"/>
          <a:stretch/>
        </p:blipFill>
        <p:spPr>
          <a:xfrm>
            <a:off x="151560" y="1440000"/>
            <a:ext cx="6040440" cy="1401840"/>
          </a:xfrm>
          <a:prstGeom prst="rect">
            <a:avLst/>
          </a:prstGeom>
          <a:ln w="0">
            <a:noFill/>
          </a:ln>
        </p:spPr>
      </p:pic>
      <p:pic>
        <p:nvPicPr>
          <p:cNvPr id="57" name="Grafik 56" descr="Ein Bild, das ein grünes Marker-Element mit einem grünen Häkchen zeigt. Im Marker steht &quot;No autocomplete needed&quot;, sowie eine Wahrscheinlichkeit von 0,9."/>
          <p:cNvPicPr/>
          <p:nvPr/>
        </p:nvPicPr>
        <p:blipFill>
          <a:blip r:embed="rId4"/>
          <a:stretch/>
        </p:blipFill>
        <p:spPr>
          <a:xfrm>
            <a:off x="36000" y="2916000"/>
            <a:ext cx="603360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CB8AAE-E068-9288-68D7-D6E1309A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strike="noStrike" spc="-1" dirty="0" err="1">
                <a:solidFill>
                  <a:srgbClr val="55215B"/>
                </a:solidFill>
                <a:latin typeface="Roboto"/>
              </a:rPr>
              <a:t>Autocomplete</a:t>
            </a:r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-Check-Plugin</a:t>
            </a:r>
            <a:endParaRPr lang="de-DE" dirty="0"/>
          </a:p>
        </p:txBody>
      </p:sp>
      <p:pic>
        <p:nvPicPr>
          <p:cNvPr id="59" name="Grafik 58" descr="Logo HdM"/>
          <p:cNvPicPr/>
          <p:nvPr/>
        </p:nvPicPr>
        <p:blipFill>
          <a:blip r:embed="rId2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pic>
        <p:nvPicPr>
          <p:cNvPr id="60" name="Grafik 59" descr="Ein Bild, das ein rotes Marker-Element mit einem roten Fehler-Symbol zeigt. Im Marker steht &quot;autocomplete: value missing&quot;, sowie eine Wahrscheinlichkeit von 0,9 für den autocomplete-Wert &quot;country&quot;."/>
          <p:cNvPicPr/>
          <p:nvPr/>
        </p:nvPicPr>
        <p:blipFill>
          <a:blip r:embed="rId3"/>
          <a:stretch/>
        </p:blipFill>
        <p:spPr>
          <a:xfrm>
            <a:off x="203760" y="1382760"/>
            <a:ext cx="732600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33816F-5818-D100-D233-620C5BCE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strike="noStrike" spc="-1" dirty="0" err="1">
                <a:solidFill>
                  <a:srgbClr val="55215B"/>
                </a:solidFill>
                <a:latin typeface="Roboto"/>
              </a:rPr>
              <a:t>Autocomplete</a:t>
            </a:r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-Check-Plugin</a:t>
            </a:r>
            <a:endParaRPr lang="de-DE" dirty="0"/>
          </a:p>
        </p:txBody>
      </p:sp>
      <p:pic>
        <p:nvPicPr>
          <p:cNvPr id="62" name="Grafik 61" descr="Logo HdM"/>
          <p:cNvPicPr/>
          <p:nvPr/>
        </p:nvPicPr>
        <p:blipFill>
          <a:blip r:embed="rId2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pic>
        <p:nvPicPr>
          <p:cNvPr id="63" name="Grafik 62" descr="Ein Bild, das ein gelbes Marker-Element mit einem gelben Ausrufezeichen zeigt. Im Marker steht &quot;autocomplete: tel&quot;, sowie eine Wahrscheinlichkeit von 1,0 für den autocomplete-Wert &quot;email&quot;."/>
          <p:cNvPicPr/>
          <p:nvPr/>
        </p:nvPicPr>
        <p:blipFill>
          <a:blip r:embed="rId3"/>
          <a:srcRect l="5723"/>
          <a:stretch/>
        </p:blipFill>
        <p:spPr>
          <a:xfrm>
            <a:off x="288000" y="1335600"/>
            <a:ext cx="5688000" cy="1400400"/>
          </a:xfrm>
          <a:prstGeom prst="rect">
            <a:avLst/>
          </a:prstGeom>
          <a:ln w="0">
            <a:noFill/>
          </a:ln>
        </p:spPr>
      </p:pic>
      <p:pic>
        <p:nvPicPr>
          <p:cNvPr id="65" name="Grafik 64" descr="Ein Bild, das ein gelbes Marker-Element mit einem gelben Ausrufezeichen zeigt. Im Marker steht &quot;No autocomplete needed&quot;, sowie eine Wahrscheinlichkeit von 0,9. Außerdem gibt es die Warnmeldung &quot;Hidden Input&quot;."/>
          <p:cNvPicPr/>
          <p:nvPr/>
        </p:nvPicPr>
        <p:blipFill>
          <a:blip r:embed="rId4"/>
          <a:srcRect l="3463"/>
          <a:stretch/>
        </p:blipFill>
        <p:spPr>
          <a:xfrm>
            <a:off x="216000" y="2803320"/>
            <a:ext cx="8024400" cy="1400400"/>
          </a:xfrm>
          <a:prstGeom prst="rect">
            <a:avLst/>
          </a:prstGeom>
          <a:ln w="0">
            <a:noFill/>
          </a:ln>
        </p:spPr>
      </p:pic>
      <p:pic>
        <p:nvPicPr>
          <p:cNvPr id="64" name="Grafik 63" descr="Ein Bild, das ein gelbes Marker-Element mit einem gelben Ausrufezeichen zeigt. Im Marker steht &quot;autocomplete: email&quot;, sowie eine Wahrscheinlichkeit von 0,2 für den Wert &quot;name&quot;. Außerdem gibt es die Warnmeldung &quot;No label was found!&quot;."/>
          <p:cNvPicPr/>
          <p:nvPr/>
        </p:nvPicPr>
        <p:blipFill>
          <a:blip r:embed="rId5"/>
          <a:stretch/>
        </p:blipFill>
        <p:spPr>
          <a:xfrm>
            <a:off x="144360" y="4063320"/>
            <a:ext cx="831600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B396975-0666-F75D-A8A1-DA620320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strike="noStrike" spc="-1" dirty="0" err="1">
                <a:solidFill>
                  <a:srgbClr val="55215B"/>
                </a:solidFill>
                <a:latin typeface="Roboto"/>
              </a:rPr>
              <a:t>Autocomplete</a:t>
            </a:r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-Check-Plugin</a:t>
            </a:r>
            <a:endParaRPr lang="de-DE" dirty="0"/>
          </a:p>
        </p:txBody>
      </p:sp>
      <p:pic>
        <p:nvPicPr>
          <p:cNvPr id="67" name="Grafik 66" descr="Logo HdM"/>
          <p:cNvPicPr/>
          <p:nvPr/>
        </p:nvPicPr>
        <p:blipFill>
          <a:blip r:embed="rId2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pic>
        <p:nvPicPr>
          <p:cNvPr id="68" name="Grafik 67" descr="Ein Bild, das ein Vornamen-Eingabefeld  zeigt. Darunter ein grüner Marker, wie zuvor. Zusätzlich gibt es Eingabe-Elemente, um zu definieren, ob dieses Feld der Datenbank hinzugefügt werden soll, und Angaben zur Korrektheit der autocomplete-Verwendung."/>
          <p:cNvPicPr/>
          <p:nvPr/>
        </p:nvPicPr>
        <p:blipFill>
          <a:blip r:embed="rId3"/>
          <a:stretch/>
        </p:blipFill>
        <p:spPr>
          <a:xfrm>
            <a:off x="540000" y="1620000"/>
            <a:ext cx="3587400" cy="3082320"/>
          </a:xfrm>
          <a:prstGeom prst="rect">
            <a:avLst/>
          </a:prstGeom>
          <a:ln w="0">
            <a:noFill/>
          </a:ln>
        </p:spPr>
      </p:pic>
      <p:sp>
        <p:nvSpPr>
          <p:cNvPr id="70" name="Pfeil: nach rechts 69" descr="Ein Pfeil, der die Eingabe der generierten Daten in die Datenbank veranschaulicht."/>
          <p:cNvSpPr/>
          <p:nvPr/>
        </p:nvSpPr>
        <p:spPr>
          <a:xfrm>
            <a:off x="4752000" y="2988000"/>
            <a:ext cx="360360" cy="360000"/>
          </a:xfrm>
          <a:prstGeom prst="rightArrow">
            <a:avLst>
              <a:gd name="adj1" fmla="val 38062"/>
              <a:gd name="adj2" fmla="val 46953"/>
            </a:avLst>
          </a:prstGeom>
          <a:solidFill>
            <a:srgbClr val="55215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9" name="Grafik 68" descr="Ein Screenshot, der einen Auszug aus dem generierten Datensatz zeigt. Enthalten sind Metadaten zur Webseite, sowie konkrete Informationen zum Eingabefeld."/>
          <p:cNvPicPr/>
          <p:nvPr/>
        </p:nvPicPr>
        <p:blipFill>
          <a:blip r:embed="rId4"/>
          <a:srcRect t="-1366" b="7"/>
          <a:stretch/>
        </p:blipFill>
        <p:spPr>
          <a:xfrm>
            <a:off x="6192000" y="1800000"/>
            <a:ext cx="2721240" cy="27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6B4708A-B228-40C8-EA8E-F941E365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Funktionsweise</a:t>
            </a:r>
            <a:endParaRPr lang="de-DE" dirty="0"/>
          </a:p>
        </p:txBody>
      </p:sp>
      <p:pic>
        <p:nvPicPr>
          <p:cNvPr id="72" name="Grafik 71" descr="Logo HdM"/>
          <p:cNvPicPr/>
          <p:nvPr/>
        </p:nvPicPr>
        <p:blipFill>
          <a:blip r:embed="rId2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pic>
        <p:nvPicPr>
          <p:cNvPr id="73" name="Grafik 72" descr="Ein Screenshot einer Key-Value-Liste in JavaScript. Für den Key &quot;byLabel_DE&quot; werden pro autocomplete-Wert Listen von möglichen Label Begriffen gegeben."/>
          <p:cNvPicPr/>
          <p:nvPr/>
        </p:nvPicPr>
        <p:blipFill>
          <a:blip r:embed="rId3"/>
          <a:stretch/>
        </p:blipFill>
        <p:spPr>
          <a:xfrm>
            <a:off x="507960" y="1414080"/>
            <a:ext cx="7772040" cy="3085920"/>
          </a:xfrm>
          <a:prstGeom prst="rect">
            <a:avLst/>
          </a:prstGeom>
          <a:ln w="0">
            <a:noFill/>
          </a:ln>
        </p:spPr>
      </p:pic>
      <p:sp>
        <p:nvSpPr>
          <p:cNvPr id="74" name="Textfeld 73" descr="Link zur verwendeten Key-Value Datei auf GitHub."/>
          <p:cNvSpPr txBox="1"/>
          <p:nvPr/>
        </p:nvSpPr>
        <p:spPr>
          <a:xfrm>
            <a:off x="431280" y="4744080"/>
            <a:ext cx="9475560" cy="60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de-DE" sz="14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https://github.com/PhilippRecke/Autocomplete-Check/blob/main/src/matching/autocomplete-dict.json</a:t>
            </a:r>
            <a:endParaRPr lang="de-DE" sz="1400" b="0" strike="noStrike" spc="-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D5B7DD5-306F-E5CB-56D7-BFDA9281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Fehler</a:t>
            </a:r>
            <a:endParaRPr lang="de-DE" dirty="0"/>
          </a:p>
        </p:txBody>
      </p:sp>
      <p:pic>
        <p:nvPicPr>
          <p:cNvPr id="76" name="Grafik 75" descr="Logo HdM"/>
          <p:cNvPicPr/>
          <p:nvPr/>
        </p:nvPicPr>
        <p:blipFill>
          <a:blip r:embed="rId2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360" y="1326600"/>
            <a:ext cx="3095640" cy="83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Roboto"/>
              </a:rPr>
              <a:t>fehlende Label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Grafik 78" descr="Ein Bild mit Eingabefeld und Marker. Das Label-Element des Eingabefelds ist ein Textfeld in einem angrenzendem Tabellenfeld. Der Marker ist gelb und zeigt eine Warnmeldung, dass kein Label gefunden wurde."/>
          <p:cNvPicPr/>
          <p:nvPr/>
        </p:nvPicPr>
        <p:blipFill>
          <a:blip r:embed="rId3"/>
          <a:srcRect t="4510"/>
          <a:stretch/>
        </p:blipFill>
        <p:spPr>
          <a:xfrm>
            <a:off x="443520" y="2404080"/>
            <a:ext cx="4133160" cy="655920"/>
          </a:xfrm>
          <a:prstGeom prst="rect">
            <a:avLst/>
          </a:prstGeom>
          <a:ln w="0">
            <a:noFill/>
          </a:ln>
        </p:spPr>
      </p:pic>
      <p:grpSp>
        <p:nvGrpSpPr>
          <p:cNvPr id="77" name="Gruppieren 76" descr="Ein Bild mit Eingabefeld und Marker. Das Eingabefeld hat kein Label-Element. Der Marker ist gelb und zeigt eine Warnmeldung, dass kein Label gefunden wurde."/>
          <p:cNvGrpSpPr/>
          <p:nvPr/>
        </p:nvGrpSpPr>
        <p:grpSpPr>
          <a:xfrm>
            <a:off x="506520" y="3457800"/>
            <a:ext cx="3057480" cy="687600"/>
            <a:chOff x="506520" y="3457800"/>
            <a:chExt cx="3057480" cy="687600"/>
          </a:xfrm>
        </p:grpSpPr>
        <p:pic>
          <p:nvPicPr>
            <p:cNvPr id="78" name="Grafik 77"/>
            <p:cNvPicPr/>
            <p:nvPr/>
          </p:nvPicPr>
          <p:blipFill>
            <a:blip r:embed="rId4"/>
            <a:stretch/>
          </p:blipFill>
          <p:spPr>
            <a:xfrm>
              <a:off x="506520" y="3457800"/>
              <a:ext cx="3057480" cy="68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5400000" y="1326960"/>
            <a:ext cx="4500000" cy="83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Roboto"/>
              </a:rPr>
              <a:t>nicht-personenbezogen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Grafik 79" descr="Das Bild zeigt Eingabefelder samt generierter Marker. Die Eingabefelder erfragen den Namen eines Empfängers, also einer anderen Person."/>
          <p:cNvPicPr/>
          <p:nvPr/>
        </p:nvPicPr>
        <p:blipFill>
          <a:blip r:embed="rId5"/>
          <a:stretch/>
        </p:blipFill>
        <p:spPr>
          <a:xfrm>
            <a:off x="5400000" y="2340000"/>
            <a:ext cx="3780000" cy="1344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225374-BC4C-69E2-CB5D-9AF4EBFB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strike="noStrike" spc="-1" dirty="0">
                <a:solidFill>
                  <a:srgbClr val="55215B"/>
                </a:solidFill>
                <a:latin typeface="Roboto"/>
              </a:rPr>
              <a:t>Fehler</a:t>
            </a:r>
            <a:endParaRPr lang="de-DE" dirty="0"/>
          </a:p>
        </p:txBody>
      </p:sp>
      <p:pic>
        <p:nvPicPr>
          <p:cNvPr id="84" name="Grafik 83" descr="Logo HdM"/>
          <p:cNvPicPr/>
          <p:nvPr/>
        </p:nvPicPr>
        <p:blipFill>
          <a:blip r:embed="rId3"/>
          <a:stretch/>
        </p:blipFill>
        <p:spPr>
          <a:xfrm>
            <a:off x="9110880" y="334080"/>
            <a:ext cx="789120" cy="72000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04720" y="1326960"/>
            <a:ext cx="3995280" cy="83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Roboto"/>
              </a:rPr>
              <a:t>Substrings ungenau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Grafik 85" descr="Ein Bild mit Eingabefeld und Marker. Das Eingabefeld fordert einen &quot;Adresszusatz&quot;, der Marker sagt als autocomplete-Wert &quot;honoriffic-suffix&quot; voraus."/>
          <p:cNvPicPr/>
          <p:nvPr/>
        </p:nvPicPr>
        <p:blipFill>
          <a:blip r:embed="rId4"/>
          <a:stretch/>
        </p:blipFill>
        <p:spPr>
          <a:xfrm>
            <a:off x="540000" y="2160000"/>
            <a:ext cx="3600000" cy="87480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5400000" y="1327320"/>
            <a:ext cx="4500000" cy="83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Roboto"/>
              </a:rPr>
              <a:t>verwandte Werte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rafik 87" descr="Ein Bild mit Eingabefeld und Marker. Das Label des Eingabefelds enthält das Wort &quot;aus&quot;. Der Marker sagt als autocomplete-Wert &quot;street-address&quot; voraus."/>
          <p:cNvPicPr/>
          <p:nvPr/>
        </p:nvPicPr>
        <p:blipFill>
          <a:blip r:embed="rId5"/>
          <a:srcRect l="36146"/>
          <a:stretch/>
        </p:blipFill>
        <p:spPr>
          <a:xfrm>
            <a:off x="180000" y="3420000"/>
            <a:ext cx="4140000" cy="1172160"/>
          </a:xfrm>
          <a:prstGeom prst="rect">
            <a:avLst/>
          </a:prstGeom>
          <a:ln w="0">
            <a:noFill/>
          </a:ln>
        </p:spPr>
      </p:pic>
      <p:pic>
        <p:nvPicPr>
          <p:cNvPr id="89" name="Grafik 88" descr="Ein Bild mit Eingabefeld und Marker. Das Eingabefeld fordert Straße oder Hausnummer, der Marker sagt als autocomplete-Wert &quot;street-address&quot; voraus."/>
          <p:cNvPicPr/>
          <p:nvPr/>
        </p:nvPicPr>
        <p:blipFill>
          <a:blip r:embed="rId6"/>
          <a:srcRect r="14786"/>
          <a:stretch/>
        </p:blipFill>
        <p:spPr>
          <a:xfrm>
            <a:off x="5220360" y="2160000"/>
            <a:ext cx="4319640" cy="1232280"/>
          </a:xfrm>
          <a:prstGeom prst="rect">
            <a:avLst/>
          </a:prstGeom>
          <a:ln w="0">
            <a:noFill/>
          </a:ln>
        </p:spPr>
      </p:pic>
      <p:pic>
        <p:nvPicPr>
          <p:cNvPr id="90" name="Grafik 89" descr="Ein Bild mit Eingabefeld und Marker. Das Eingabefeld fordert ein neues Passwort, der Marker sagt als autocomplete-Wert &quot;current-password&quot; voraus."/>
          <p:cNvPicPr/>
          <p:nvPr/>
        </p:nvPicPr>
        <p:blipFill>
          <a:blip r:embed="rId7"/>
          <a:stretch/>
        </p:blipFill>
        <p:spPr>
          <a:xfrm>
            <a:off x="6336000" y="3456000"/>
            <a:ext cx="3240000" cy="83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</Words>
  <Application>Microsoft Office PowerPoint</Application>
  <PresentationFormat>Benutzerdefiniert</PresentationFormat>
  <Paragraphs>32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Symbol</vt:lpstr>
      <vt:lpstr>Times New Roman</vt:lpstr>
      <vt:lpstr>Wingdings</vt:lpstr>
      <vt:lpstr>Office Theme</vt:lpstr>
      <vt:lpstr>Browsererweiterung für autocomplete-Attribut</vt:lpstr>
      <vt:lpstr>WCAG 2.1 Erfolgskriterium 1.3.5</vt:lpstr>
      <vt:lpstr>Autocomplete-Check-Plugin</vt:lpstr>
      <vt:lpstr>Autocomplete-Check-Plugin</vt:lpstr>
      <vt:lpstr>Autocomplete-Check-Plugin</vt:lpstr>
      <vt:lpstr>Autocomplete-Check-Plugin</vt:lpstr>
      <vt:lpstr>Funktionsweise</vt:lpstr>
      <vt:lpstr>Fehler</vt:lpstr>
      <vt:lpstr>Fehler</vt:lpstr>
      <vt:lpstr>Auffälligkeiten</vt:lpstr>
      <vt:lpstr>Danke!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Browsererweiterung für autocomplete-Attribut</dc:title>
  <dc:subject/>
  <dc:creator>Recke</dc:creator>
  <dc:description/>
  <cp:lastModifiedBy>Philipp Recke</cp:lastModifiedBy>
  <cp:revision>160</cp:revision>
  <cp:lastPrinted>2023-12-01T12:59:36Z</cp:lastPrinted>
  <dcterms:created xsi:type="dcterms:W3CDTF">2023-10-29T13:37:20Z</dcterms:created>
  <dcterms:modified xsi:type="dcterms:W3CDTF">2023-12-02T14:34:54Z</dcterms:modified>
  <dc:language>de-DE</dc:language>
</cp:coreProperties>
</file>