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3" r:id="rId2"/>
    <p:sldMasterId id="2147483829" r:id="rId3"/>
    <p:sldMasterId id="2147483845" r:id="rId4"/>
  </p:sldMasterIdLst>
  <p:notesMasterIdLst>
    <p:notesMasterId r:id="rId24"/>
  </p:notesMasterIdLst>
  <p:sldIdLst>
    <p:sldId id="256" r:id="rId5"/>
    <p:sldId id="275" r:id="rId6"/>
    <p:sldId id="1597" r:id="rId7"/>
    <p:sldId id="1434" r:id="rId8"/>
    <p:sldId id="1143" r:id="rId9"/>
    <p:sldId id="273" r:id="rId10"/>
    <p:sldId id="271" r:id="rId11"/>
    <p:sldId id="1144" r:id="rId12"/>
    <p:sldId id="267" r:id="rId13"/>
    <p:sldId id="270" r:id="rId14"/>
    <p:sldId id="374" r:id="rId15"/>
    <p:sldId id="262" r:id="rId16"/>
    <p:sldId id="1636" r:id="rId17"/>
    <p:sldId id="263" r:id="rId18"/>
    <p:sldId id="375" r:id="rId19"/>
    <p:sldId id="293" r:id="rId20"/>
    <p:sldId id="300" r:id="rId21"/>
    <p:sldId id="301" r:id="rId22"/>
    <p:sldId id="369" r:id="rId23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068" autoAdjust="0"/>
    <p:restoredTop sz="72700" autoAdjust="0"/>
  </p:normalViewPr>
  <p:slideViewPr>
    <p:cSldViewPr snapToGrid="0">
      <p:cViewPr varScale="1">
        <p:scale>
          <a:sx n="64" d="100"/>
          <a:sy n="64" d="100"/>
        </p:scale>
        <p:origin x="675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ttfried Zimmermann" userId="0605cb02-c34a-4d8c-9396-fc12df271fd0" providerId="ADAL" clId="{B4EA0B41-2FF5-4526-A265-E235E686F242}"/>
    <pc:docChg chg="delSld delMainMaster">
      <pc:chgData name="Gottfried Zimmermann" userId="0605cb02-c34a-4d8c-9396-fc12df271fd0" providerId="ADAL" clId="{B4EA0B41-2FF5-4526-A265-E235E686F242}" dt="2024-03-20T15:09:23.722" v="0" actId="47"/>
      <pc:docMkLst>
        <pc:docMk/>
      </pc:docMkLst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5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58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59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60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61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64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6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66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68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69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7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74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26486297" sldId="278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79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90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291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034914298" sldId="48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351643357" sldId="130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255325218" sldId="1308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161972411" sldId="1309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732185655" sldId="131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4069119497" sldId="131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86488078" sldId="1316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4115365991" sldId="131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469177715" sldId="1321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633847076" sldId="1323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180839890" sldId="1324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240142401" sldId="132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695016515" sldId="132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89681933" sldId="1328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520738948" sldId="1331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75926466" sldId="133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717542825" sldId="1333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601245945" sldId="1334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667024737" sldId="133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077329360" sldId="1336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111428051" sldId="133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607905856" sldId="1338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492384935" sldId="1339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513654184" sldId="1350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240667562" sldId="1351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598398759" sldId="135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183701756" sldId="1353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902075172" sldId="1354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735664926" sldId="135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954329151" sldId="1356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4098367546" sldId="136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366216661" sldId="1364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291987435" sldId="1366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905855781" sldId="1431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27188037" sldId="143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444178708" sldId="1433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469774182" sldId="1446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799335221" sldId="144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970191323" sldId="145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974280124" sldId="1458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400453489" sldId="146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706254869" sldId="1463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611777766" sldId="146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614064547" sldId="1466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038672921" sldId="146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080065264" sldId="1468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398826036" sldId="1469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393448500" sldId="1470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47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423827344" sldId="1606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974837293" sldId="1610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785206669" sldId="1613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4158179874" sldId="161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831083171" sldId="162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4132518708" sldId="1623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450791474" sldId="162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26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384774762" sldId="162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773407772" sldId="1628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073224917" sldId="1629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358937776" sldId="1630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104861161" sldId="163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943080668" sldId="1633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209189157" sldId="1634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797128862" sldId="163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3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38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39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40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41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4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43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44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4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46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0" sldId="164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729254275" sldId="1648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43552487" sldId="1649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161175197" sldId="1650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4099271591" sldId="1651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0057981" sldId="1652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621801235" sldId="1653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594219302" sldId="1654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4015254661" sldId="165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2022169360" sldId="1656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850569214" sldId="1657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001419104" sldId="2134804823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816632337" sldId="2134804824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1288706955" sldId="2134804825"/>
        </pc:sldMkLst>
      </pc:sldChg>
      <pc:sldChg chg="del">
        <pc:chgData name="Gottfried Zimmermann" userId="0605cb02-c34a-4d8c-9396-fc12df271fd0" providerId="ADAL" clId="{B4EA0B41-2FF5-4526-A265-E235E686F242}" dt="2024-03-20T15:09:23.722" v="0" actId="47"/>
        <pc:sldMkLst>
          <pc:docMk/>
          <pc:sldMk cId="3537424925" sldId="2134804826"/>
        </pc:sldMkLst>
      </pc:sldChg>
      <pc:sldMasterChg chg="delSldLayout">
        <pc:chgData name="Gottfried Zimmermann" userId="0605cb02-c34a-4d8c-9396-fc12df271fd0" providerId="ADAL" clId="{B4EA0B41-2FF5-4526-A265-E235E686F242}" dt="2024-03-20T15:09:23.722" v="0" actId="47"/>
        <pc:sldMasterMkLst>
          <pc:docMk/>
          <pc:sldMasterMk cId="3334114750" sldId="2147483829"/>
        </pc:sldMasterMkLst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3334114750" sldId="2147483829"/>
            <pc:sldLayoutMk cId="1486704102" sldId="2147483831"/>
          </pc:sldLayoutMkLst>
        </pc:sldLayoutChg>
      </pc:sldMasterChg>
      <pc:sldMasterChg chg="del delSldLayout">
        <pc:chgData name="Gottfried Zimmermann" userId="0605cb02-c34a-4d8c-9396-fc12df271fd0" providerId="ADAL" clId="{B4EA0B41-2FF5-4526-A265-E235E686F242}" dt="2024-03-20T15:09:23.722" v="0" actId="47"/>
        <pc:sldMasterMkLst>
          <pc:docMk/>
          <pc:sldMasterMk cId="1490285513" sldId="2147483837"/>
        </pc:sldMasterMkLst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1490285513" sldId="2147483837"/>
            <pc:sldLayoutMk cId="2029489515" sldId="2147483838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1490285513" sldId="2147483837"/>
            <pc:sldLayoutMk cId="4148162425" sldId="2147483839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1490285513" sldId="2147483837"/>
            <pc:sldLayoutMk cId="4215551047" sldId="2147483840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1490285513" sldId="2147483837"/>
            <pc:sldLayoutMk cId="3320463156" sldId="2147483841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1490285513" sldId="2147483837"/>
            <pc:sldLayoutMk cId="1632123408" sldId="2147483842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1490285513" sldId="2147483837"/>
            <pc:sldLayoutMk cId="1899886635" sldId="2147483843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1490285513" sldId="2147483837"/>
            <pc:sldLayoutMk cId="3902231802" sldId="2147483844"/>
          </pc:sldLayoutMkLst>
        </pc:sldLayoutChg>
      </pc:sldMasterChg>
      <pc:sldMasterChg chg="del delSldLayout">
        <pc:chgData name="Gottfried Zimmermann" userId="0605cb02-c34a-4d8c-9396-fc12df271fd0" providerId="ADAL" clId="{B4EA0B41-2FF5-4526-A265-E235E686F242}" dt="2024-03-20T15:09:23.722" v="0" actId="47"/>
        <pc:sldMasterMkLst>
          <pc:docMk/>
          <pc:sldMasterMk cId="2028910018" sldId="2147483852"/>
        </pc:sldMasterMkLst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028910018" sldId="2147483852"/>
            <pc:sldLayoutMk cId="2521488697" sldId="2147483853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028910018" sldId="2147483852"/>
            <pc:sldLayoutMk cId="4194516219" sldId="2147483854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028910018" sldId="2147483852"/>
            <pc:sldLayoutMk cId="2799222859" sldId="2147483855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028910018" sldId="2147483852"/>
            <pc:sldLayoutMk cId="2241201105" sldId="2147483856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028910018" sldId="2147483852"/>
            <pc:sldLayoutMk cId="3826538475" sldId="2147483857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028910018" sldId="2147483852"/>
            <pc:sldLayoutMk cId="2081395324" sldId="2147483858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028910018" sldId="2147483852"/>
            <pc:sldLayoutMk cId="3516735159" sldId="2147483859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028910018" sldId="2147483852"/>
            <pc:sldLayoutMk cId="1100949045" sldId="2147483860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028910018" sldId="2147483852"/>
            <pc:sldLayoutMk cId="2635732717" sldId="2147483861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028910018" sldId="2147483852"/>
            <pc:sldLayoutMk cId="3822235917" sldId="2147483862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028910018" sldId="2147483852"/>
            <pc:sldLayoutMk cId="2566223605" sldId="2147483863"/>
          </pc:sldLayoutMkLst>
        </pc:sldLayoutChg>
      </pc:sldMasterChg>
      <pc:sldMasterChg chg="del delSldLayout">
        <pc:chgData name="Gottfried Zimmermann" userId="0605cb02-c34a-4d8c-9396-fc12df271fd0" providerId="ADAL" clId="{B4EA0B41-2FF5-4526-A265-E235E686F242}" dt="2024-03-20T15:09:23.722" v="0" actId="47"/>
        <pc:sldMasterMkLst>
          <pc:docMk/>
          <pc:sldMasterMk cId="2904387642" sldId="2147483864"/>
        </pc:sldMasterMkLst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4039040081" sldId="2147483865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2280348879" sldId="2147483866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1473209573" sldId="2147483867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2402009820" sldId="2147483868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58183484" sldId="2147483869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777019086" sldId="2147483870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1661308556" sldId="2147483871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672389345" sldId="2147483872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198247042" sldId="2147483873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3964581711" sldId="2147483874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2930833659" sldId="2147483875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632761251" sldId="2147483876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1520173503" sldId="2147483877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1793835443" sldId="2147483878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2413799742" sldId="2147483879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2088542922" sldId="2147483880"/>
          </pc:sldLayoutMkLst>
        </pc:sldLayoutChg>
        <pc:sldLayoutChg chg="del">
          <pc:chgData name="Gottfried Zimmermann" userId="0605cb02-c34a-4d8c-9396-fc12df271fd0" providerId="ADAL" clId="{B4EA0B41-2FF5-4526-A265-E235E686F242}" dt="2024-03-20T15:09:23.722" v="0" actId="47"/>
          <pc:sldLayoutMkLst>
            <pc:docMk/>
            <pc:sldMasterMk cId="2904387642" sldId="2147483864"/>
            <pc:sldLayoutMk cId="1915316596" sldId="21474838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B026A-05CD-43F3-A308-9DB700388EF3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5A2A-A57C-4B90-A686-411155A11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1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.ly/hdmb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Herzlich willkommen </a:t>
            </a:r>
            <a:r>
              <a:rPr lang="de-DE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zum Online-Workshop „</a:t>
            </a:r>
            <a:r>
              <a:rPr lang="de-DE" sz="1800" b="0" dirty="0" err="1"/>
              <a:t>Win-Win</a:t>
            </a:r>
            <a:r>
              <a:rPr lang="de-DE" sz="1800" b="0" dirty="0"/>
              <a:t>: Praxisbeispiele für digitale Barrierefreiheit“.</a:t>
            </a:r>
            <a:endParaRPr lang="de-DE" sz="18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Das Webinar wird aufgenommen (außer dem Chat).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Bitte schalten Sie Ihre Kameras aus und Ihre Mikrofone auf stumm.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Nutzen Sie den Chat, um Fragen zu stellen. Wir werden die Fragen zu gegebener Zeit aufgreifen.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1800" b="0" dirty="0"/>
              <a:t>Schrift-</a:t>
            </a:r>
            <a:r>
              <a:rPr lang="de-DE" sz="1800" b="0" dirty="0" err="1"/>
              <a:t>Dolmetschung</a:t>
            </a:r>
            <a:r>
              <a:rPr lang="de-DE" sz="1800" b="0" dirty="0"/>
              <a:t>: </a:t>
            </a:r>
            <a:r>
              <a:rPr lang="de-DE" sz="1800" b="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www.bit.ly/hdmbf</a:t>
            </a:r>
            <a:endParaRPr lang="de-DE" sz="1800" b="0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Audio über Telefon: +49 69 389 805 96, Meeting-ID: 821 133 2665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Option zur vergrößerten Darstellung der Gebärdensprachdolmetscher: Ansicht &gt; Nebeneinander-Modus. Sprecher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Hinweis für Screenreader-Nutzer: ZOOM-App einrichten: Einstellungen &gt; Zugänglichkeit &gt; Bildschirmleserwarnmeldungen: Alle Einträge, die Chatnachrichten betreffen, deaktivieren.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5A2A-A57C-4B90-A686-411155A119A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7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CF132-68B9-4620-93EE-A7327BB87D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1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CF132-68B9-4620-93EE-A7327BB87D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61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CF132-68B9-4620-93EE-A7327BB87D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43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CF132-68B9-4620-93EE-A7327BB87D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67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CF132-68B9-4620-93EE-A7327BB87D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53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CF132-68B9-4620-93EE-A7327BB87D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CF132-68B9-4620-93EE-A7327BB87D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38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7" name="Picture 2" descr="iaap-dach">
            <a:extLst>
              <a:ext uri="{FF2B5EF4-FFF2-40B4-BE49-F238E27FC236}">
                <a16:creationId xmlns:a16="http://schemas.microsoft.com/office/drawing/2014/main" id="{9DD78B33-BDC1-077E-8209-A39A317595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10" y="5752161"/>
            <a:ext cx="1403795" cy="8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Ein Bild, das Text, Screenshot, Grafiken, Logo enthält.&#10;&#10;Automatisch generierte Beschreibung">
            <a:extLst>
              <a:ext uri="{FF2B5EF4-FFF2-40B4-BE49-F238E27FC236}">
                <a16:creationId xmlns:a16="http://schemas.microsoft.com/office/drawing/2014/main" id="{D9935044-231B-128E-0C8C-9B3AE555F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39690" r="16053" b="41395"/>
          <a:stretch/>
        </p:blipFill>
        <p:spPr>
          <a:xfrm>
            <a:off x="822103" y="5716914"/>
            <a:ext cx="4428565" cy="8733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6CFDB0-FA6E-6D9A-ABB2-9F7F1DEE23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3347" y="5786852"/>
            <a:ext cx="28765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0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88367" y="0"/>
            <a:ext cx="4968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" name="Google Shape;64;p9"/>
          <p:cNvGrpSpPr/>
          <p:nvPr/>
        </p:nvGrpSpPr>
        <p:grpSpPr>
          <a:xfrm>
            <a:off x="700790" y="3620341"/>
            <a:ext cx="994351" cy="61101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566933" y="1880533"/>
            <a:ext cx="4401200" cy="1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560200" y="41137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6289367" y="1803500"/>
            <a:ext cx="50924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13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82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CF8DA-A263-4794-9991-2D73969B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67628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709EE-6CEB-4281-9B44-90532E60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025"/>
            <a:ext cx="10515600" cy="4658939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AA15D6-8950-427D-B6BC-35772AA4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8176-7D4B-4E94-A859-DFD3827DC5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741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74" y="1588074"/>
            <a:ext cx="11062855" cy="46697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9403" y="365126"/>
            <a:ext cx="698024" cy="365125"/>
          </a:xfrm>
        </p:spPr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C494832-1C77-4BBF-AF55-9F71AF4B88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48" y="6390271"/>
            <a:ext cx="11062279" cy="376288"/>
          </a:xfrm>
        </p:spPr>
        <p:txBody>
          <a:bodyPr anchor="b">
            <a:normAutofit/>
          </a:bodyPr>
          <a:lstStyle>
            <a:lvl1pPr marL="0" indent="0" defTabSz="450839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[1]	</a:t>
            </a:r>
          </a:p>
        </p:txBody>
      </p:sp>
    </p:spTree>
    <p:extLst>
      <p:ext uri="{BB962C8B-B14F-4D97-AF65-F5344CB8AC3E}">
        <p14:creationId xmlns:p14="http://schemas.microsoft.com/office/powerpoint/2010/main" val="3839102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" y="1523814"/>
            <a:ext cx="9905580" cy="2387600"/>
          </a:xfrm>
        </p:spPr>
        <p:txBody>
          <a:bodyPr lIns="720000" bIns="0" anchor="b">
            <a:noAutofit/>
          </a:bodyPr>
          <a:lstStyle>
            <a:lvl1pPr algn="l">
              <a:defRPr sz="508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" y="3941661"/>
            <a:ext cx="9905580" cy="1655762"/>
          </a:xfrm>
        </p:spPr>
        <p:txBody>
          <a:bodyPr lIns="720000" tIns="36000">
            <a:noAutofit/>
          </a:bodyPr>
          <a:lstStyle>
            <a:lvl1pPr marL="0" indent="0" algn="l">
              <a:buNone/>
              <a:defRPr sz="2540">
                <a:solidFill>
                  <a:schemeClr val="bg2"/>
                </a:solidFill>
              </a:defRPr>
            </a:lvl1pPr>
            <a:lvl2pPr marL="457194" indent="0" algn="ctr">
              <a:buNone/>
              <a:defRPr sz="2000"/>
            </a:lvl2pPr>
            <a:lvl3pPr marL="914389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7" indent="0" algn="ctr">
              <a:buNone/>
              <a:defRPr sz="1600"/>
            </a:lvl7pPr>
            <a:lvl8pPr marL="3200361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48F5FA1-57A5-409A-8C74-91C93E95CC1B}"/>
              </a:ext>
            </a:extLst>
          </p:cNvPr>
          <p:cNvSpPr/>
          <p:nvPr userDrawn="1"/>
        </p:nvSpPr>
        <p:spPr>
          <a:xfrm>
            <a:off x="0" y="6781617"/>
            <a:ext cx="12192000" cy="114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5"/>
          </a:p>
        </p:txBody>
      </p:sp>
    </p:spTree>
    <p:extLst>
      <p:ext uri="{BB962C8B-B14F-4D97-AF65-F5344CB8AC3E}">
        <p14:creationId xmlns:p14="http://schemas.microsoft.com/office/powerpoint/2010/main" val="1003217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" y="1523814"/>
            <a:ext cx="9905580" cy="2387600"/>
          </a:xfrm>
        </p:spPr>
        <p:txBody>
          <a:bodyPr lIns="720000" anchor="b">
            <a:noAutofit/>
          </a:bodyPr>
          <a:lstStyle>
            <a:lvl1pPr algn="l">
              <a:defRPr sz="508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" y="3941661"/>
            <a:ext cx="9905580" cy="1655762"/>
          </a:xfrm>
        </p:spPr>
        <p:txBody>
          <a:bodyPr lIns="720000">
            <a:noAutofit/>
          </a:bodyPr>
          <a:lstStyle>
            <a:lvl1pPr marL="0" indent="0" algn="l">
              <a:buNone/>
              <a:defRPr sz="2540">
                <a:solidFill>
                  <a:schemeClr val="accent1"/>
                </a:solidFill>
              </a:defRPr>
            </a:lvl1pPr>
            <a:lvl2pPr marL="457194" indent="0" algn="ctr">
              <a:buNone/>
              <a:defRPr sz="2000"/>
            </a:lvl2pPr>
            <a:lvl3pPr marL="914389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7" indent="0" algn="ctr">
              <a:buNone/>
              <a:defRPr sz="1600"/>
            </a:lvl7pPr>
            <a:lvl8pPr marL="3200361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422B990-C519-41D5-B29A-96C0853A61C4}"/>
              </a:ext>
            </a:extLst>
          </p:cNvPr>
          <p:cNvSpPr/>
          <p:nvPr userDrawn="1"/>
        </p:nvSpPr>
        <p:spPr>
          <a:xfrm>
            <a:off x="0" y="6781617"/>
            <a:ext cx="12192000" cy="114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5"/>
          </a:p>
        </p:txBody>
      </p:sp>
    </p:spTree>
    <p:extLst>
      <p:ext uri="{BB962C8B-B14F-4D97-AF65-F5344CB8AC3E}">
        <p14:creationId xmlns:p14="http://schemas.microsoft.com/office/powerpoint/2010/main" val="20469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55652"/>
            <a:ext cx="9905839" cy="1655762"/>
          </a:xfrm>
          <a:solidFill>
            <a:schemeClr val="bg2"/>
          </a:solidFill>
        </p:spPr>
        <p:txBody>
          <a:bodyPr lIns="720000" anchor="b">
            <a:normAutofit/>
          </a:bodyPr>
          <a:lstStyle>
            <a:lvl1pPr algn="l">
              <a:defRPr sz="508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11414"/>
            <a:ext cx="9905839" cy="630307"/>
          </a:xfrm>
          <a:solidFill>
            <a:schemeClr val="bg2"/>
          </a:solidFill>
        </p:spPr>
        <p:txBody>
          <a:bodyPr lIns="720000">
            <a:normAutofit/>
          </a:bodyPr>
          <a:lstStyle>
            <a:lvl1pPr marL="0" indent="0" algn="l">
              <a:buNone/>
              <a:defRPr sz="2540">
                <a:solidFill>
                  <a:schemeClr val="tx1"/>
                </a:solidFill>
              </a:defRPr>
            </a:lvl1pPr>
            <a:lvl2pPr marL="457194" indent="0" algn="ctr">
              <a:buNone/>
              <a:defRPr sz="2000"/>
            </a:lvl2pPr>
            <a:lvl3pPr marL="914389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7" indent="0" algn="ctr">
              <a:buNone/>
              <a:defRPr sz="1600"/>
            </a:lvl7pPr>
            <a:lvl8pPr marL="3200361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1A25725-E6ED-4191-87D2-32BF88C6FF18}"/>
              </a:ext>
            </a:extLst>
          </p:cNvPr>
          <p:cNvSpPr/>
          <p:nvPr userDrawn="1"/>
        </p:nvSpPr>
        <p:spPr>
          <a:xfrm>
            <a:off x="0" y="6781617"/>
            <a:ext cx="12192000" cy="114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5"/>
          </a:p>
        </p:txBody>
      </p:sp>
    </p:spTree>
    <p:extLst>
      <p:ext uri="{BB962C8B-B14F-4D97-AF65-F5344CB8AC3E}">
        <p14:creationId xmlns:p14="http://schemas.microsoft.com/office/powerpoint/2010/main" val="1481165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D5A-2F08-4D29-9DE0-0E48E7901C88}" type="datetime1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IAAP DACH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C5C6-9731-47B1-9D8A-A8BA1B204E8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70C7F08-0D3F-4E0E-9A79-EEFCD9664B6F}"/>
              </a:ext>
            </a:extLst>
          </p:cNvPr>
          <p:cNvSpPr/>
          <p:nvPr userDrawn="1"/>
        </p:nvSpPr>
        <p:spPr>
          <a:xfrm>
            <a:off x="0" y="6781617"/>
            <a:ext cx="12192000" cy="114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5"/>
          </a:p>
        </p:txBody>
      </p:sp>
    </p:spTree>
    <p:extLst>
      <p:ext uri="{BB962C8B-B14F-4D97-AF65-F5344CB8AC3E}">
        <p14:creationId xmlns:p14="http://schemas.microsoft.com/office/powerpoint/2010/main" val="2341180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585" y="1527859"/>
            <a:ext cx="5316432" cy="456806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6983" y="1541052"/>
            <a:ext cx="5316433" cy="455420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A589-9F5F-411D-A21E-DEA3C770252F}" type="datetime1">
              <a:rPr lang="de-DE" smtClean="0"/>
              <a:t>20.03.2024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IAAP DACH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C5C6-9731-47B1-9D8A-A8BA1B204E8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FAE46BF-1E68-429A-9AA4-2DE120B5D060}"/>
              </a:ext>
            </a:extLst>
          </p:cNvPr>
          <p:cNvSpPr/>
          <p:nvPr userDrawn="1"/>
        </p:nvSpPr>
        <p:spPr>
          <a:xfrm>
            <a:off x="0" y="6781617"/>
            <a:ext cx="12192000" cy="114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5"/>
          </a:p>
        </p:txBody>
      </p:sp>
    </p:spTree>
    <p:extLst>
      <p:ext uri="{BB962C8B-B14F-4D97-AF65-F5344CB8AC3E}">
        <p14:creationId xmlns:p14="http://schemas.microsoft.com/office/powerpoint/2010/main" val="381668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23F0-02E4-482D-A5EF-AD5FA3946746}" type="datetime1">
              <a:rPr lang="de-DE" smtClean="0"/>
              <a:t>20.03.2024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IAAP DACH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C5C6-9731-47B1-9D8A-A8BA1B204E8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41FCB48-2E07-4926-A44A-726DE69A120B}"/>
              </a:ext>
            </a:extLst>
          </p:cNvPr>
          <p:cNvSpPr/>
          <p:nvPr userDrawn="1"/>
        </p:nvSpPr>
        <p:spPr>
          <a:xfrm>
            <a:off x="0" y="6781617"/>
            <a:ext cx="12192000" cy="114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5"/>
          </a:p>
        </p:txBody>
      </p:sp>
    </p:spTree>
    <p:extLst>
      <p:ext uri="{BB962C8B-B14F-4D97-AF65-F5344CB8AC3E}">
        <p14:creationId xmlns:p14="http://schemas.microsoft.com/office/powerpoint/2010/main" val="114196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3" y="-1557933"/>
            <a:ext cx="11627427" cy="1325563"/>
          </a:xfrm>
        </p:spPr>
        <p:txBody>
          <a:bodyPr/>
          <a:lstStyle/>
          <a:p>
            <a:r>
              <a:rPr lang="de-DE" dirty="0"/>
              <a:t>Mastertitel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73" y="1588073"/>
            <a:ext cx="11062854" cy="4669798"/>
          </a:xfrm>
        </p:spPr>
        <p:txBody>
          <a:bodyPr/>
          <a:lstStyle>
            <a:lvl1pPr marL="355600" indent="-355600">
              <a:buFont typeface="Symbol" panose="05050102010706020507" pitchFamily="18" charset="2"/>
              <a:buChar char="-"/>
              <a:defRPr/>
            </a:lvl1pPr>
            <a:lvl2pPr marL="719138" indent="-261938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C494832-1C77-4BBF-AF55-9F71AF4B88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49" y="6390270"/>
            <a:ext cx="11062278" cy="376288"/>
          </a:xfrm>
        </p:spPr>
        <p:txBody>
          <a:bodyPr anchor="b">
            <a:normAutofit/>
          </a:bodyPr>
          <a:lstStyle>
            <a:lvl1pPr marL="0" indent="0" defTabSz="450850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[1]	</a:t>
            </a:r>
          </a:p>
        </p:txBody>
      </p:sp>
      <p:pic>
        <p:nvPicPr>
          <p:cNvPr id="10" name="Grafik 9" descr="Ein Bild, das Text, Screenshot, Grafiken, Logo enthält.&#10;&#10;Automatisch generierte Beschreibung">
            <a:extLst>
              <a:ext uri="{FF2B5EF4-FFF2-40B4-BE49-F238E27FC236}">
                <a16:creationId xmlns:a16="http://schemas.microsoft.com/office/drawing/2014/main" id="{635CB44B-29E8-D626-23FD-A0036A765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39690" r="16053" b="41395"/>
          <a:stretch/>
        </p:blipFill>
        <p:spPr>
          <a:xfrm>
            <a:off x="564573" y="600129"/>
            <a:ext cx="3817766" cy="7528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403" y="365125"/>
            <a:ext cx="698024" cy="365125"/>
          </a:xfrm>
        </p:spPr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879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33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1" name="Grafik 10" descr="Ein Bild, das Text, Screenshot, Grafiken, Logo enthält.&#10;&#10;Automatisch generierte Beschreibung">
            <a:extLst>
              <a:ext uri="{FF2B5EF4-FFF2-40B4-BE49-F238E27FC236}">
                <a16:creationId xmlns:a16="http://schemas.microsoft.com/office/drawing/2014/main" id="{CCD65CF6-B165-756C-420B-E55BF02A6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39690" r="16053" b="41395"/>
          <a:stretch/>
        </p:blipFill>
        <p:spPr>
          <a:xfrm>
            <a:off x="568419" y="600166"/>
            <a:ext cx="3817766" cy="7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3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79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48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815" y="-127428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73" y="1276709"/>
            <a:ext cx="11062854" cy="532973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7" name="Picture 2" descr="iaap-dach">
            <a:extLst>
              <a:ext uri="{FF2B5EF4-FFF2-40B4-BE49-F238E27FC236}">
                <a16:creationId xmlns:a16="http://schemas.microsoft.com/office/drawing/2014/main" id="{913A8552-3E07-ED26-7DCF-136C303D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42" y="197206"/>
            <a:ext cx="1156946" cy="6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Text, Screenshot, Grafiken, Logo enthält.&#10;&#10;Automatisch generierte Beschreibung">
            <a:extLst>
              <a:ext uri="{FF2B5EF4-FFF2-40B4-BE49-F238E27FC236}">
                <a16:creationId xmlns:a16="http://schemas.microsoft.com/office/drawing/2014/main" id="{AF462248-759A-DA52-5FC0-4D46F0570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39690" r="16053" b="41395"/>
          <a:stretch/>
        </p:blipFill>
        <p:spPr>
          <a:xfrm>
            <a:off x="7809661" y="151596"/>
            <a:ext cx="3817766" cy="7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5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190" y="3213942"/>
            <a:ext cx="994351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72600" y="950467"/>
            <a:ext cx="102508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Google Shape;17;p2"/>
          <p:cNvSpPr txBox="1"/>
          <p:nvPr/>
        </p:nvSpPr>
        <p:spPr>
          <a:xfrm>
            <a:off x="1107200" y="302800"/>
            <a:ext cx="4370400" cy="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400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80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573" y="1526106"/>
            <a:ext cx="11062854" cy="94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573" y="2617694"/>
            <a:ext cx="11062854" cy="355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4075D15-4601-F156-3E85-A1E8E8B40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4573" y="1429275"/>
            <a:ext cx="1106285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aap-dach">
            <a:extLst>
              <a:ext uri="{FF2B5EF4-FFF2-40B4-BE49-F238E27FC236}">
                <a16:creationId xmlns:a16="http://schemas.microsoft.com/office/drawing/2014/main" id="{C2A3FEA3-E011-14A1-80F8-C72DD71088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44" y="643610"/>
            <a:ext cx="1156946" cy="6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Text, Screenshot, Grafiken, Logo enthält.&#10;&#10;Automatisch generierte Beschreibung">
            <a:extLst>
              <a:ext uri="{FF2B5EF4-FFF2-40B4-BE49-F238E27FC236}">
                <a16:creationId xmlns:a16="http://schemas.microsoft.com/office/drawing/2014/main" id="{FD973660-B299-5829-FD2B-5B118CDEE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39690" r="16053" b="41395"/>
          <a:stretch/>
        </p:blipFill>
        <p:spPr>
          <a:xfrm>
            <a:off x="568419" y="600166"/>
            <a:ext cx="3817766" cy="7528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6C3345-0D69-36FF-0295-9A69E348DAD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77250" y="607717"/>
            <a:ext cx="28765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4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28" r:id="rId2"/>
    <p:sldLayoutId id="2147483805" r:id="rId3"/>
    <p:sldLayoutId id="2147483806" r:id="rId4"/>
    <p:sldLayoutId id="2147483809" r:id="rId5"/>
    <p:sldLayoutId id="2147483810" r:id="rId6"/>
    <p:sldLayoutId id="214748381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114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0" r:id="rId1"/>
    <p:sldLayoutId id="2147483832" r:id="rId2"/>
    <p:sldLayoutId id="2147483833" r:id="rId3"/>
    <p:sldLayoutId id="2147483834" r:id="rId4"/>
    <p:sldLayoutId id="2147483835" r:id="rId5"/>
    <p:sldLayoutId id="214748383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2FC0D80B-54EC-4EC5-BEDF-379498CC874D}"/>
              </a:ext>
            </a:extLst>
          </p:cNvPr>
          <p:cNvSpPr/>
          <p:nvPr userDrawn="1"/>
        </p:nvSpPr>
        <p:spPr>
          <a:xfrm>
            <a:off x="9905838" y="2"/>
            <a:ext cx="2300721" cy="2285825"/>
          </a:xfrm>
          <a:custGeom>
            <a:avLst/>
            <a:gdLst>
              <a:gd name="connsiteX0" fmla="*/ 0 w 4319586"/>
              <a:gd name="connsiteY0" fmla="*/ 2159793 h 4319586"/>
              <a:gd name="connsiteX1" fmla="*/ 2159793 w 4319586"/>
              <a:gd name="connsiteY1" fmla="*/ 0 h 4319586"/>
              <a:gd name="connsiteX2" fmla="*/ 4319586 w 4319586"/>
              <a:gd name="connsiteY2" fmla="*/ 2159793 h 4319586"/>
              <a:gd name="connsiteX3" fmla="*/ 2159793 w 4319586"/>
              <a:gd name="connsiteY3" fmla="*/ 4319586 h 4319586"/>
              <a:gd name="connsiteX4" fmla="*/ 0 w 4319586"/>
              <a:gd name="connsiteY4" fmla="*/ 2159793 h 4319586"/>
              <a:gd name="connsiteX0" fmla="*/ 0 w 4319586"/>
              <a:gd name="connsiteY0" fmla="*/ 2159793 h 4319586"/>
              <a:gd name="connsiteX1" fmla="*/ 2159793 w 4319586"/>
              <a:gd name="connsiteY1" fmla="*/ 0 h 4319586"/>
              <a:gd name="connsiteX2" fmla="*/ 4319586 w 4319586"/>
              <a:gd name="connsiteY2" fmla="*/ 2159793 h 4319586"/>
              <a:gd name="connsiteX3" fmla="*/ 2159793 w 4319586"/>
              <a:gd name="connsiteY3" fmla="*/ 4319586 h 4319586"/>
              <a:gd name="connsiteX4" fmla="*/ 0 w 4319586"/>
              <a:gd name="connsiteY4" fmla="*/ 2159793 h 4319586"/>
              <a:gd name="connsiteX0" fmla="*/ 0 w 4319586"/>
              <a:gd name="connsiteY0" fmla="*/ 2159793 h 4319586"/>
              <a:gd name="connsiteX1" fmla="*/ 2159793 w 4319586"/>
              <a:gd name="connsiteY1" fmla="*/ 0 h 4319586"/>
              <a:gd name="connsiteX2" fmla="*/ 4319586 w 4319586"/>
              <a:gd name="connsiteY2" fmla="*/ 2159793 h 4319586"/>
              <a:gd name="connsiteX3" fmla="*/ 2159793 w 4319586"/>
              <a:gd name="connsiteY3" fmla="*/ 4319586 h 4319586"/>
              <a:gd name="connsiteX4" fmla="*/ 0 w 4319586"/>
              <a:gd name="connsiteY4" fmla="*/ 2159793 h 4319586"/>
              <a:gd name="connsiteX0" fmla="*/ 0 w 4319586"/>
              <a:gd name="connsiteY0" fmla="*/ 2159793 h 4319586"/>
              <a:gd name="connsiteX1" fmla="*/ 2159793 w 4319586"/>
              <a:gd name="connsiteY1" fmla="*/ 0 h 4319586"/>
              <a:gd name="connsiteX2" fmla="*/ 4319586 w 4319586"/>
              <a:gd name="connsiteY2" fmla="*/ 2159793 h 4319586"/>
              <a:gd name="connsiteX3" fmla="*/ 2159793 w 4319586"/>
              <a:gd name="connsiteY3" fmla="*/ 4319586 h 4319586"/>
              <a:gd name="connsiteX4" fmla="*/ 0 w 4319586"/>
              <a:gd name="connsiteY4" fmla="*/ 2159793 h 4319586"/>
              <a:gd name="connsiteX0" fmla="*/ 0 w 4319586"/>
              <a:gd name="connsiteY0" fmla="*/ 532294 h 2692087"/>
              <a:gd name="connsiteX1" fmla="*/ 2195651 w 4319586"/>
              <a:gd name="connsiteY1" fmla="*/ 524031 h 2692087"/>
              <a:gd name="connsiteX2" fmla="*/ 4319586 w 4319586"/>
              <a:gd name="connsiteY2" fmla="*/ 532294 h 2692087"/>
              <a:gd name="connsiteX3" fmla="*/ 2159793 w 4319586"/>
              <a:gd name="connsiteY3" fmla="*/ 2692087 h 2692087"/>
              <a:gd name="connsiteX4" fmla="*/ 0 w 4319586"/>
              <a:gd name="connsiteY4" fmla="*/ 532294 h 2692087"/>
              <a:gd name="connsiteX0" fmla="*/ 0 w 4319586"/>
              <a:gd name="connsiteY0" fmla="*/ 532294 h 2692087"/>
              <a:gd name="connsiteX1" fmla="*/ 2195651 w 4319586"/>
              <a:gd name="connsiteY1" fmla="*/ 524031 h 2692087"/>
              <a:gd name="connsiteX2" fmla="*/ 4319586 w 4319586"/>
              <a:gd name="connsiteY2" fmla="*/ 532294 h 2692087"/>
              <a:gd name="connsiteX3" fmla="*/ 2159793 w 4319586"/>
              <a:gd name="connsiteY3" fmla="*/ 2692087 h 2692087"/>
              <a:gd name="connsiteX4" fmla="*/ 0 w 4319586"/>
              <a:gd name="connsiteY4" fmla="*/ 532294 h 2692087"/>
              <a:gd name="connsiteX0" fmla="*/ 0 w 4319586"/>
              <a:gd name="connsiteY0" fmla="*/ 532294 h 2692087"/>
              <a:gd name="connsiteX1" fmla="*/ 2195651 w 4319586"/>
              <a:gd name="connsiteY1" fmla="*/ 524031 h 2692087"/>
              <a:gd name="connsiteX2" fmla="*/ 4319586 w 4319586"/>
              <a:gd name="connsiteY2" fmla="*/ 532294 h 2692087"/>
              <a:gd name="connsiteX3" fmla="*/ 2159793 w 4319586"/>
              <a:gd name="connsiteY3" fmla="*/ 2692087 h 2692087"/>
              <a:gd name="connsiteX4" fmla="*/ 0 w 4319586"/>
              <a:gd name="connsiteY4" fmla="*/ 532294 h 2692087"/>
              <a:gd name="connsiteX0" fmla="*/ 0 w 2725612"/>
              <a:gd name="connsiteY0" fmla="*/ 10316 h 2173310"/>
              <a:gd name="connsiteX1" fmla="*/ 2195651 w 2725612"/>
              <a:gd name="connsiteY1" fmla="*/ 2053 h 2173310"/>
              <a:gd name="connsiteX2" fmla="*/ 2194951 w 2725612"/>
              <a:gd name="connsiteY2" fmla="*/ 1095046 h 2173310"/>
              <a:gd name="connsiteX3" fmla="*/ 2159793 w 2725612"/>
              <a:gd name="connsiteY3" fmla="*/ 2170109 h 2173310"/>
              <a:gd name="connsiteX4" fmla="*/ 0 w 2725612"/>
              <a:gd name="connsiteY4" fmla="*/ 10316 h 2173310"/>
              <a:gd name="connsiteX0" fmla="*/ 0 w 2725612"/>
              <a:gd name="connsiteY0" fmla="*/ 10316 h 2173310"/>
              <a:gd name="connsiteX1" fmla="*/ 2195651 w 2725612"/>
              <a:gd name="connsiteY1" fmla="*/ 2053 h 2173310"/>
              <a:gd name="connsiteX2" fmla="*/ 2194951 w 2725612"/>
              <a:gd name="connsiteY2" fmla="*/ 1095046 h 2173310"/>
              <a:gd name="connsiteX3" fmla="*/ 2159793 w 2725612"/>
              <a:gd name="connsiteY3" fmla="*/ 2170109 h 2173310"/>
              <a:gd name="connsiteX4" fmla="*/ 0 w 2725612"/>
              <a:gd name="connsiteY4" fmla="*/ 10316 h 2173310"/>
              <a:gd name="connsiteX0" fmla="*/ 0 w 2699206"/>
              <a:gd name="connsiteY0" fmla="*/ 10316 h 2173310"/>
              <a:gd name="connsiteX1" fmla="*/ 2195651 w 2699206"/>
              <a:gd name="connsiteY1" fmla="*/ 2053 h 2173310"/>
              <a:gd name="connsiteX2" fmla="*/ 2194951 w 2699206"/>
              <a:gd name="connsiteY2" fmla="*/ 1095046 h 2173310"/>
              <a:gd name="connsiteX3" fmla="*/ 2159793 w 2699206"/>
              <a:gd name="connsiteY3" fmla="*/ 2170109 h 2173310"/>
              <a:gd name="connsiteX4" fmla="*/ 0 w 2699206"/>
              <a:gd name="connsiteY4" fmla="*/ 10316 h 2173310"/>
              <a:gd name="connsiteX0" fmla="*/ 0 w 2231558"/>
              <a:gd name="connsiteY0" fmla="*/ 10316 h 2170109"/>
              <a:gd name="connsiteX1" fmla="*/ 2195651 w 2231558"/>
              <a:gd name="connsiteY1" fmla="*/ 2053 h 2170109"/>
              <a:gd name="connsiteX2" fmla="*/ 2194951 w 2231558"/>
              <a:gd name="connsiteY2" fmla="*/ 1095046 h 2170109"/>
              <a:gd name="connsiteX3" fmla="*/ 2159793 w 2231558"/>
              <a:gd name="connsiteY3" fmla="*/ 2170109 h 2170109"/>
              <a:gd name="connsiteX4" fmla="*/ 0 w 2231558"/>
              <a:gd name="connsiteY4" fmla="*/ 10316 h 2170109"/>
              <a:gd name="connsiteX0" fmla="*/ 0 w 2196332"/>
              <a:gd name="connsiteY0" fmla="*/ 17227 h 2177020"/>
              <a:gd name="connsiteX1" fmla="*/ 2123933 w 2196332"/>
              <a:gd name="connsiteY1" fmla="*/ 0 h 2177020"/>
              <a:gd name="connsiteX2" fmla="*/ 2194951 w 2196332"/>
              <a:gd name="connsiteY2" fmla="*/ 1101957 h 2177020"/>
              <a:gd name="connsiteX3" fmla="*/ 2159793 w 2196332"/>
              <a:gd name="connsiteY3" fmla="*/ 2177020 h 2177020"/>
              <a:gd name="connsiteX4" fmla="*/ 0 w 2196332"/>
              <a:gd name="connsiteY4" fmla="*/ 17227 h 2177020"/>
              <a:gd name="connsiteX0" fmla="*/ 0 w 2410162"/>
              <a:gd name="connsiteY0" fmla="*/ 17227 h 2177020"/>
              <a:gd name="connsiteX1" fmla="*/ 2123933 w 2410162"/>
              <a:gd name="connsiteY1" fmla="*/ 0 h 2177020"/>
              <a:gd name="connsiteX2" fmla="*/ 2159793 w 2410162"/>
              <a:gd name="connsiteY2" fmla="*/ 2177020 h 2177020"/>
              <a:gd name="connsiteX3" fmla="*/ 0 w 2410162"/>
              <a:gd name="connsiteY3" fmla="*/ 17227 h 2177020"/>
              <a:gd name="connsiteX0" fmla="*/ 0 w 2297097"/>
              <a:gd name="connsiteY0" fmla="*/ 17227 h 2177112"/>
              <a:gd name="connsiteX1" fmla="*/ 2123933 w 2297097"/>
              <a:gd name="connsiteY1" fmla="*/ 0 h 2177112"/>
              <a:gd name="connsiteX2" fmla="*/ 2159793 w 2297097"/>
              <a:gd name="connsiteY2" fmla="*/ 2177020 h 2177112"/>
              <a:gd name="connsiteX3" fmla="*/ 0 w 2297097"/>
              <a:gd name="connsiteY3" fmla="*/ 17227 h 2177112"/>
              <a:gd name="connsiteX0" fmla="*/ 0 w 2162546"/>
              <a:gd name="connsiteY0" fmla="*/ 17227 h 2177119"/>
              <a:gd name="connsiteX1" fmla="*/ 2123933 w 2162546"/>
              <a:gd name="connsiteY1" fmla="*/ 0 h 2177119"/>
              <a:gd name="connsiteX2" fmla="*/ 2159793 w 2162546"/>
              <a:gd name="connsiteY2" fmla="*/ 2177020 h 2177119"/>
              <a:gd name="connsiteX3" fmla="*/ 0 w 2162546"/>
              <a:gd name="connsiteY3" fmla="*/ 17227 h 2177119"/>
              <a:gd name="connsiteX0" fmla="*/ 0 w 2165704"/>
              <a:gd name="connsiteY0" fmla="*/ 17227 h 2177119"/>
              <a:gd name="connsiteX1" fmla="*/ 2150827 w 2165704"/>
              <a:gd name="connsiteY1" fmla="*/ 0 h 2177119"/>
              <a:gd name="connsiteX2" fmla="*/ 2159793 w 2165704"/>
              <a:gd name="connsiteY2" fmla="*/ 2177020 h 2177119"/>
              <a:gd name="connsiteX3" fmla="*/ 0 w 2165704"/>
              <a:gd name="connsiteY3" fmla="*/ 17227 h 2177119"/>
              <a:gd name="connsiteX0" fmla="*/ 0 w 2174002"/>
              <a:gd name="connsiteY0" fmla="*/ 0 h 2159893"/>
              <a:gd name="connsiteX1" fmla="*/ 2168756 w 2174002"/>
              <a:gd name="connsiteY1" fmla="*/ 702 h 2159893"/>
              <a:gd name="connsiteX2" fmla="*/ 2159793 w 2174002"/>
              <a:gd name="connsiteY2" fmla="*/ 2159793 h 2159893"/>
              <a:gd name="connsiteX3" fmla="*/ 0 w 2174002"/>
              <a:gd name="connsiteY3" fmla="*/ 0 h 215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002" h="2159893">
                <a:moveTo>
                  <a:pt x="0" y="0"/>
                </a:moveTo>
                <a:lnTo>
                  <a:pt x="2168756" y="702"/>
                </a:lnTo>
                <a:cubicBezTo>
                  <a:pt x="2179097" y="486173"/>
                  <a:pt x="2173123" y="2174851"/>
                  <a:pt x="2159793" y="2159793"/>
                </a:cubicBezTo>
                <a:cubicBezTo>
                  <a:pt x="966972" y="2159793"/>
                  <a:pt x="0" y="11928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5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368" y="381082"/>
            <a:ext cx="8762503" cy="7619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368" y="1523814"/>
            <a:ext cx="11429264" cy="4571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242" y="6492339"/>
            <a:ext cx="1523935" cy="249251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058">
                <a:solidFill>
                  <a:schemeClr val="tx2"/>
                </a:solidFill>
              </a:defRPr>
            </a:lvl1pPr>
          </a:lstStyle>
          <a:p>
            <a:fld id="{533F6CB9-4598-4003-A948-53778D4907A4}" type="datetime1">
              <a:rPr lang="de-DE" smtClean="0"/>
              <a:t>20.03.2024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145" y="6494540"/>
            <a:ext cx="7238693" cy="244848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ctr">
              <a:defRPr sz="1058">
                <a:solidFill>
                  <a:schemeClr val="tx2"/>
                </a:solidFill>
              </a:defRPr>
            </a:lvl1pPr>
          </a:lstStyle>
          <a:p>
            <a:r>
              <a:rPr lang="de-DE"/>
              <a:t>Vorstellung IAAP DACH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806" y="6497032"/>
            <a:ext cx="1142826" cy="244558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r">
              <a:defRPr sz="1058">
                <a:solidFill>
                  <a:schemeClr val="tx2"/>
                </a:solidFill>
              </a:defRPr>
            </a:lvl1pPr>
          </a:lstStyle>
          <a:p>
            <a:fld id="{5B62C5C6-9731-47B1-9D8A-A8BA1B204E8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89B16C4-FB5B-43B4-B524-1DDE211E28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23" y="320792"/>
            <a:ext cx="1180078" cy="6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1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</p:sldLayoutIdLst>
  <p:hf sldNum="0" hdr="0" dt="0"/>
  <p:txStyles>
    <p:titleStyle>
      <a:lvl1pPr algn="l" defTabSz="914389" rtl="0" eaLnBrk="1" latinLnBrk="0" hangingPunct="1">
        <a:lnSpc>
          <a:spcPct val="90000"/>
        </a:lnSpc>
        <a:spcBef>
          <a:spcPct val="0"/>
        </a:spcBef>
        <a:buNone/>
        <a:defRPr sz="33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1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0">
          <p15:clr>
            <a:srgbClr val="F26B43"/>
          </p15:clr>
        </p15:guide>
        <p15:guide id="2" orient="horz" pos="3855">
          <p15:clr>
            <a:srgbClr val="F26B43"/>
          </p15:clr>
        </p15:guide>
        <p15:guide id="3" pos="227">
          <p15:clr>
            <a:srgbClr val="F26B43"/>
          </p15:clr>
        </p15:guide>
        <p15:guide id="4" pos="7030">
          <p15:clr>
            <a:srgbClr val="F26B43"/>
          </p15:clr>
        </p15:guide>
        <p15:guide id="5" orient="horz" pos="907">
          <p15:clr>
            <a:srgbClr val="F26B43"/>
          </p15:clr>
        </p15:guide>
        <p15:guide id="6" orient="horz" pos="36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.ly/hdmb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hyperlink" Target="https://ec.europa.eu/eusurvey/runner/accessible-eu-community-of-practice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ur03.safelinks.protection.outlook.com/?url=https%3A%2F%2Fwww.facebook.com%2Fsocialeurope&amp;data=05%7C01%7Cmpalanquex%40fundaciononce.es%7C1598b2fbccb948a3e94908db3bfe8ecd%7Cbab5b22cd82b452e9cad04f9708f4bbd%7C0%7C0%7C638169737275290504%7CUnknown%7CTWFpbGZsb3d8eyJWIjoiMC4wLjAwMDAiLCJQIjoiV2luMzIiLCJBTiI6Ik1haWwiLCJXVCI6Mn0%3D%7C3000%7C%7C%7C&amp;sdata=HRkNuF3fEGZvJ3iuGYTdsmblO5u0z8ewh3hQp%2F2lB9A%3D&amp;reserved=0" TargetMode="External"/><Relationship Id="rId5" Type="http://schemas.openxmlformats.org/officeDocument/2006/relationships/hyperlink" Target="https://eur03.safelinks.protection.outlook.com/?url=https%3A%2F%2Fwww.youtube.com%2F%40europesocial&amp;data=05%7C01%7Cmpalanquex%40fundaciononce.es%7C1598b2fbccb948a3e94908db3bfe8ecd%7Cbab5b22cd82b452e9cad04f9708f4bbd%7C0%7C0%7C638169737275290504%7CUnknown%7CTWFpbGZsb3d8eyJWIjoiMC4wLjAwMDAiLCJQIjoiV2luMzIiLCJBTiI6Ik1haWwiLCJXVCI6Mn0%3D%7C3000%7C%7C%7C&amp;sdata=Zt5yIZJ2dEkfkpfwo5k11SJVzoR0ithSvAvOtUqP0Io%3D&amp;reserved=0" TargetMode="External"/><Relationship Id="rId4" Type="http://schemas.openxmlformats.org/officeDocument/2006/relationships/hyperlink" Target="https://eur03.safelinks.protection.outlook.com/?url=https%3A%2F%2Ftwitter.com%2FEU_Social&amp;data=05%7C01%7Cmpalanquex%40fundaciononce.es%7C1598b2fbccb948a3e94908db3bfe8ecd%7Cbab5b22cd82b452e9cad04f9708f4bbd%7C0%7C0%7C638169737275290504%7CUnknown%7CTWFpbGZsb3d8eyJWIjoiMC4wLjAwMDAiLCJQIjoiV2luMzIiLCJBTiI6Ik1haWwiLCJXVCI6Mn0%3D%7C3000%7C%7C%7C&amp;sdata=P7MFf%2BlCPMOMlGsL6TgxMu4JGSKJ7lohW1%2Bb7N4AKnk%3D&amp;reserved=0" TargetMode="Externa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aap_dach?lang=de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hyperlink" Target="https://www.youtube.com/@iaap-dac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iaap-dach.org/nachrichten.html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hyperlink" Target="https://www.linkedin.com/company/iaap-dach/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ku.at/" TargetMode="External"/><Relationship Id="rId13" Type="http://schemas.openxmlformats.org/officeDocument/2006/relationships/image" Target="../media/image16.png"/><Relationship Id="rId18" Type="http://schemas.openxmlformats.org/officeDocument/2006/relationships/hyperlink" Target="https://www.deloitte.com/global/en.html?icid=site_selector_global" TargetMode="External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hyperlink" Target="https://www.edf-feph.org/" TargetMode="External"/><Relationship Id="rId17" Type="http://schemas.openxmlformats.org/officeDocument/2006/relationships/image" Target="../media/image18.png"/><Relationship Id="rId2" Type="http://schemas.openxmlformats.org/officeDocument/2006/relationships/hyperlink" Target="https://www.fundaciononce.es/en" TargetMode="External"/><Relationship Id="rId16" Type="http://schemas.openxmlformats.org/officeDocument/2006/relationships/hyperlink" Target="https://www.age-platform.eu/" TargetMode="External"/><Relationship Id="rId20" Type="http://schemas.openxmlformats.org/officeDocument/2006/relationships/hyperlink" Target="https://www.unisys.com/es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ccessibletourism.org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hyperlink" Target="https://www.en.une.org/" TargetMode="External"/><Relationship Id="rId19" Type="http://schemas.openxmlformats.org/officeDocument/2006/relationships/image" Target="../media/image19.png"/><Relationship Id="rId4" Type="http://schemas.openxmlformats.org/officeDocument/2006/relationships/hyperlink" Target="https://www.easpd.eu/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s://www.digitaleurope.org/" TargetMode="External"/><Relationship Id="rId22" Type="http://schemas.openxmlformats.org/officeDocument/2006/relationships/hyperlink" Target="https://pomilioblumm.eu/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ACD88-3B67-4603-835D-55EEB1165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842"/>
            <a:ext cx="9144000" cy="33124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4800" dirty="0"/>
              <a:t>Herzlich willkommen zum </a:t>
            </a:r>
            <a:br>
              <a:rPr lang="de-DE" sz="4800" dirty="0"/>
            </a:br>
            <a:r>
              <a:rPr lang="de-DE" sz="4800" dirty="0"/>
              <a:t>Online-Workshop </a:t>
            </a:r>
            <a:br>
              <a:rPr lang="de-DE" sz="4800" dirty="0"/>
            </a:br>
            <a:r>
              <a:rPr lang="de-DE" sz="4800" b="1" dirty="0"/>
              <a:t>"</a:t>
            </a:r>
            <a:r>
              <a:rPr lang="de-DE" sz="4800" b="1" dirty="0" err="1"/>
              <a:t>Win-Win</a:t>
            </a:r>
            <a:r>
              <a:rPr lang="de-DE" sz="4800" b="1" dirty="0"/>
              <a:t>: Praxisbeispiele für digitale Barrierefreiheit"</a:t>
            </a:r>
            <a:endParaRPr lang="de-DE" sz="4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FFE5917-47FE-2938-D4C1-5F28EABE2D4E}"/>
              </a:ext>
            </a:extLst>
          </p:cNvPr>
          <p:cNvSpPr txBox="1"/>
          <p:nvPr/>
        </p:nvSpPr>
        <p:spPr>
          <a:xfrm>
            <a:off x="1963332" y="4001765"/>
            <a:ext cx="8265336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</a:pPr>
            <a:r>
              <a:rPr lang="de-DE" sz="2400" b="1" dirty="0"/>
              <a:t>Schrift-</a:t>
            </a:r>
            <a:r>
              <a:rPr lang="de-DE" sz="2400" b="1" dirty="0" err="1"/>
              <a:t>Dolmetschung</a:t>
            </a:r>
            <a:r>
              <a:rPr lang="de-DE" sz="2400" b="1" dirty="0"/>
              <a:t>: </a:t>
            </a:r>
            <a:r>
              <a:rPr lang="de-DE" sz="24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www.bit.ly/hdmbf</a:t>
            </a:r>
            <a:endParaRPr lang="de-DE" sz="2400" b="1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</a:pPr>
            <a:r>
              <a:rPr lang="de-DE" sz="2400" b="1" dirty="0"/>
              <a:t>Tel-Audio: </a:t>
            </a:r>
            <a:r>
              <a:rPr lang="en-US" sz="2400" b="1" dirty="0"/>
              <a:t>+49 69 389 805 96, Meeting-ID: 821 133 2665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66242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F0BC61AB-0E34-42C4-931B-26D83C4079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8447" y="470319"/>
            <a:ext cx="119634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buClrTx/>
              <a:buSzTx/>
              <a:defRPr/>
            </a:pPr>
            <a:r>
              <a:rPr lang="de-DE" sz="3467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Beteiligen Sie sich und helfen Sie uns, </a:t>
            </a:r>
            <a:br>
              <a:rPr lang="de-DE" sz="3467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de-DE" sz="3467" b="0" dirty="0">
                <a:solidFill>
                  <a:srgbClr val="65459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ein inklusiveres Europa zu schaffen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944327-2505-47C3-9769-2BD66B9F9E5D}"/>
              </a:ext>
            </a:extLst>
          </p:cNvPr>
          <p:cNvSpPr txBox="1"/>
          <p:nvPr/>
        </p:nvSpPr>
        <p:spPr>
          <a:xfrm>
            <a:off x="596792" y="2014448"/>
            <a:ext cx="10258425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21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Wenn Sie sich unserer Gemeinschaft anschließen und an unseren Aktivitäten teilnehmen möchten, folgen Sie uns auf unserer Website und in den sozialen Medien: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B892FBC-C5ED-4165-ADB1-EC3367CCF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r="80971"/>
          <a:stretch/>
        </p:blipFill>
        <p:spPr>
          <a:xfrm>
            <a:off x="831481" y="3280578"/>
            <a:ext cx="933451" cy="81186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84DAD7-70E9-42C0-B3B7-0AC18A436096}"/>
              </a:ext>
            </a:extLst>
          </p:cNvPr>
          <p:cNvSpPr txBox="1"/>
          <p:nvPr/>
        </p:nvSpPr>
        <p:spPr>
          <a:xfrm>
            <a:off x="429508" y="4059402"/>
            <a:ext cx="1718969" cy="369332"/>
          </a:xfrm>
          <a:custGeom>
            <a:avLst/>
            <a:gdLst>
              <a:gd name="connsiteX0" fmla="*/ 0 w 1718969"/>
              <a:gd name="connsiteY0" fmla="*/ 0 h 369332"/>
              <a:gd name="connsiteX1" fmla="*/ 538610 w 1718969"/>
              <a:gd name="connsiteY1" fmla="*/ 0 h 369332"/>
              <a:gd name="connsiteX2" fmla="*/ 1145979 w 1718969"/>
              <a:gd name="connsiteY2" fmla="*/ 0 h 369332"/>
              <a:gd name="connsiteX3" fmla="*/ 1718969 w 1718969"/>
              <a:gd name="connsiteY3" fmla="*/ 0 h 369332"/>
              <a:gd name="connsiteX4" fmla="*/ 1718969 w 1718969"/>
              <a:gd name="connsiteY4" fmla="*/ 369332 h 369332"/>
              <a:gd name="connsiteX5" fmla="*/ 1180359 w 1718969"/>
              <a:gd name="connsiteY5" fmla="*/ 369332 h 369332"/>
              <a:gd name="connsiteX6" fmla="*/ 607369 w 1718969"/>
              <a:gd name="connsiteY6" fmla="*/ 369332 h 369332"/>
              <a:gd name="connsiteX7" fmla="*/ 0 w 1718969"/>
              <a:gd name="connsiteY7" fmla="*/ 369332 h 369332"/>
              <a:gd name="connsiteX8" fmla="*/ 0 w 1718969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969" h="369332" extrusionOk="0">
                <a:moveTo>
                  <a:pt x="0" y="0"/>
                </a:moveTo>
                <a:cubicBezTo>
                  <a:pt x="132943" y="-13866"/>
                  <a:pt x="402797" y="12129"/>
                  <a:pt x="538610" y="0"/>
                </a:cubicBezTo>
                <a:cubicBezTo>
                  <a:pt x="674423" y="-12129"/>
                  <a:pt x="1011541" y="-26613"/>
                  <a:pt x="1145979" y="0"/>
                </a:cubicBezTo>
                <a:cubicBezTo>
                  <a:pt x="1280417" y="26613"/>
                  <a:pt x="1451868" y="-24007"/>
                  <a:pt x="1718969" y="0"/>
                </a:cubicBezTo>
                <a:cubicBezTo>
                  <a:pt x="1708512" y="171607"/>
                  <a:pt x="1718969" y="204925"/>
                  <a:pt x="1718969" y="369332"/>
                </a:cubicBezTo>
                <a:cubicBezTo>
                  <a:pt x="1567399" y="390410"/>
                  <a:pt x="1332557" y="364341"/>
                  <a:pt x="1180359" y="369332"/>
                </a:cubicBezTo>
                <a:cubicBezTo>
                  <a:pt x="1028161" y="374324"/>
                  <a:pt x="845382" y="359807"/>
                  <a:pt x="607369" y="369332"/>
                </a:cubicBezTo>
                <a:cubicBezTo>
                  <a:pt x="369356" y="378858"/>
                  <a:pt x="200884" y="351563"/>
                  <a:pt x="0" y="369332"/>
                </a:cubicBezTo>
                <a:cubicBezTo>
                  <a:pt x="-659" y="214486"/>
                  <a:pt x="-14740" y="174357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u="sng" kern="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  <a:hlinkClick r:id="rId4"/>
              </a:rPr>
              <a:t>@EU_Social</a:t>
            </a:r>
            <a:endParaRPr lang="en-US" sz="1600" kern="0" dirty="0">
              <a:solidFill>
                <a:srgbClr val="000000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0DC905A-5076-4101-AD93-97100EB6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62039" r="18738"/>
          <a:stretch/>
        </p:blipFill>
        <p:spPr>
          <a:xfrm>
            <a:off x="3006853" y="3280578"/>
            <a:ext cx="942975" cy="811865"/>
          </a:xfrm>
          <a:prstGeom prst="rect">
            <a:avLst/>
          </a:prstGeom>
        </p:spPr>
      </p:pic>
      <p:sp>
        <p:nvSpPr>
          <p:cNvPr id="24" name="CuadroTexto 17">
            <a:extLst>
              <a:ext uri="{FF2B5EF4-FFF2-40B4-BE49-F238E27FC236}">
                <a16:creationId xmlns:a16="http://schemas.microsoft.com/office/drawing/2014/main" id="{D7731E65-61DD-D478-A32B-1CAB42248E23}"/>
              </a:ext>
            </a:extLst>
          </p:cNvPr>
          <p:cNvSpPr txBox="1"/>
          <p:nvPr/>
        </p:nvSpPr>
        <p:spPr>
          <a:xfrm>
            <a:off x="2211376" y="4059402"/>
            <a:ext cx="2533925" cy="369332"/>
          </a:xfrm>
          <a:custGeom>
            <a:avLst/>
            <a:gdLst>
              <a:gd name="connsiteX0" fmla="*/ 0 w 2533925"/>
              <a:gd name="connsiteY0" fmla="*/ 0 h 369332"/>
              <a:gd name="connsiteX1" fmla="*/ 1216283 w 2533925"/>
              <a:gd name="connsiteY1" fmla="*/ 0 h 369332"/>
              <a:gd name="connsiteX2" fmla="*/ 2533925 w 2533925"/>
              <a:gd name="connsiteY2" fmla="*/ 0 h 369332"/>
              <a:gd name="connsiteX3" fmla="*/ 2533925 w 2533925"/>
              <a:gd name="connsiteY3" fmla="*/ 369332 h 369332"/>
              <a:gd name="connsiteX4" fmla="*/ 1216283 w 2533925"/>
              <a:gd name="connsiteY4" fmla="*/ 369332 h 369332"/>
              <a:gd name="connsiteX5" fmla="*/ 0 w 2533925"/>
              <a:gd name="connsiteY5" fmla="*/ 369332 h 369332"/>
              <a:gd name="connsiteX6" fmla="*/ 0 w 2533925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3925" h="369332" extrusionOk="0">
                <a:moveTo>
                  <a:pt x="0" y="0"/>
                </a:moveTo>
                <a:cubicBezTo>
                  <a:pt x="401811" y="1023"/>
                  <a:pt x="666489" y="-83177"/>
                  <a:pt x="1216283" y="0"/>
                </a:cubicBezTo>
                <a:cubicBezTo>
                  <a:pt x="1766673" y="60585"/>
                  <a:pt x="1908322" y="6320"/>
                  <a:pt x="2533925" y="0"/>
                </a:cubicBezTo>
                <a:cubicBezTo>
                  <a:pt x="2538906" y="67522"/>
                  <a:pt x="2489210" y="237240"/>
                  <a:pt x="2533925" y="369332"/>
                </a:cubicBezTo>
                <a:cubicBezTo>
                  <a:pt x="1877475" y="405562"/>
                  <a:pt x="1691759" y="322657"/>
                  <a:pt x="1216283" y="369332"/>
                </a:cubicBezTo>
                <a:cubicBezTo>
                  <a:pt x="677204" y="367215"/>
                  <a:pt x="533109" y="422490"/>
                  <a:pt x="0" y="369332"/>
                </a:cubicBezTo>
                <a:cubicBezTo>
                  <a:pt x="-2657" y="200170"/>
                  <a:pt x="16662" y="179654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custGeom>
                    <a:avLst/>
                    <a:gdLst>
                      <a:gd name="connsiteX0" fmla="*/ 0 w 1900444"/>
                      <a:gd name="connsiteY0" fmla="*/ 0 h 300082"/>
                      <a:gd name="connsiteX1" fmla="*/ 912213 w 1900444"/>
                      <a:gd name="connsiteY1" fmla="*/ 0 h 300082"/>
                      <a:gd name="connsiteX2" fmla="*/ 1900444 w 1900444"/>
                      <a:gd name="connsiteY2" fmla="*/ 0 h 300082"/>
                      <a:gd name="connsiteX3" fmla="*/ 1900444 w 1900444"/>
                      <a:gd name="connsiteY3" fmla="*/ 300082 h 300082"/>
                      <a:gd name="connsiteX4" fmla="*/ 912213 w 1900444"/>
                      <a:gd name="connsiteY4" fmla="*/ 300082 h 300082"/>
                      <a:gd name="connsiteX5" fmla="*/ 0 w 1900444"/>
                      <a:gd name="connsiteY5" fmla="*/ 300082 h 300082"/>
                      <a:gd name="connsiteX6" fmla="*/ 0 w 1900444"/>
                      <a:gd name="connsiteY6" fmla="*/ 0 h 30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00444" h="300082" extrusionOk="0">
                        <a:moveTo>
                          <a:pt x="0" y="0"/>
                        </a:moveTo>
                        <a:cubicBezTo>
                          <a:pt x="327495" y="5014"/>
                          <a:pt x="482897" y="-33961"/>
                          <a:pt x="912213" y="0"/>
                        </a:cubicBezTo>
                        <a:cubicBezTo>
                          <a:pt x="1333221" y="40342"/>
                          <a:pt x="1451797" y="15438"/>
                          <a:pt x="1900444" y="0"/>
                        </a:cubicBezTo>
                        <a:cubicBezTo>
                          <a:pt x="1911810" y="64720"/>
                          <a:pt x="1891167" y="181838"/>
                          <a:pt x="1900444" y="300082"/>
                        </a:cubicBezTo>
                        <a:cubicBezTo>
                          <a:pt x="1411271" y="327506"/>
                          <a:pt x="1274152" y="293578"/>
                          <a:pt x="912213" y="300082"/>
                        </a:cubicBezTo>
                        <a:cubicBezTo>
                          <a:pt x="524129" y="287599"/>
                          <a:pt x="396029" y="331477"/>
                          <a:pt x="0" y="300082"/>
                        </a:cubicBezTo>
                        <a:cubicBezTo>
                          <a:pt x="-1264" y="162160"/>
                          <a:pt x="10923" y="1447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u="sng" kern="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Accessible EU Centre</a:t>
            </a:r>
            <a:endParaRPr lang="en-US" sz="1600" kern="0" dirty="0">
              <a:solidFill>
                <a:srgbClr val="000000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E5AAC2-EFEC-4BA9-B391-C90C2911A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83495"/>
          <a:stretch/>
        </p:blipFill>
        <p:spPr>
          <a:xfrm>
            <a:off x="5333825" y="3277054"/>
            <a:ext cx="809627" cy="8118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90879C-E96C-48FF-B21D-99B6F2CD1F15}"/>
              </a:ext>
            </a:extLst>
          </p:cNvPr>
          <p:cNvSpPr txBox="1"/>
          <p:nvPr/>
        </p:nvSpPr>
        <p:spPr>
          <a:xfrm>
            <a:off x="4948065" y="4066389"/>
            <a:ext cx="1581151" cy="369332"/>
          </a:xfrm>
          <a:custGeom>
            <a:avLst/>
            <a:gdLst>
              <a:gd name="connsiteX0" fmla="*/ 0 w 1581151"/>
              <a:gd name="connsiteY0" fmla="*/ 0 h 369332"/>
              <a:gd name="connsiteX1" fmla="*/ 558673 w 1581151"/>
              <a:gd name="connsiteY1" fmla="*/ 0 h 369332"/>
              <a:gd name="connsiteX2" fmla="*/ 1069912 w 1581151"/>
              <a:gd name="connsiteY2" fmla="*/ 0 h 369332"/>
              <a:gd name="connsiteX3" fmla="*/ 1581151 w 1581151"/>
              <a:gd name="connsiteY3" fmla="*/ 0 h 369332"/>
              <a:gd name="connsiteX4" fmla="*/ 1581151 w 1581151"/>
              <a:gd name="connsiteY4" fmla="*/ 369332 h 369332"/>
              <a:gd name="connsiteX5" fmla="*/ 1085724 w 1581151"/>
              <a:gd name="connsiteY5" fmla="*/ 369332 h 369332"/>
              <a:gd name="connsiteX6" fmla="*/ 527050 w 1581151"/>
              <a:gd name="connsiteY6" fmla="*/ 369332 h 369332"/>
              <a:gd name="connsiteX7" fmla="*/ 0 w 1581151"/>
              <a:gd name="connsiteY7" fmla="*/ 369332 h 369332"/>
              <a:gd name="connsiteX8" fmla="*/ 0 w 1581151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151" h="369332" extrusionOk="0">
                <a:moveTo>
                  <a:pt x="0" y="0"/>
                </a:moveTo>
                <a:cubicBezTo>
                  <a:pt x="177412" y="-35567"/>
                  <a:pt x="430843" y="23032"/>
                  <a:pt x="558673" y="0"/>
                </a:cubicBezTo>
                <a:cubicBezTo>
                  <a:pt x="686503" y="-23032"/>
                  <a:pt x="817393" y="57739"/>
                  <a:pt x="1069912" y="0"/>
                </a:cubicBezTo>
                <a:cubicBezTo>
                  <a:pt x="1322431" y="-57739"/>
                  <a:pt x="1420875" y="9000"/>
                  <a:pt x="1581151" y="0"/>
                </a:cubicBezTo>
                <a:cubicBezTo>
                  <a:pt x="1590840" y="156008"/>
                  <a:pt x="1570785" y="290295"/>
                  <a:pt x="1581151" y="369332"/>
                </a:cubicBezTo>
                <a:cubicBezTo>
                  <a:pt x="1362351" y="410000"/>
                  <a:pt x="1328750" y="367566"/>
                  <a:pt x="1085724" y="369332"/>
                </a:cubicBezTo>
                <a:cubicBezTo>
                  <a:pt x="842698" y="371098"/>
                  <a:pt x="685465" y="303585"/>
                  <a:pt x="527050" y="369332"/>
                </a:cubicBezTo>
                <a:cubicBezTo>
                  <a:pt x="368635" y="435079"/>
                  <a:pt x="170037" y="365079"/>
                  <a:pt x="0" y="369332"/>
                </a:cubicBezTo>
                <a:cubicBezTo>
                  <a:pt x="-29194" y="285576"/>
                  <a:pt x="25318" y="96267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0557996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u="sng" kern="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  <a:hlinkClick r:id="rId5"/>
              </a:rPr>
              <a:t>Social Europe</a:t>
            </a:r>
            <a:endParaRPr lang="en-US" sz="1600" kern="0" dirty="0">
              <a:solidFill>
                <a:srgbClr val="000000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CFFB1CF-69F3-431E-A7BB-FE2C5BC12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20582" r="60194"/>
          <a:stretch/>
        </p:blipFill>
        <p:spPr>
          <a:xfrm>
            <a:off x="6980282" y="3228390"/>
            <a:ext cx="942975" cy="811865"/>
          </a:xfrm>
          <a:prstGeom prst="rect">
            <a:avLst/>
          </a:prstGeom>
        </p:spPr>
      </p:pic>
      <p:sp>
        <p:nvSpPr>
          <p:cNvPr id="12" name="CuadroTexto 17">
            <a:extLst>
              <a:ext uri="{FF2B5EF4-FFF2-40B4-BE49-F238E27FC236}">
                <a16:creationId xmlns:a16="http://schemas.microsoft.com/office/drawing/2014/main" id="{E6D0B8B2-3934-357F-12AE-120B775E054E}"/>
              </a:ext>
            </a:extLst>
          </p:cNvPr>
          <p:cNvSpPr txBox="1"/>
          <p:nvPr/>
        </p:nvSpPr>
        <p:spPr>
          <a:xfrm>
            <a:off x="6602794" y="4069572"/>
            <a:ext cx="1718969" cy="369332"/>
          </a:xfrm>
          <a:custGeom>
            <a:avLst/>
            <a:gdLst>
              <a:gd name="connsiteX0" fmla="*/ 0 w 1718969"/>
              <a:gd name="connsiteY0" fmla="*/ 0 h 369332"/>
              <a:gd name="connsiteX1" fmla="*/ 538610 w 1718969"/>
              <a:gd name="connsiteY1" fmla="*/ 0 h 369332"/>
              <a:gd name="connsiteX2" fmla="*/ 1145979 w 1718969"/>
              <a:gd name="connsiteY2" fmla="*/ 0 h 369332"/>
              <a:gd name="connsiteX3" fmla="*/ 1718969 w 1718969"/>
              <a:gd name="connsiteY3" fmla="*/ 0 h 369332"/>
              <a:gd name="connsiteX4" fmla="*/ 1718969 w 1718969"/>
              <a:gd name="connsiteY4" fmla="*/ 369332 h 369332"/>
              <a:gd name="connsiteX5" fmla="*/ 1180359 w 1718969"/>
              <a:gd name="connsiteY5" fmla="*/ 369332 h 369332"/>
              <a:gd name="connsiteX6" fmla="*/ 607369 w 1718969"/>
              <a:gd name="connsiteY6" fmla="*/ 369332 h 369332"/>
              <a:gd name="connsiteX7" fmla="*/ 0 w 1718969"/>
              <a:gd name="connsiteY7" fmla="*/ 369332 h 369332"/>
              <a:gd name="connsiteX8" fmla="*/ 0 w 1718969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969" h="369332" extrusionOk="0">
                <a:moveTo>
                  <a:pt x="0" y="0"/>
                </a:moveTo>
                <a:cubicBezTo>
                  <a:pt x="132943" y="-13866"/>
                  <a:pt x="402797" y="12129"/>
                  <a:pt x="538610" y="0"/>
                </a:cubicBezTo>
                <a:cubicBezTo>
                  <a:pt x="674423" y="-12129"/>
                  <a:pt x="1011541" y="-26613"/>
                  <a:pt x="1145979" y="0"/>
                </a:cubicBezTo>
                <a:cubicBezTo>
                  <a:pt x="1280417" y="26613"/>
                  <a:pt x="1451868" y="-24007"/>
                  <a:pt x="1718969" y="0"/>
                </a:cubicBezTo>
                <a:cubicBezTo>
                  <a:pt x="1708512" y="171607"/>
                  <a:pt x="1718969" y="204925"/>
                  <a:pt x="1718969" y="369332"/>
                </a:cubicBezTo>
                <a:cubicBezTo>
                  <a:pt x="1567399" y="390410"/>
                  <a:pt x="1332557" y="364341"/>
                  <a:pt x="1180359" y="369332"/>
                </a:cubicBezTo>
                <a:cubicBezTo>
                  <a:pt x="1028161" y="374324"/>
                  <a:pt x="845382" y="359807"/>
                  <a:pt x="607369" y="369332"/>
                </a:cubicBezTo>
                <a:cubicBezTo>
                  <a:pt x="369356" y="378858"/>
                  <a:pt x="200884" y="351563"/>
                  <a:pt x="0" y="369332"/>
                </a:cubicBezTo>
                <a:cubicBezTo>
                  <a:pt x="-659" y="214486"/>
                  <a:pt x="-14740" y="174357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-DE" u="sng" kern="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  <a:hlinkClick r:id="rId6"/>
              </a:rPr>
              <a:t>EU </a:t>
            </a:r>
            <a:r>
              <a:rPr lang="de-DE" u="sng" kern="0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  <a:hlinkClick r:id="rId6"/>
              </a:rPr>
              <a:t>Social</a:t>
            </a:r>
            <a:r>
              <a:rPr lang="de-DE" kern="0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lang="de-DE" sz="1600" kern="0" dirty="0">
              <a:solidFill>
                <a:srgbClr val="000000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AA070-8DDC-4D1D-9504-CAC7CE80D0B1}"/>
              </a:ext>
            </a:extLst>
          </p:cNvPr>
          <p:cNvSpPr txBox="1"/>
          <p:nvPr/>
        </p:nvSpPr>
        <p:spPr>
          <a:xfrm>
            <a:off x="596791" y="5184635"/>
            <a:ext cx="6877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2400" kern="0" dirty="0">
                <a:solidFill>
                  <a:srgbClr val="1C3678">
                    <a:lumMod val="75000"/>
                  </a:srgbClr>
                </a:solidFill>
                <a:latin typeface="72 Black" panose="020B0A04030603020204" pitchFamily="34" charset="0"/>
                <a:cs typeface="72 Black" panose="020B0A04030603020204" pitchFamily="34" charset="0"/>
                <a:sym typeface="Arial"/>
              </a:rPr>
              <a:t>Website: </a:t>
            </a:r>
            <a:r>
              <a:rPr lang="de-DE" sz="2400" kern="0" dirty="0">
                <a:solidFill>
                  <a:srgbClr val="1C3678">
                    <a:lumMod val="75000"/>
                  </a:srgbClr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www.AccessibleEUCentre.eu</a:t>
            </a:r>
          </a:p>
          <a:p>
            <a:pPr defTabSz="1219170">
              <a:buClr>
                <a:srgbClr val="000000"/>
              </a:buClr>
            </a:pPr>
            <a:r>
              <a:rPr lang="de-DE" sz="2400" kern="0" dirty="0">
                <a:solidFill>
                  <a:srgbClr val="1C3678">
                    <a:lumMod val="75000"/>
                  </a:srgbClr>
                </a:solidFill>
                <a:latin typeface="72 Black" panose="020B0A04030603020204" pitchFamily="34" charset="0"/>
                <a:cs typeface="72 Black" panose="020B0A04030603020204" pitchFamily="34" charset="0"/>
                <a:sym typeface="Arial"/>
              </a:rPr>
              <a:t>E-Mail: </a:t>
            </a:r>
            <a:r>
              <a:rPr lang="de-DE" sz="2400" kern="0" dirty="0">
                <a:solidFill>
                  <a:srgbClr val="1C3678">
                    <a:lumMod val="75000"/>
                  </a:srgbClr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accessibleeu@fundaciononce.es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BCE1E1-CAF1-4BED-A0F7-C2AD0C3E87C9}"/>
              </a:ext>
            </a:extLst>
          </p:cNvPr>
          <p:cNvSpPr txBox="1"/>
          <p:nvPr/>
        </p:nvSpPr>
        <p:spPr>
          <a:xfrm>
            <a:off x="8386707" y="3215729"/>
            <a:ext cx="3136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de-DE" sz="2000" kern="0" dirty="0">
                <a:solidFill>
                  <a:srgbClr val="65459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  <a:sym typeface="Arial"/>
              </a:rPr>
              <a:t>Werden Sie Teil unserer Praxisgemeinschaft</a:t>
            </a:r>
          </a:p>
        </p:txBody>
      </p:sp>
      <p:pic>
        <p:nvPicPr>
          <p:cNvPr id="3" name="Imagen 2" descr="QR code to join AccessibleEU´s Community of practice: https://ec.europa.eu/social/main.jsp?catId=1612&amp;langId=en, https://accessible-eu-centre.ec.europa.eu/index_en">
            <a:hlinkClick r:id="rId7"/>
            <a:extLst>
              <a:ext uri="{FF2B5EF4-FFF2-40B4-BE49-F238E27FC236}">
                <a16:creationId xmlns:a16="http://schemas.microsoft.com/office/drawing/2014/main" id="{BD78FF93-F966-4EFC-BBF4-FDE3083103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29" y="4001099"/>
            <a:ext cx="2097415" cy="2097415"/>
          </a:xfrm>
          <a:prstGeom prst="rect">
            <a:avLst/>
          </a:prstGeom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6DF2108A-5D6C-AA81-60E3-573BF184B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00466"/>
            <a:ext cx="12192000" cy="102446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2C9E4C-B749-D43B-1363-56F30D34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8176-7D4B-4E94-A859-DFD3827DC55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41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35711-D758-8119-8B89-D368F951C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IAAP D·A·CH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79CE6-8735-844D-AB70-B00F2C179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" y="4383463"/>
            <a:ext cx="9905580" cy="1213959"/>
          </a:xfrm>
        </p:spPr>
        <p:txBody>
          <a:bodyPr/>
          <a:lstStyle/>
          <a:p>
            <a:r>
              <a:rPr lang="de-DE" dirty="0"/>
              <a:t>Gottfried Zimmermann</a:t>
            </a:r>
          </a:p>
        </p:txBody>
      </p:sp>
    </p:spTree>
    <p:extLst>
      <p:ext uri="{BB962C8B-B14F-4D97-AF65-F5344CB8AC3E}">
        <p14:creationId xmlns:p14="http://schemas.microsoft.com/office/powerpoint/2010/main" val="400658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5D3BB-81BC-4698-8846-967F4D85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IAAP D·A·CH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A287F4-7C44-4DAB-90E7-B9E778B00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1905" dirty="0">
                <a:latin typeface="+mj-lt"/>
              </a:rPr>
              <a:t>IAAP D·A·CH</a:t>
            </a:r>
          </a:p>
          <a:p>
            <a:pPr marL="0" indent="0">
              <a:buNone/>
            </a:pPr>
            <a:r>
              <a:rPr lang="de-DE" sz="1905" dirty="0"/>
              <a:t>... ist die deutschsprachige Niederlassung der IAAP (International </a:t>
            </a:r>
            <a:r>
              <a:rPr lang="de-DE" sz="1905" dirty="0" err="1"/>
              <a:t>Association</a:t>
            </a:r>
            <a:r>
              <a:rPr lang="de-DE" sz="1905" dirty="0"/>
              <a:t> </a:t>
            </a:r>
            <a:r>
              <a:rPr lang="de-DE" sz="1905" dirty="0" err="1"/>
              <a:t>of</a:t>
            </a:r>
            <a:r>
              <a:rPr lang="de-DE" sz="1905" dirty="0"/>
              <a:t> </a:t>
            </a:r>
            <a:r>
              <a:rPr lang="de-DE" sz="1905" dirty="0" err="1"/>
              <a:t>Accessibility</a:t>
            </a:r>
            <a:r>
              <a:rPr lang="de-DE" sz="1905" dirty="0"/>
              <a:t> Professionals).</a:t>
            </a:r>
          </a:p>
          <a:p>
            <a:pPr marL="0" indent="0">
              <a:buNone/>
            </a:pPr>
            <a:r>
              <a:rPr lang="de-DE" sz="1905" dirty="0"/>
              <a:t>Das Chapter ist eine Organisation für Fachleute der Barrierefreiheit im D·A·CH-Raum.</a:t>
            </a:r>
          </a:p>
          <a:p>
            <a:pPr marL="0" indent="0">
              <a:spcBef>
                <a:spcPts val="1905"/>
              </a:spcBef>
              <a:buNone/>
            </a:pPr>
            <a:r>
              <a:rPr lang="de-DE" sz="1905" dirty="0">
                <a:latin typeface="+mj-lt"/>
              </a:rPr>
              <a:t>Vernetzung, Weiterbildung und Zertifizierung </a:t>
            </a:r>
            <a:r>
              <a:rPr lang="de-DE" sz="1905" dirty="0"/>
              <a:t>sind die Hauptaufgaben der IAAP, die wir im Chapter deutschsprachig wahrnehmen wollen. Dies wollen wir dafür tun:</a:t>
            </a:r>
          </a:p>
          <a:p>
            <a:r>
              <a:rPr lang="de-DE" sz="1905" dirty="0"/>
              <a:t>berufliche Kernkompetenzen von Experten für digitale Barrierefreiheit definieren</a:t>
            </a:r>
          </a:p>
          <a:p>
            <a:r>
              <a:rPr lang="de-DE" sz="1905" dirty="0"/>
              <a:t>ein allgemeines Bewusstsein für barrierefreies Gestalten fördern</a:t>
            </a:r>
          </a:p>
          <a:p>
            <a:r>
              <a:rPr lang="de-DE" sz="1905" dirty="0"/>
              <a:t>Wissensaustausch unter allen an Barrierefreiheit interessierten Personen </a:t>
            </a:r>
            <a:br>
              <a:rPr lang="de-DE" sz="1905" dirty="0"/>
            </a:br>
            <a:r>
              <a:rPr lang="de-DE" sz="1905" dirty="0"/>
              <a:t>im deutschsprachen Raum anbieten</a:t>
            </a:r>
          </a:p>
          <a:p>
            <a:r>
              <a:rPr lang="de-DE" sz="1905" dirty="0"/>
              <a:t>ein Bindeglied zur IAAP Global sein</a:t>
            </a:r>
          </a:p>
          <a:p>
            <a:pPr marL="0" indent="0">
              <a:buNone/>
            </a:pPr>
            <a:endParaRPr lang="de-DE" sz="1693" dirty="0"/>
          </a:p>
        </p:txBody>
      </p:sp>
      <p:sp>
        <p:nvSpPr>
          <p:cNvPr id="8" name="Ellipse 7" descr="Wir sprechen Du ;)">
            <a:extLst>
              <a:ext uri="{FF2B5EF4-FFF2-40B4-BE49-F238E27FC236}">
                <a16:creationId xmlns:a16="http://schemas.microsoft.com/office/drawing/2014/main" id="{0EE63087-8AC5-46D0-85E6-E010FE3B6486}"/>
              </a:ext>
            </a:extLst>
          </p:cNvPr>
          <p:cNvSpPr/>
          <p:nvPr/>
        </p:nvSpPr>
        <p:spPr>
          <a:xfrm rot="20771204">
            <a:off x="7619675" y="4497372"/>
            <a:ext cx="6096258" cy="60962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40" b="0" i="0" u="none" strike="noStrike" kern="1200" cap="none" spc="0" normalizeH="0" baseline="0" noProof="0" dirty="0">
                <a:ln>
                  <a:noFill/>
                </a:ln>
                <a:solidFill>
                  <a:srgbClr val="E2EEFA"/>
                </a:solidFill>
                <a:effectLst/>
                <a:uLnTx/>
                <a:uFillTx/>
                <a:latin typeface="Nunito ExtraBold"/>
                <a:ea typeface="+mn-ea"/>
                <a:cs typeface="+mn-cs"/>
              </a:rPr>
              <a:t>Unser Auftrag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EE94E52-DD3C-46B4-888E-00F9DAE29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8" b="0" i="0" u="none" strike="noStrike" kern="1200" cap="none" spc="0" normalizeH="0" baseline="0" noProof="0">
                <a:ln>
                  <a:noFill/>
                </a:ln>
                <a:solidFill>
                  <a:srgbClr val="21076A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Vorstellung IAAP DACH</a:t>
            </a: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21076A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92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5D3BB-81BC-4698-8846-967F4D85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des </a:t>
            </a:r>
            <a:r>
              <a:rPr lang="de-DE" dirty="0">
                <a:latin typeface="+mj-lt"/>
              </a:rPr>
              <a:t>IAAP D·A·CH </a:t>
            </a:r>
            <a:br>
              <a:rPr lang="de-DE" dirty="0">
                <a:latin typeface="+mj-lt"/>
              </a:rPr>
            </a:br>
            <a:r>
              <a:rPr lang="de-DE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C90CB5-BFDB-4C8A-82A3-369631025E50}"/>
              </a:ext>
            </a:extLst>
          </p:cNvPr>
          <p:cNvSpPr txBox="1"/>
          <p:nvPr/>
        </p:nvSpPr>
        <p:spPr>
          <a:xfrm>
            <a:off x="5173662" y="1134546"/>
            <a:ext cx="1844676" cy="464126"/>
          </a:xfrm>
          <a:prstGeom prst="rect">
            <a:avLst/>
          </a:prstGeom>
          <a:noFill/>
        </p:spPr>
        <p:txBody>
          <a:bodyPr wrap="square" lIns="76197" tIns="76197" rIns="76197" bIns="76197" rtlCol="0" anchor="ctr" anchorCtr="0">
            <a:spAutoFit/>
          </a:bodyPr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ExtraBold"/>
                <a:ea typeface="+mn-ea"/>
                <a:cs typeface="+mn-cs"/>
              </a:rPr>
              <a:t>IAAP D·A·CH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B72DEEC-1F2C-47A9-BCE0-DA889B0A5EE4}"/>
              </a:ext>
            </a:extLst>
          </p:cNvPr>
          <p:cNvSpPr txBox="1"/>
          <p:nvPr/>
        </p:nvSpPr>
        <p:spPr>
          <a:xfrm>
            <a:off x="2010726" y="1853154"/>
            <a:ext cx="811731" cy="429588"/>
          </a:xfrm>
          <a:prstGeom prst="rect">
            <a:avLst/>
          </a:prstGeom>
          <a:noFill/>
        </p:spPr>
        <p:txBody>
          <a:bodyPr wrap="square" lIns="76197" tIns="76197" rIns="76197" bIns="76197" rtlCol="0" anchor="ctr" anchorCtr="0">
            <a:spAutoFit/>
          </a:bodyPr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9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ExtraBold"/>
                <a:ea typeface="+mn-ea"/>
                <a:cs typeface="+mn-cs"/>
              </a:rPr>
              <a:t>Beirat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57D26A1-CBE6-4A87-9B74-AA3BAA9C6E55}"/>
              </a:ext>
            </a:extLst>
          </p:cNvPr>
          <p:cNvSpPr txBox="1"/>
          <p:nvPr/>
        </p:nvSpPr>
        <p:spPr>
          <a:xfrm>
            <a:off x="1468955" y="2822954"/>
            <a:ext cx="2941797" cy="2238043"/>
          </a:xfrm>
          <a:prstGeom prst="rect">
            <a:avLst/>
          </a:prstGeom>
          <a:noFill/>
        </p:spPr>
        <p:txBody>
          <a:bodyPr wrap="square" lIns="76197" tIns="76197" rIns="76197" bIns="76197" rtlCol="0" anchor="ctr" anchorCtr="0">
            <a:spAutoFit/>
          </a:bodyPr>
          <a:lstStyle/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Wirtschaft</a:t>
            </a:r>
          </a:p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Wissenschaft</a:t>
            </a:r>
          </a:p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Verbände</a:t>
            </a:r>
          </a:p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Interessengruppen</a:t>
            </a:r>
          </a:p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Deutschland, Österreich, Schweiz</a:t>
            </a:r>
          </a:p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9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9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8013C94-BD69-4DC3-9D07-3B2538444D71}"/>
              </a:ext>
            </a:extLst>
          </p:cNvPr>
          <p:cNvSpPr txBox="1"/>
          <p:nvPr/>
        </p:nvSpPr>
        <p:spPr>
          <a:xfrm>
            <a:off x="5479291" y="1860745"/>
            <a:ext cx="1235098" cy="414403"/>
          </a:xfrm>
          <a:prstGeom prst="rect">
            <a:avLst/>
          </a:prstGeom>
          <a:noFill/>
        </p:spPr>
        <p:txBody>
          <a:bodyPr wrap="square" lIns="76197" tIns="76197" rIns="76197" bIns="76197" rtlCol="0" anchor="ctr" anchorCtr="0">
            <a:spAutoFit/>
          </a:bodyPr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9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ExtraBold"/>
                <a:ea typeface="+mn-ea"/>
                <a:cs typeface="+mn-cs"/>
              </a:rPr>
              <a:t>Mitglieder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140FDBB-9CA6-47B1-A02F-0BCBC130AAD8}"/>
              </a:ext>
            </a:extLst>
          </p:cNvPr>
          <p:cNvSpPr txBox="1"/>
          <p:nvPr/>
        </p:nvSpPr>
        <p:spPr>
          <a:xfrm>
            <a:off x="4991402" y="2638073"/>
            <a:ext cx="2062733" cy="1717002"/>
          </a:xfrm>
          <a:prstGeom prst="rect">
            <a:avLst/>
          </a:prstGeom>
          <a:noFill/>
        </p:spPr>
        <p:txBody>
          <a:bodyPr wrap="square" lIns="76197" tIns="76197" rIns="76197" bIns="76197" rtlCol="0" anchor="ctr" anchorCtr="0">
            <a:spAutoFit/>
          </a:bodyPr>
          <a:lstStyle/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Individuelle Mitgliedschaft</a:t>
            </a:r>
          </a:p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Unternehmens-mitgliedschaft</a:t>
            </a:r>
          </a:p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Non-Profit-Mitgliedschaft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7BDEF87-1CB8-440A-ADDF-97B428142B0D}"/>
              </a:ext>
            </a:extLst>
          </p:cNvPr>
          <p:cNvSpPr txBox="1"/>
          <p:nvPr/>
        </p:nvSpPr>
        <p:spPr>
          <a:xfrm>
            <a:off x="9330308" y="1853154"/>
            <a:ext cx="1616383" cy="429588"/>
          </a:xfrm>
          <a:prstGeom prst="rect">
            <a:avLst/>
          </a:prstGeom>
          <a:noFill/>
        </p:spPr>
        <p:txBody>
          <a:bodyPr wrap="square" lIns="76197" tIns="76197" rIns="76197" bIns="76197" rtlCol="0" anchor="ctr" anchorCtr="0">
            <a:spAutoFit/>
          </a:bodyPr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9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ExtraBold"/>
                <a:ea typeface="+mn-ea"/>
                <a:cs typeface="+mn-cs"/>
              </a:rPr>
              <a:t>Arbeitskreise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2E653DC-A028-477B-B4F3-FD8964D5E1EE}"/>
              </a:ext>
            </a:extLst>
          </p:cNvPr>
          <p:cNvSpPr txBox="1"/>
          <p:nvPr/>
        </p:nvSpPr>
        <p:spPr>
          <a:xfrm>
            <a:off x="8398898" y="2366001"/>
            <a:ext cx="3411735" cy="1717002"/>
          </a:xfrm>
          <a:prstGeom prst="rect">
            <a:avLst/>
          </a:prstGeom>
          <a:noFill/>
        </p:spPr>
        <p:txBody>
          <a:bodyPr wrap="square" lIns="76197" tIns="76197" rIns="76197" bIns="76197" rtlCol="0" anchor="ctr" anchorCtr="0">
            <a:spAutoFit/>
          </a:bodyPr>
          <a:lstStyle/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AK Barrierefreiheit in der Bildung </a:t>
            </a:r>
          </a:p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AK Netzwerk und Austausch</a:t>
            </a:r>
          </a:p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AK Kommunikation</a:t>
            </a:r>
          </a:p>
          <a:p>
            <a:pPr marL="302409" marR="0" lvl="0" indent="-302409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AK Zertifizierungen</a:t>
            </a:r>
          </a:p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9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cxnSp>
        <p:nvCxnSpPr>
          <p:cNvPr id="30" name="Verbinder: gewinkelt 29">
            <a:extLst>
              <a:ext uri="{FF2B5EF4-FFF2-40B4-BE49-F238E27FC236}">
                <a16:creationId xmlns:a16="http://schemas.microsoft.com/office/drawing/2014/main" id="{CE043361-AC32-4C86-888C-3EC4A8E70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rot="5400000">
            <a:off x="4129056" y="-113792"/>
            <a:ext cx="254481" cy="36794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6A64AC26-ED0D-405B-9B9F-2261EE82C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rot="16200000" flipH="1">
            <a:off x="7990010" y="-295337"/>
            <a:ext cx="254481" cy="40424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7A23B05E-BE20-4D33-91F2-152428B03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16200000" flipH="1">
            <a:off x="5965384" y="1729288"/>
            <a:ext cx="262073" cy="84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C741A8E6-994B-4714-B663-7F9BB39C8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71204">
            <a:off x="7619675" y="4497372"/>
            <a:ext cx="6096258" cy="60962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54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ExtraBold"/>
              <a:ea typeface="+mn-ea"/>
              <a:cs typeface="+mn-cs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EE94E52-DD3C-46B4-888E-00F9DAE29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8" b="0" i="0" u="none" strike="noStrike" kern="1200" cap="none" spc="0" normalizeH="0" baseline="0" noProof="0">
                <a:ln>
                  <a:noFill/>
                </a:ln>
                <a:solidFill>
                  <a:srgbClr val="21076A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Vorstellung IAAP DACH</a:t>
            </a: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21076A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4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5D3BB-81BC-4698-8846-967F4D85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der IAAP-Mitgliedschaft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A287F4-7C44-4DAB-90E7-B9E778B00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905" dirty="0"/>
              <a:t>Netzwerken und Austausch mit deutschsprachigen Experten für Barrierefreiheit</a:t>
            </a:r>
          </a:p>
          <a:p>
            <a:r>
              <a:rPr lang="de-DE" sz="1905" dirty="0"/>
              <a:t>Mitgestaltung des deutschsprachigen Fachverbandes für Fachleute der Barrierefreiheit </a:t>
            </a:r>
          </a:p>
          <a:p>
            <a:r>
              <a:rPr lang="de-DE" sz="1905" dirty="0"/>
              <a:t>Aktive Mitarbeit in den Gremien der IAAP D-A-CH, Arbeitskreise (Bildung, Zertifizierung, Kommunikation, Netzwerk und Austausch)</a:t>
            </a:r>
          </a:p>
          <a:p>
            <a:r>
              <a:rPr lang="de-DE" sz="1905" dirty="0"/>
              <a:t>Zugriff auf aufgezeichnete Online-Seminare und die internationale Wissensdatenbank von IAAP Global </a:t>
            </a:r>
          </a:p>
          <a:p>
            <a:r>
              <a:rPr lang="de-DE" sz="1905" dirty="0"/>
              <a:t>Rabatte für IAAP-Zertifizierungsprüfungen und Konferenzen</a:t>
            </a:r>
          </a:p>
          <a:p>
            <a:r>
              <a:rPr lang="de-DE" sz="1905" dirty="0"/>
              <a:t>Informationen zu Möglichkeiten Creditpoints (CAECS) für die Aufrechterhaltung von Zertifizierungen</a:t>
            </a:r>
          </a:p>
          <a:p>
            <a:r>
              <a:rPr lang="de-DE" sz="1905" dirty="0"/>
              <a:t>Ausbau des deutschsprachigen Expertennetzwerk unterstützen </a:t>
            </a:r>
          </a:p>
          <a:p>
            <a:r>
              <a:rPr lang="de-DE" sz="1905" dirty="0"/>
              <a:t>Engagement zur Barrierefreiheit und Inklusion sichtbar machen</a:t>
            </a:r>
          </a:p>
          <a:p>
            <a:r>
              <a:rPr lang="de-DE" sz="1905" dirty="0"/>
              <a:t>Möglichkeit mit Stellenangeboten und -gesuchen über die Kommunikationskanäle von IAAP D-A-CH direkt Fachleute der Barrierefreiheit zu erreichen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EE94E52-DD3C-46B4-888E-00F9DAE29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8" b="0" i="0" u="none" strike="noStrike" kern="1200" cap="none" spc="0" normalizeH="0" baseline="0" noProof="0">
                <a:ln>
                  <a:noFill/>
                </a:ln>
                <a:solidFill>
                  <a:srgbClr val="21076A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Vorstellung IAAP DACH</a:t>
            </a: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21076A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90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6340C-E2E8-40BB-AABA-0437BDA3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IAAP-Zertifizierungen </a:t>
            </a:r>
            <a:br>
              <a:rPr lang="de-DE"/>
            </a:br>
            <a:r>
              <a:rPr lang="de-DE">
                <a:latin typeface="+mn-lt"/>
              </a:rPr>
              <a:t>Übersicht 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31D5B0B4-21B1-4825-BCEE-A7792B91E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1270"/>
              </a:spcAft>
            </a:pPr>
            <a:r>
              <a:rPr lang="en-US" sz="2117">
                <a:latin typeface="+mj-lt"/>
              </a:rPr>
              <a:t>Certified Professional in Accessibility Core Competencies </a:t>
            </a:r>
            <a:r>
              <a:rPr lang="de-DE" sz="2117"/>
              <a:t>(CPACC) – </a:t>
            </a:r>
            <a:br>
              <a:rPr lang="de-DE" sz="2117"/>
            </a:br>
            <a:r>
              <a:rPr lang="de-DE" sz="2117"/>
              <a:t>Zertifizierte Fachkraft für Kernkompetenzen der Barrierefreiheit</a:t>
            </a:r>
          </a:p>
          <a:p>
            <a:pPr>
              <a:lnSpc>
                <a:spcPct val="120000"/>
              </a:lnSpc>
              <a:spcAft>
                <a:spcPts val="1270"/>
              </a:spcAft>
            </a:pPr>
            <a:r>
              <a:rPr lang="en-US" sz="2117">
                <a:latin typeface="+mj-lt"/>
              </a:rPr>
              <a:t>Web Accessibility Specialist </a:t>
            </a:r>
            <a:r>
              <a:rPr lang="de-DE" sz="2117"/>
              <a:t>(WAS) – </a:t>
            </a:r>
            <a:br>
              <a:rPr lang="de-DE" sz="2117"/>
            </a:br>
            <a:r>
              <a:rPr lang="de-DE" sz="2117"/>
              <a:t>Spezialist für Web-Barrierefreiheit</a:t>
            </a:r>
          </a:p>
          <a:p>
            <a:pPr>
              <a:lnSpc>
                <a:spcPct val="120000"/>
              </a:lnSpc>
              <a:spcAft>
                <a:spcPts val="1270"/>
              </a:spcAft>
            </a:pPr>
            <a:r>
              <a:rPr lang="en-US" sz="2117">
                <a:latin typeface="+mj-lt"/>
              </a:rPr>
              <a:t>Certified Professional in Web Accessibility* </a:t>
            </a:r>
            <a:r>
              <a:rPr lang="de-DE" sz="2117"/>
              <a:t>(CPWA) Designation – </a:t>
            </a:r>
            <a:br>
              <a:rPr lang="de-DE" sz="2117"/>
            </a:br>
            <a:r>
              <a:rPr lang="de-DE" sz="2117"/>
              <a:t>Zertifizierte Fachkraft für Web-Barrierefreiheit. </a:t>
            </a:r>
          </a:p>
          <a:p>
            <a:pPr>
              <a:lnSpc>
                <a:spcPct val="120000"/>
              </a:lnSpc>
              <a:spcAft>
                <a:spcPts val="1270"/>
              </a:spcAft>
            </a:pPr>
            <a:r>
              <a:rPr lang="en-US" sz="2117">
                <a:latin typeface="+mj-lt"/>
              </a:rPr>
              <a:t>Accessible Document Specialist </a:t>
            </a:r>
            <a:r>
              <a:rPr lang="de-DE" sz="2117"/>
              <a:t>(ADS) - </a:t>
            </a:r>
            <a:br>
              <a:rPr lang="de-DE" sz="2117"/>
            </a:br>
            <a:r>
              <a:rPr lang="de-DE" sz="2117"/>
              <a:t>Spezialist für Barrierefreie Dokumente </a:t>
            </a:r>
            <a:endParaRPr lang="de-DE" sz="1905"/>
          </a:p>
          <a:p>
            <a:pPr marL="0" indent="0">
              <a:spcAft>
                <a:spcPts val="1270"/>
              </a:spcAft>
              <a:buNone/>
            </a:pPr>
            <a:br>
              <a:rPr lang="de-DE" sz="1482"/>
            </a:br>
            <a:r>
              <a:rPr lang="de-DE" sz="1482"/>
              <a:t>*Personen, die die CPACC- und die WAS-Zertifizierung halten, erhalten automatisch diese Zertifizierung.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8A88CA-D000-4DA0-9C96-D1291117B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8" b="0" i="0" u="none" strike="noStrike" kern="1200" cap="none" spc="0" normalizeH="0" baseline="0" noProof="0">
                <a:ln>
                  <a:noFill/>
                </a:ln>
                <a:solidFill>
                  <a:srgbClr val="21076A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Vorstellung IAAP DACH</a:t>
            </a:r>
            <a:endParaRPr kumimoji="0" lang="de-DE" sz="1058" b="0" i="0" u="none" strike="noStrike" kern="1200" cap="none" spc="0" normalizeH="0" baseline="0" noProof="0">
              <a:ln>
                <a:noFill/>
              </a:ln>
              <a:solidFill>
                <a:srgbClr val="21076A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21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6340C-E2E8-40BB-AABA-0437BDA3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69" y="381129"/>
            <a:ext cx="9832168" cy="761967"/>
          </a:xfrm>
        </p:spPr>
        <p:txBody>
          <a:bodyPr/>
          <a:lstStyle/>
          <a:p>
            <a:r>
              <a:rPr lang="de-DE" dirty="0"/>
              <a:t>CPACC </a:t>
            </a:r>
            <a:r>
              <a:rPr lang="de-DE" dirty="0">
                <a:latin typeface="+mn-lt"/>
              </a:rPr>
              <a:t>Fachkraft für Kernkompetenzen Barrierefreiheit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8EE2A5-8FDD-43D5-AEE9-C70A27927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585" y="2058094"/>
            <a:ext cx="5316432" cy="4037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434C2CD-5D18-4943-8AF7-2390D219C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4201" y="2058094"/>
            <a:ext cx="5316432" cy="4037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DD691CAD-01E8-43B7-BD6C-8E79A84A7600}"/>
              </a:ext>
            </a:extLst>
          </p:cNvPr>
          <p:cNvSpPr txBox="1">
            <a:spLocks/>
          </p:cNvSpPr>
          <p:nvPr/>
        </p:nvSpPr>
        <p:spPr>
          <a:xfrm>
            <a:off x="381242" y="1370332"/>
            <a:ext cx="11394832" cy="574462"/>
          </a:xfrm>
          <a:prstGeom prst="rect">
            <a:avLst/>
          </a:prstGeom>
        </p:spPr>
        <p:txBody>
          <a:bodyPr vert="horz" lIns="96770" tIns="48385" rIns="96770" bIns="48385" rtlCol="0" anchor="ctr" anchorCtr="0">
            <a:noAutofit/>
          </a:bodyPr>
          <a:lstStyle>
            <a:lvl1pPr marL="216004" indent="-216004" algn="l" defTabSz="864017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35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ExtraBold"/>
                <a:ea typeface="+mn-ea"/>
                <a:cs typeface="+mn-cs"/>
              </a:rPr>
              <a:t>Grundlegende IAAP-Zertifizierung für nicht-technische als auch für technische Barrierefreiheitsrollen</a:t>
            </a:r>
            <a:endParaRPr kumimoji="0" lang="de-DE" sz="169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31D5B0B4-21B1-4825-BCEE-A7792B91E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585" y="2058095"/>
            <a:ext cx="5316432" cy="40377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None/>
            </a:pPr>
            <a:r>
              <a:rPr lang="de-DE" sz="1693" dirty="0">
                <a:solidFill>
                  <a:srgbClr val="000000"/>
                </a:solidFill>
                <a:latin typeface="+mj-lt"/>
              </a:rPr>
              <a:t>Schwerpunkt</a:t>
            </a:r>
            <a:br>
              <a:rPr lang="de-DE" sz="1693" dirty="0">
                <a:solidFill>
                  <a:srgbClr val="000000"/>
                </a:solidFill>
                <a:latin typeface="Nunito" pitchFamily="2" charset="0"/>
              </a:rPr>
            </a:b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Zertifizierung belegt praktische Anwendung eines breiten, interdisziplinären konzeptionellen Wissens über  </a:t>
            </a:r>
          </a:p>
          <a:p>
            <a:pPr marL="362891" indent="-362891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Font typeface="+mj-lt"/>
              <a:buAutoNum type="arabicPeriod"/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Behinderungen,</a:t>
            </a:r>
          </a:p>
          <a:p>
            <a:pPr marL="362891" indent="-362891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Font typeface="+mj-lt"/>
              <a:buAutoNum type="arabicPeriod"/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Barrierefreiheit und Universelles Design und</a:t>
            </a:r>
          </a:p>
          <a:p>
            <a:pPr marL="362891" indent="-362891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Font typeface="+mj-lt"/>
              <a:buAutoNum type="arabicPeriod"/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Normen, Gesetze und Managementstrategien im Zusammenhang mit Barrierefreiheit </a:t>
            </a:r>
          </a:p>
          <a:p>
            <a:pPr marL="0" indent="0">
              <a:lnSpc>
                <a:spcPct val="100000"/>
              </a:lnSpc>
              <a:spcBef>
                <a:spcPts val="635"/>
              </a:spcBef>
              <a:spcAft>
                <a:spcPts val="1270"/>
              </a:spcAft>
              <a:buNone/>
            </a:pPr>
            <a:endParaRPr lang="de-DE" sz="1693" dirty="0">
              <a:latin typeface="Nunito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59EDE-A177-4727-8508-F010D7584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983" y="2058095"/>
            <a:ext cx="5316433" cy="4037119"/>
          </a:xfrm>
        </p:spPr>
        <p:txBody>
          <a:bodyPr vert="horz" lIns="91440" tIns="45720" rIns="38098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buNone/>
            </a:pPr>
            <a:r>
              <a:rPr lang="de-DE" sz="1693" dirty="0">
                <a:solidFill>
                  <a:srgbClr val="000000"/>
                </a:solidFill>
                <a:latin typeface="+mj-lt"/>
              </a:rPr>
              <a:t>Themenbereiche</a:t>
            </a:r>
          </a:p>
          <a:p>
            <a:pPr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Web und andere Informations- und Kommunikationstechnologien (IKT)</a:t>
            </a:r>
          </a:p>
          <a:p>
            <a:pPr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Architektur und die bauliche Umwelt</a:t>
            </a:r>
          </a:p>
          <a:p>
            <a:pPr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Verbraucher- und Industriedesign</a:t>
            </a:r>
          </a:p>
          <a:p>
            <a:pPr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Transportsysteme und jeder Bereich, in dem eine durchdachte Gestaltung, Politik und Verwaltung den Zugang für Menschen mit Behinderungen verbessern können</a:t>
            </a:r>
          </a:p>
          <a:p>
            <a:pPr marL="0" indent="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buNone/>
            </a:pPr>
            <a:r>
              <a:rPr lang="de-DE" sz="1693" dirty="0">
                <a:solidFill>
                  <a:srgbClr val="000000"/>
                </a:solidFill>
                <a:latin typeface="+mj-lt"/>
              </a:rPr>
              <a:t>Prüfung</a:t>
            </a: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 </a:t>
            </a:r>
            <a:br>
              <a:rPr lang="de-DE" sz="1693" dirty="0">
                <a:solidFill>
                  <a:srgbClr val="000000"/>
                </a:solidFill>
                <a:latin typeface="Nunito" pitchFamily="2" charset="0"/>
              </a:rPr>
            </a:b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2 Stunden – 100 Fragen – Multiple Choice </a:t>
            </a:r>
            <a:endParaRPr lang="de-DE" sz="1693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B7490DE-D396-4CE3-A20F-25BADCB1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8585" y="2058094"/>
            <a:ext cx="531643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5728C8D-C5C0-4FEE-8621-9A56A15A4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94200" y="2058094"/>
            <a:ext cx="531643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8A88CA-D000-4DA0-9C96-D1291117B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8" b="0" i="0" u="none" strike="noStrike" kern="1200" cap="none" spc="0" normalizeH="0" baseline="0" noProof="0">
                <a:ln>
                  <a:noFill/>
                </a:ln>
                <a:solidFill>
                  <a:srgbClr val="21076A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Vorstellung IAAP DACH</a:t>
            </a: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21076A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9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6340C-E2E8-40BB-AABA-0437BDA3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69" y="381129"/>
            <a:ext cx="9832168" cy="761967"/>
          </a:xfrm>
        </p:spPr>
        <p:txBody>
          <a:bodyPr/>
          <a:lstStyle/>
          <a:p>
            <a:r>
              <a:rPr lang="de-DE" dirty="0"/>
              <a:t>WAS </a:t>
            </a:r>
            <a:r>
              <a:rPr lang="de-DE" dirty="0">
                <a:latin typeface="+mn-lt"/>
              </a:rPr>
              <a:t>Spezialist für Web-Barrierefreiheit </a:t>
            </a:r>
          </a:p>
        </p:txBody>
      </p:sp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DD691CAD-01E8-43B7-BD6C-8E79A84A7600}"/>
              </a:ext>
            </a:extLst>
          </p:cNvPr>
          <p:cNvSpPr txBox="1">
            <a:spLocks/>
          </p:cNvSpPr>
          <p:nvPr/>
        </p:nvSpPr>
        <p:spPr>
          <a:xfrm>
            <a:off x="415800" y="1360989"/>
            <a:ext cx="11394832" cy="574462"/>
          </a:xfrm>
          <a:prstGeom prst="rect">
            <a:avLst/>
          </a:prstGeom>
        </p:spPr>
        <p:txBody>
          <a:bodyPr vert="horz" lIns="96770" tIns="48385" rIns="96770" bIns="48385" rtlCol="0" anchor="ctr" anchorCtr="0">
            <a:noAutofit/>
          </a:bodyPr>
          <a:lstStyle>
            <a:lvl1pPr marL="216004" indent="-216004" algn="l" defTabSz="864017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8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35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ExtraBold"/>
                <a:ea typeface="+mn-ea"/>
                <a:cs typeface="+mn-cs"/>
              </a:rPr>
              <a:t>IAAP-Zertifizierung für technische Expertise in relevanten Themen zur Digitalen Barrierefreiheit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CCB325-CAB8-48D9-9927-E9DCF503B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585" y="2058094"/>
            <a:ext cx="5316432" cy="4037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5E3DFCB-FD65-46A9-BC2A-82F68B4E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4201" y="2058094"/>
            <a:ext cx="5316432" cy="4037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31D5B0B4-21B1-4825-BCEE-A7792B91E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585" y="2058095"/>
            <a:ext cx="5316432" cy="40377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None/>
            </a:pPr>
            <a:r>
              <a:rPr lang="de-DE" sz="1693" dirty="0">
                <a:solidFill>
                  <a:srgbClr val="000000"/>
                </a:solidFill>
                <a:latin typeface="+mj-lt"/>
              </a:rPr>
              <a:t>Schwerpunkt</a:t>
            </a:r>
            <a:endParaRPr lang="de-DE" sz="1693" dirty="0">
              <a:solidFill>
                <a:srgbClr val="000000"/>
              </a:solidFill>
              <a:latin typeface="Nunito" pitchFamily="2" charset="0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Technische Fertigkeiten, in der Konzeption, Entwicklung, Implementierung, Evaluierung und Umsetzung von zugänglichen webbasierten Inhalten, Projekten und Dienstleistungen</a:t>
            </a:r>
          </a:p>
          <a:p>
            <a:pPr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Erkennen und Identifizieren von Problemen, Usability- und Testpraktiken und Auswirkungen auf Nutzende verstehen; nicht das Schreiben von Code</a:t>
            </a:r>
          </a:p>
          <a:p>
            <a:pPr marL="0" indent="0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None/>
            </a:pPr>
            <a:r>
              <a:rPr lang="de-DE" sz="1693" dirty="0">
                <a:solidFill>
                  <a:srgbClr val="000000"/>
                </a:solidFill>
                <a:latin typeface="+mj-lt"/>
              </a:rPr>
              <a:t>Zielgruppe</a:t>
            </a:r>
            <a:br>
              <a:rPr lang="de-DE" sz="1693" dirty="0">
                <a:solidFill>
                  <a:srgbClr val="000000"/>
                </a:solidFill>
                <a:latin typeface="Nunito" pitchFamily="2" charset="0"/>
              </a:rPr>
            </a:b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Personen mit mindestens 3 bis 5 Jahren Erfahrung</a:t>
            </a:r>
          </a:p>
          <a:p>
            <a:pPr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</a:pPr>
            <a:endParaRPr lang="de-DE" sz="1693" dirty="0">
              <a:latin typeface="Nunito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59EDE-A177-4727-8508-F010D7584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983" y="2057423"/>
            <a:ext cx="5316433" cy="403779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35"/>
              </a:spcBef>
              <a:spcAft>
                <a:spcPts val="635"/>
              </a:spcAft>
              <a:buNone/>
            </a:pPr>
            <a:r>
              <a:rPr lang="de-DE" sz="1693" dirty="0">
                <a:solidFill>
                  <a:srgbClr val="000000"/>
                </a:solidFill>
                <a:latin typeface="+mj-lt"/>
              </a:rPr>
              <a:t>Themenbereiche </a:t>
            </a:r>
          </a:p>
          <a:p>
            <a:pPr marL="362891" indent="-362891">
              <a:lnSpc>
                <a:spcPct val="110000"/>
              </a:lnSpc>
              <a:buFont typeface="+mj-lt"/>
              <a:buAutoNum type="arabicPeriod"/>
            </a:pPr>
            <a:r>
              <a:rPr lang="de-DE" sz="1693" dirty="0">
                <a:solidFill>
                  <a:srgbClr val="000000"/>
                </a:solidFill>
                <a:latin typeface="Nunito "/>
              </a:rPr>
              <a:t>Erstellung barrierefreier Web-Lösungen </a:t>
            </a:r>
          </a:p>
          <a:p>
            <a:pPr marL="362891" indent="-362891">
              <a:lnSpc>
                <a:spcPct val="110000"/>
              </a:lnSpc>
              <a:buFont typeface="+mj-lt"/>
              <a:buAutoNum type="arabicPeriod"/>
            </a:pPr>
            <a:r>
              <a:rPr lang="de-DE" sz="1693" dirty="0">
                <a:solidFill>
                  <a:srgbClr val="000000"/>
                </a:solidFill>
                <a:latin typeface="Nunito "/>
              </a:rPr>
              <a:t>Identifizierung von Barrierefreiheitsproblemen in Web-Lösungen </a:t>
            </a:r>
          </a:p>
          <a:p>
            <a:pPr marL="362891" indent="-362891">
              <a:lnSpc>
                <a:spcPct val="110000"/>
              </a:lnSpc>
              <a:buFont typeface="+mj-lt"/>
              <a:buAutoNum type="arabicPeriod"/>
            </a:pPr>
            <a:r>
              <a:rPr lang="de-DE" sz="1693" dirty="0">
                <a:solidFill>
                  <a:srgbClr val="000000"/>
                </a:solidFill>
                <a:latin typeface="Nunito "/>
              </a:rPr>
              <a:t>Behebung von Problemen in Web-Lösungen</a:t>
            </a:r>
          </a:p>
          <a:p>
            <a:pPr marL="0" indent="0">
              <a:lnSpc>
                <a:spcPct val="110000"/>
              </a:lnSpc>
              <a:spcBef>
                <a:spcPts val="1905"/>
              </a:spcBef>
              <a:spcAft>
                <a:spcPts val="635"/>
              </a:spcAft>
              <a:buNone/>
            </a:pPr>
            <a:endParaRPr lang="de-DE" sz="1693" dirty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1905"/>
              </a:spcBef>
              <a:spcAft>
                <a:spcPts val="635"/>
              </a:spcAft>
              <a:buNone/>
            </a:pPr>
            <a:r>
              <a:rPr lang="de-DE" sz="1693" dirty="0">
                <a:solidFill>
                  <a:srgbClr val="000000"/>
                </a:solidFill>
                <a:latin typeface="+mj-lt"/>
              </a:rPr>
              <a:t>Prüfung </a:t>
            </a:r>
            <a:br>
              <a:rPr lang="de-DE" sz="1693" dirty="0">
                <a:solidFill>
                  <a:srgbClr val="000000"/>
                </a:solidFill>
                <a:latin typeface="Nunito "/>
              </a:rPr>
            </a:br>
            <a:r>
              <a:rPr lang="de-DE" sz="1693" dirty="0">
                <a:solidFill>
                  <a:srgbClr val="000000"/>
                </a:solidFill>
                <a:latin typeface="Nunito "/>
              </a:rPr>
              <a:t>2 Stunden – 75 Fragen – Multiple Choice</a:t>
            </a:r>
            <a:endParaRPr lang="de-DE" sz="1693" dirty="0">
              <a:latin typeface="Nunito "/>
            </a:endParaRPr>
          </a:p>
          <a:p>
            <a:endParaRPr lang="de-DE" sz="1693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8A88CA-D000-4DA0-9C96-D1291117B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8" b="0" i="0" u="none" strike="noStrike" kern="1200" cap="none" spc="0" normalizeH="0" baseline="0" noProof="0">
                <a:ln>
                  <a:noFill/>
                </a:ln>
                <a:solidFill>
                  <a:srgbClr val="21076A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Vorstellung IAAP DACH</a:t>
            </a: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21076A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435945A-B327-433B-95A8-A8383D32A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8585" y="2058094"/>
            <a:ext cx="531643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95B1B50-2047-41CF-8082-819A3D7D9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94200" y="2058094"/>
            <a:ext cx="531643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22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D4CB2A1-4EC6-4E64-A94F-D92E1B482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585" y="2058094"/>
            <a:ext cx="5316432" cy="4037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777A3F5-58F0-4E99-B810-F106B1D62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4201" y="2058094"/>
            <a:ext cx="5316432" cy="4037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46340C-E2E8-40BB-AABA-0437BDA3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69" y="381129"/>
            <a:ext cx="9832168" cy="761967"/>
          </a:xfrm>
        </p:spPr>
        <p:txBody>
          <a:bodyPr/>
          <a:lstStyle/>
          <a:p>
            <a:r>
              <a:rPr lang="de-DE" dirty="0"/>
              <a:t>ADS </a:t>
            </a:r>
            <a:r>
              <a:rPr lang="de-DE" dirty="0">
                <a:solidFill>
                  <a:srgbClr val="000000"/>
                </a:solidFill>
                <a:latin typeface="Nunito" pitchFamily="2" charset="0"/>
              </a:rPr>
              <a:t>Spezialist für Barrierefreie Dokumente </a:t>
            </a:r>
            <a:endParaRPr lang="de-DE" dirty="0">
              <a:latin typeface="+mn-lt"/>
            </a:endParaRPr>
          </a:p>
        </p:txBody>
      </p:sp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DD691CAD-01E8-43B7-BD6C-8E79A84A7600}"/>
              </a:ext>
            </a:extLst>
          </p:cNvPr>
          <p:cNvSpPr txBox="1">
            <a:spLocks/>
          </p:cNvSpPr>
          <p:nvPr/>
        </p:nvSpPr>
        <p:spPr>
          <a:xfrm>
            <a:off x="415800" y="1394604"/>
            <a:ext cx="11394832" cy="574462"/>
          </a:xfrm>
          <a:prstGeom prst="rect">
            <a:avLst/>
          </a:prstGeom>
        </p:spPr>
        <p:txBody>
          <a:bodyPr vert="horz" lIns="96770" tIns="48385" rIns="96770" bIns="48385" rtlCol="0" anchor="ctr" anchorCtr="0">
            <a:noAutofit/>
          </a:bodyPr>
          <a:lstStyle>
            <a:lvl1pPr marL="216004" indent="-216004" algn="l" defTabSz="864017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35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ExtraBold"/>
                <a:ea typeface="+mn-ea"/>
                <a:cs typeface="+mn-cs"/>
              </a:rPr>
              <a:t>IAAP-Zertifizierung für Experten in der Erstellung barrierefreier elektronischer Dokumente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31D5B0B4-21B1-4825-BCEE-A7792B91E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585" y="2058095"/>
            <a:ext cx="5316432" cy="40377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None/>
            </a:pPr>
            <a:r>
              <a:rPr lang="de-DE" sz="1693" dirty="0">
                <a:solidFill>
                  <a:srgbClr val="000000"/>
                </a:solidFill>
                <a:latin typeface="+mj-lt"/>
              </a:rPr>
              <a:t>Schwerpunkt</a:t>
            </a:r>
            <a:endParaRPr lang="de-DE" sz="1693" dirty="0">
              <a:solidFill>
                <a:srgbClr val="000000"/>
              </a:solidFill>
              <a:latin typeface="Nunito" pitchFamily="2" charset="0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Erstellung barrierefreier Dokumente, Behebung von Mängeln, Schulung, den Richtlinien und der Förderung barrierefreier Dokumentenlösungen </a:t>
            </a:r>
          </a:p>
          <a:p>
            <a:pPr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Probleme in der Struktur barrierefreier Dokumente erkennen,  identifizieren, erklären; Barrierefreiheit- und Usability-Evaluierungen sowie Auswirkungen auf Nutzende zu verstehen</a:t>
            </a:r>
          </a:p>
          <a:p>
            <a:pPr marL="0" indent="0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None/>
            </a:pPr>
            <a:r>
              <a:rPr lang="de-DE" sz="1693" dirty="0">
                <a:solidFill>
                  <a:srgbClr val="000000"/>
                </a:solidFill>
                <a:latin typeface="+mj-lt"/>
              </a:rPr>
              <a:t>Zielgruppe</a:t>
            </a:r>
            <a:br>
              <a:rPr lang="de-DE" sz="1693" dirty="0">
                <a:solidFill>
                  <a:srgbClr val="000000"/>
                </a:solidFill>
                <a:latin typeface="Nunito" pitchFamily="2" charset="0"/>
              </a:rPr>
            </a:b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Personen mit mindestens 1 bis 2 Jahren Erfahrung </a:t>
            </a:r>
          </a:p>
          <a:p>
            <a:pPr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</a:pPr>
            <a:endParaRPr lang="de-DE" sz="1693" dirty="0">
              <a:latin typeface="Nunito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59EDE-A177-4727-8508-F010D7584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983" y="2057423"/>
            <a:ext cx="5316433" cy="40377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None/>
              <a:defRPr/>
            </a:pPr>
            <a:r>
              <a:rPr lang="de-DE" sz="1693" dirty="0">
                <a:solidFill>
                  <a:srgbClr val="000000"/>
                </a:solidFill>
                <a:latin typeface="Nunito ExtraBold"/>
              </a:rPr>
              <a:t>Themenbereiche</a:t>
            </a:r>
            <a:endParaRPr lang="de-DE" sz="1693" dirty="0">
              <a:solidFill>
                <a:srgbClr val="000000"/>
              </a:solidFill>
              <a:latin typeface="Nunito" pitchFamily="2" charset="0"/>
            </a:endParaRPr>
          </a:p>
          <a:p>
            <a:pPr marL="362891" indent="-362891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Font typeface="+mj-lt"/>
              <a:buAutoNum type="arabicPeriod"/>
              <a:defRPr/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Barrierefreie Dokumente erstellen</a:t>
            </a:r>
          </a:p>
          <a:p>
            <a:pPr marL="362891" indent="-362891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Font typeface="+mj-lt"/>
              <a:buAutoNum type="arabicPeriod"/>
              <a:defRPr/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Überarbeitung elektronischer Dokumente</a:t>
            </a:r>
          </a:p>
          <a:p>
            <a:pPr marL="362891" indent="-362891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Font typeface="+mj-lt"/>
              <a:buAutoNum type="arabicPeriod"/>
              <a:defRPr/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Prüfen und Testen der Zugänglichkeit von Dokumenten</a:t>
            </a:r>
          </a:p>
          <a:p>
            <a:pPr marL="362891" indent="-362891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Font typeface="+mj-lt"/>
              <a:buAutoNum type="arabicPeriod"/>
              <a:defRPr/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Planung und Schulung zur Barrierefreiheit von Dokumenten</a:t>
            </a:r>
          </a:p>
          <a:p>
            <a:pPr marL="362891" indent="-362891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Font typeface="+mj-lt"/>
              <a:buAutoNum type="arabicPeriod"/>
              <a:defRPr/>
            </a:pP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Förderungspraktiken, Befürwortung und Beratung</a:t>
            </a:r>
          </a:p>
          <a:p>
            <a:pPr marL="0" indent="0">
              <a:lnSpc>
                <a:spcPct val="100000"/>
              </a:lnSpc>
              <a:spcBef>
                <a:spcPts val="635"/>
              </a:spcBef>
              <a:spcAft>
                <a:spcPts val="635"/>
              </a:spcAft>
              <a:buNone/>
              <a:defRPr/>
            </a:pPr>
            <a:r>
              <a:rPr lang="de-DE" sz="1693" dirty="0">
                <a:solidFill>
                  <a:srgbClr val="000000"/>
                </a:solidFill>
                <a:latin typeface="Nunito ExtraBold"/>
              </a:rPr>
              <a:t>Prüfung</a:t>
            </a: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 </a:t>
            </a:r>
            <a:br>
              <a:rPr lang="de-DE" sz="1693" dirty="0">
                <a:solidFill>
                  <a:srgbClr val="000000"/>
                </a:solidFill>
                <a:latin typeface="Nunito" pitchFamily="2" charset="0"/>
              </a:rPr>
            </a:br>
            <a:r>
              <a:rPr lang="de-DE" sz="1693" dirty="0">
                <a:solidFill>
                  <a:srgbClr val="000000"/>
                </a:solidFill>
                <a:latin typeface="Nunito" pitchFamily="2" charset="0"/>
              </a:rPr>
              <a:t>2 Stunden – 75 Fragen – Multiple Choice</a:t>
            </a:r>
            <a:endParaRPr lang="de-DE" sz="1693" dirty="0">
              <a:solidFill>
                <a:srgbClr val="000000"/>
              </a:solidFill>
              <a:latin typeface="Nunito ExtraBold"/>
            </a:endParaRPr>
          </a:p>
          <a:p>
            <a:endParaRPr lang="de-DE" sz="1693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8A88CA-D000-4DA0-9C96-D1291117B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8" b="0" i="0" u="none" strike="noStrike" kern="1200" cap="none" spc="0" normalizeH="0" baseline="0" noProof="0">
                <a:ln>
                  <a:noFill/>
                </a:ln>
                <a:solidFill>
                  <a:srgbClr val="21076A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Vorstellung IAAP DACH</a:t>
            </a: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21076A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72FEDFF-9D27-4B4A-A0C7-F7AF49355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8585" y="2058094"/>
            <a:ext cx="531643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A9041C2-8955-4CE4-A55A-8C2B9AA80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94200" y="2058094"/>
            <a:ext cx="531643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3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6340C-E2E8-40BB-AABA-0437BDA3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Vernetze dich mit uns!</a:t>
            </a:r>
            <a:endParaRPr lang="de-DE">
              <a:latin typeface="+mn-lt"/>
            </a:endParaRPr>
          </a:p>
        </p:txBody>
      </p:sp>
      <p:pic>
        <p:nvPicPr>
          <p:cNvPr id="14" name="Picture 13" descr="Grundungsmitglieder Foto&#10;Regine, Anne-Marie, Klaus H., Andre, Gottfried, Sabine, Axel Leblois, Markus">
            <a:extLst>
              <a:ext uri="{FF2B5EF4-FFF2-40B4-BE49-F238E27FC236}">
                <a16:creationId xmlns:a16="http://schemas.microsoft.com/office/drawing/2014/main" id="{73CD20B4-BD1C-0AB6-AC47-423BF4778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68" y="1445997"/>
            <a:ext cx="3157086" cy="1836732"/>
          </a:xfrm>
          <a:prstGeom prst="rect">
            <a:avLst/>
          </a:prstGeom>
        </p:spPr>
      </p:pic>
      <p:pic>
        <p:nvPicPr>
          <p:cNvPr id="15" name="Picture 14" descr="Zero Conf IAAP D·A·CH Familienbild:&#10;L-R: Luis Gallegos, Beatriz, Christopher Lee, Gottfried, Regine, Julia, Rachel Paul, Markus, Malcom Meistrell">
            <a:extLst>
              <a:ext uri="{FF2B5EF4-FFF2-40B4-BE49-F238E27FC236}">
                <a16:creationId xmlns:a16="http://schemas.microsoft.com/office/drawing/2014/main" id="{9347D2E1-57F2-70B4-E85A-5BDB5CAE7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753" y="1428536"/>
            <a:ext cx="4575502" cy="1831786"/>
          </a:xfrm>
          <a:prstGeom prst="rect">
            <a:avLst/>
          </a:prstGeom>
        </p:spPr>
      </p:pic>
      <p:pic>
        <p:nvPicPr>
          <p:cNvPr id="12" name="Picture 11" descr="Accessible EU Launch event in brussels:&#10;Klaus H., Gottfried, Yehia, Beatriz, Klaus M. ">
            <a:extLst>
              <a:ext uri="{FF2B5EF4-FFF2-40B4-BE49-F238E27FC236}">
                <a16:creationId xmlns:a16="http://schemas.microsoft.com/office/drawing/2014/main" id="{EA48EBB3-299A-8FB0-EA64-DC6FBEEC1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3879" y="1445997"/>
            <a:ext cx="2645561" cy="1798798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31D5B0B4-21B1-4825-BCEE-A7792B91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69" y="3547697"/>
            <a:ext cx="3376094" cy="2085684"/>
          </a:xfrm>
        </p:spPr>
        <p:txBody>
          <a:bodyPr vert="horz" lIns="96770" tIns="48385" rIns="96770" bIns="48385" rtlCol="0" anchor="t">
            <a:noAutofit/>
          </a:bodyPr>
          <a:lstStyle/>
          <a:p>
            <a:pPr marL="0" indent="0" algn="ctr">
              <a:spcBef>
                <a:spcPts val="999"/>
              </a:spcBef>
              <a:spcAft>
                <a:spcPts val="1270"/>
              </a:spcAft>
              <a:buNone/>
            </a:pPr>
            <a:r>
              <a:rPr lang="de-DE" sz="1693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Website und Newsletter</a:t>
            </a:r>
            <a:endParaRPr lang="de-DE"/>
          </a:p>
          <a:p>
            <a:pPr marL="0" indent="0" algn="ctr">
              <a:spcAft>
                <a:spcPts val="1270"/>
              </a:spcAft>
              <a:buNone/>
            </a:pPr>
            <a:r>
              <a:rPr lang="de-DE" sz="1693" u="sng">
                <a:solidFill>
                  <a:schemeClr val="accent1"/>
                </a:solidFill>
                <a:latin typeface="+mj-lt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iaap-dach.org </a:t>
            </a:r>
            <a:endParaRPr lang="de-DE" sz="1693" u="sng">
              <a:solidFill>
                <a:schemeClr val="accent1"/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ctr">
              <a:spcAft>
                <a:spcPts val="1270"/>
              </a:spcAft>
              <a:buNone/>
            </a:pPr>
            <a:endParaRPr lang="de-DE" sz="1693" u="sng">
              <a:solidFill>
                <a:schemeClr val="accent1"/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ctr">
              <a:spcAft>
                <a:spcPts val="1270"/>
              </a:spcAft>
              <a:buNone/>
            </a:pPr>
            <a:endParaRPr lang="de-DE" sz="1693" u="sng">
              <a:solidFill>
                <a:schemeClr val="accent1"/>
              </a:solidFill>
              <a:latin typeface="+mj-lt"/>
              <a:sym typeface="Wingdings" panose="05000000000000000000" pitchFamily="2" charset="2"/>
            </a:endParaRPr>
          </a:p>
          <a:p>
            <a:pPr marL="0" indent="0">
              <a:spcAft>
                <a:spcPts val="1270"/>
              </a:spcAft>
              <a:buNone/>
            </a:pPr>
            <a:endParaRPr lang="de-DE" sz="1693">
              <a:solidFill>
                <a:srgbClr val="000000"/>
              </a:solidFill>
              <a:latin typeface="Nunito" pitchFamily="2" charset="0"/>
              <a:sym typeface="Wingdings" panose="05000000000000000000" pitchFamily="2" charset="2"/>
            </a:endParaRPr>
          </a:p>
          <a:p>
            <a:pPr marL="685461" lvl="1" indent="-228487">
              <a:spcAft>
                <a:spcPts val="1270"/>
              </a:spcAft>
            </a:pPr>
            <a:endParaRPr lang="de-DE" sz="1693">
              <a:solidFill>
                <a:srgbClr val="000000"/>
              </a:solidFill>
              <a:highlight>
                <a:srgbClr val="FFFF00"/>
              </a:highlight>
              <a:latin typeface="Nunito" pitchFamily="2" charset="0"/>
            </a:endParaRPr>
          </a:p>
          <a:p>
            <a:pPr marL="685461" lvl="1" indent="-228487">
              <a:spcAft>
                <a:spcPts val="1270"/>
              </a:spcAft>
            </a:pPr>
            <a:endParaRPr lang="de-DE" sz="1693">
              <a:solidFill>
                <a:srgbClr val="000000"/>
              </a:solidFill>
              <a:highlight>
                <a:srgbClr val="FFFF00"/>
              </a:highlight>
              <a:latin typeface="Nunito" pitchFamily="2" charset="0"/>
            </a:endParaRPr>
          </a:p>
          <a:p>
            <a:pPr marL="685461" lvl="1" indent="-228487">
              <a:spcAft>
                <a:spcPts val="1270"/>
              </a:spcAft>
            </a:pPr>
            <a:endParaRPr lang="de-DE" sz="1693">
              <a:latin typeface="Nunito" pitchFamily="2" charset="0"/>
            </a:endParaRPr>
          </a:p>
        </p:txBody>
      </p:sp>
      <p:pic>
        <p:nvPicPr>
          <p:cNvPr id="9" name="Grafik 8" descr="QR code with link to IAAP D-A-CH Website - unten links ">
            <a:hlinkClick r:id="rId6"/>
            <a:extLst>
              <a:ext uri="{FF2B5EF4-FFF2-40B4-BE49-F238E27FC236}">
                <a16:creationId xmlns:a16="http://schemas.microsoft.com/office/drawing/2014/main" id="{4C7A8F5F-52AF-44C1-8BC8-984FEC3D05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69" t="4233" r="3146" b="2536"/>
          <a:stretch/>
        </p:blipFill>
        <p:spPr>
          <a:xfrm>
            <a:off x="1043295" y="4488015"/>
            <a:ext cx="1621549" cy="1569242"/>
          </a:xfrm>
          <a:prstGeom prst="rect">
            <a:avLst/>
          </a:prstGeom>
        </p:spPr>
      </p:pic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CFBC724A-F170-40C2-ACAE-AE590E0DEBDD}"/>
              </a:ext>
            </a:extLst>
          </p:cNvPr>
          <p:cNvSpPr txBox="1">
            <a:spLocks/>
          </p:cNvSpPr>
          <p:nvPr/>
        </p:nvSpPr>
        <p:spPr>
          <a:xfrm>
            <a:off x="3104219" y="3547697"/>
            <a:ext cx="2990272" cy="2103286"/>
          </a:xfrm>
          <a:prstGeom prst="rect">
            <a:avLst/>
          </a:prstGeom>
        </p:spPr>
        <p:txBody>
          <a:bodyPr vert="horz" lIns="96770" tIns="48385" rIns="96770" bIns="48385" rtlCol="0" anchor="t">
            <a:noAutofit/>
          </a:bodyPr>
          <a:lstStyle>
            <a:lvl1pPr marL="216004" indent="-216004" algn="l" defTabSz="864017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1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21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29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37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46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54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62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70" indent="-216004" algn="l" defTabSz="864017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89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127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9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ExtraBold"/>
                <a:ea typeface="+mn-ea"/>
                <a:cs typeface="+mn-cs"/>
                <a:sym typeface="Wingdings" panose="05000000000000000000" pitchFamily="2" charset="2"/>
              </a:rPr>
              <a:t>X (ehemals Twitter)</a:t>
            </a:r>
            <a:endParaRPr kumimoji="0" lang="de-DE" sz="1693" b="0" i="0" u="sng" strike="noStrike" kern="1200" cap="none" spc="0" normalizeH="0" baseline="0" noProof="0">
              <a:ln>
                <a:noFill/>
              </a:ln>
              <a:solidFill>
                <a:srgbClr val="0957C3"/>
              </a:solidFill>
              <a:effectLst/>
              <a:uLnTx/>
              <a:uFillTx/>
              <a:latin typeface="Nunito ExtraBold"/>
              <a:ea typeface="+mn-ea"/>
              <a:cs typeface="+mn-cs"/>
            </a:endParaRPr>
          </a:p>
          <a:p>
            <a:pPr marL="0" marR="0" lvl="0" indent="0" algn="ctr" defTabSz="914389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127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93" b="0" i="0" u="sng" strike="noStrike" kern="1200" cap="none" spc="0" normalizeH="0" baseline="0" noProof="0">
                <a:ln>
                  <a:noFill/>
                </a:ln>
                <a:solidFill>
                  <a:srgbClr val="0957C3"/>
                </a:solidFill>
                <a:effectLst/>
                <a:uLnTx/>
                <a:uFillTx/>
                <a:latin typeface="Nunito ExtraBold"/>
                <a:ea typeface="+mn-ea"/>
                <a:cs typeface="+mn-cs"/>
                <a:sym typeface="Wingdings" panose="05000000000000000000" pitchFamily="2" charset="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@iaap_dach</a:t>
            </a:r>
            <a:endParaRPr kumimoji="0" lang="de-DE" sz="1693" b="0" i="0" u="sng" strike="noStrike" kern="1200" cap="none" spc="0" normalizeH="0" baseline="0" noProof="0">
              <a:ln>
                <a:noFill/>
              </a:ln>
              <a:solidFill>
                <a:srgbClr val="0957C3"/>
              </a:solidFill>
              <a:effectLst/>
              <a:uLnTx/>
              <a:uFillTx/>
              <a:latin typeface="Nunito ExtraBold"/>
              <a:ea typeface="+mn-ea"/>
              <a:cs typeface="+mn-cs"/>
            </a:endParaRPr>
          </a:p>
          <a:p>
            <a:pPr marL="228487" marR="0" lvl="0" indent="-228487" algn="l" defTabSz="91438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7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  <a:p>
            <a:pPr marL="685461" marR="0" lvl="1" indent="-228487" algn="l" defTabSz="9143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7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Nunito" pitchFamily="2" charset="0"/>
              <a:ea typeface="+mn-ea"/>
              <a:cs typeface="+mn-cs"/>
            </a:endParaRPr>
          </a:p>
          <a:p>
            <a:pPr marL="685461" marR="0" lvl="1" indent="-228487" algn="l" defTabSz="9143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7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Nunito" pitchFamily="2" charset="0"/>
              <a:ea typeface="+mn-ea"/>
              <a:cs typeface="+mn-cs"/>
            </a:endParaRPr>
          </a:p>
          <a:p>
            <a:pPr marL="685461" marR="0" lvl="1" indent="-228487" algn="l" defTabSz="914389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7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9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pic>
        <p:nvPicPr>
          <p:cNvPr id="10" name="Grafik 9" descr="QR Code with link to IAAP D-A-CH's Twitter channel&#10; Untere Teil der Folie - mitte  links ">
            <a:hlinkClick r:id="rId8"/>
            <a:extLst>
              <a:ext uri="{FF2B5EF4-FFF2-40B4-BE49-F238E27FC236}">
                <a16:creationId xmlns:a16="http://schemas.microsoft.com/office/drawing/2014/main" id="{11A5901D-F8C7-495D-9FEE-1BD81D5508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65" t="6003" r="4250" b="4900"/>
          <a:stretch/>
        </p:blipFill>
        <p:spPr>
          <a:xfrm>
            <a:off x="3735454" y="4503955"/>
            <a:ext cx="1726166" cy="1544586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8A88CA-D000-4DA0-9C96-D1291117B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8" b="0" i="0" u="none" strike="noStrike" kern="1200" cap="none" spc="0" normalizeH="0" baseline="0" noProof="0" dirty="0" err="1">
                <a:ln>
                  <a:noFill/>
                </a:ln>
                <a:solidFill>
                  <a:srgbClr val="21076A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Vorstellung</a:t>
            </a:r>
            <a:r>
              <a:rPr kumimoji="0" lang="en-US" sz="1058" b="0" i="0" u="none" strike="noStrike" kern="1200" cap="none" spc="0" normalizeH="0" baseline="0" noProof="0" dirty="0">
                <a:ln>
                  <a:noFill/>
                </a:ln>
                <a:solidFill>
                  <a:srgbClr val="21076A"/>
                </a:solidFill>
                <a:effectLst/>
                <a:uLnTx/>
                <a:uFillTx/>
                <a:latin typeface="Nunito Light"/>
                <a:ea typeface="+mn-ea"/>
                <a:cs typeface="+mn-cs"/>
              </a:rPr>
              <a:t> IAAP DACH </a:t>
            </a: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21076A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9D42AD0-0D56-8530-82EA-0E944024DC49}"/>
              </a:ext>
            </a:extLst>
          </p:cNvPr>
          <p:cNvSpPr txBox="1"/>
          <p:nvPr/>
        </p:nvSpPr>
        <p:spPr>
          <a:xfrm>
            <a:off x="6357613" y="3547697"/>
            <a:ext cx="2536565" cy="3224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6770" tIns="48385" rIns="96770" bIns="4838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9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ExtraBold"/>
                <a:ea typeface="+mn-ea"/>
                <a:cs typeface="+mn-cs"/>
              </a:rPr>
              <a:t>LinkedIn</a:t>
            </a:r>
            <a:endParaRPr kumimoji="0" lang="de-DE" sz="19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Light"/>
              <a:ea typeface="+mn-e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ExtraBold"/>
              <a:ea typeface="+mn-e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957C3"/>
                </a:solidFill>
                <a:effectLst/>
                <a:uLnTx/>
                <a:uFillTx/>
                <a:latin typeface="Nunito ExtraBold"/>
                <a:ea typeface="Verdan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</a:t>
            </a:r>
            <a:r>
              <a:rPr kumimoji="0" lang="de-DE" sz="1693" b="0" i="0" u="none" strike="noStrike" kern="1200" cap="none" spc="0" normalizeH="0" baseline="0" noProof="0" dirty="0" err="1">
                <a:ln>
                  <a:noFill/>
                </a:ln>
                <a:solidFill>
                  <a:srgbClr val="0957C3"/>
                </a:solidFill>
                <a:effectLst/>
                <a:uLnTx/>
                <a:uFillTx/>
                <a:latin typeface="Nunito ExtraBold"/>
                <a:ea typeface="Verdan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company</a:t>
            </a: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957C3"/>
                </a:solidFill>
                <a:effectLst/>
                <a:uLnTx/>
                <a:uFillTx/>
                <a:latin typeface="Nunito ExtraBold"/>
                <a:ea typeface="Verdan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/iaap-dach</a:t>
            </a:r>
            <a:endParaRPr kumimoji="0" lang="de-DE" sz="1693" b="0" i="0" u="none" strike="noStrike" kern="1200" cap="none" spc="0" normalizeH="0" baseline="0" noProof="0" dirty="0">
              <a:ln>
                <a:noFill/>
              </a:ln>
              <a:solidFill>
                <a:srgbClr val="0957C3"/>
              </a:solidFill>
              <a:effectLst/>
              <a:uLnTx/>
              <a:uFillTx/>
              <a:latin typeface="Nunito ExtraBold"/>
              <a:ea typeface="+mn-ea"/>
              <a:cs typeface="+mn-cs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ExtraBold"/>
              <a:ea typeface="+mn-e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ExtraBold"/>
              <a:ea typeface="+mn-e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ExtraBold"/>
              <a:ea typeface="+mn-e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ExtraBold"/>
              <a:ea typeface="+mn-e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ExtraBold"/>
              <a:ea typeface="+mn-e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ExtraBold"/>
              <a:ea typeface="+mn-e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90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ExtraBold"/>
              <a:ea typeface="+mn-ea"/>
              <a:cs typeface="+mn-cs"/>
            </a:endParaRPr>
          </a:p>
        </p:txBody>
      </p:sp>
      <p:pic>
        <p:nvPicPr>
          <p:cNvPr id="4" name="Grafik 3" descr="QR Code LinkedIN &#10;&#10; Untere Teil der Folie - mitte  rechts ">
            <a:hlinkClick r:id="rId10"/>
            <a:extLst>
              <a:ext uri="{FF2B5EF4-FFF2-40B4-BE49-F238E27FC236}">
                <a16:creationId xmlns:a16="http://schemas.microsoft.com/office/drawing/2014/main" id="{3CF82C97-005A-8791-8D81-FC000F82A7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8073" y="4369854"/>
            <a:ext cx="1871067" cy="18710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4F6CF17-C992-6E7B-9C7D-2ED5D289E10A}"/>
              </a:ext>
            </a:extLst>
          </p:cNvPr>
          <p:cNvSpPr txBox="1"/>
          <p:nvPr/>
        </p:nvSpPr>
        <p:spPr>
          <a:xfrm>
            <a:off x="9197136" y="3547697"/>
            <a:ext cx="2386158" cy="4721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6770" tIns="48385" rIns="96770" bIns="4838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ExtraBold"/>
                <a:ea typeface="Verdana"/>
                <a:cs typeface="Verdana"/>
              </a:rPr>
              <a:t>YouTube</a:t>
            </a: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9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ExtraBold"/>
              <a:ea typeface="Verdana"/>
              <a:cs typeface="Verdana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93" b="0" i="0" u="none" strike="noStrike" kern="1200" cap="none" spc="0" normalizeH="0" baseline="0" noProof="0" dirty="0">
                <a:ln>
                  <a:noFill/>
                </a:ln>
                <a:solidFill>
                  <a:srgbClr val="0957C3"/>
                </a:solidFill>
                <a:effectLst/>
                <a:uLnTx/>
                <a:uFillTx/>
                <a:latin typeface="Nunito ExtraBold"/>
                <a:ea typeface="Verdana"/>
                <a:cs typeface="Verdana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youtube.com/@iaap-dach</a:t>
            </a:r>
            <a:endParaRPr kumimoji="0" lang="de-DE" sz="1693" b="0" i="0" u="none" strike="noStrike" kern="1200" cap="none" spc="0" normalizeH="0" baseline="0" noProof="0" dirty="0">
              <a:ln>
                <a:noFill/>
              </a:ln>
              <a:solidFill>
                <a:srgbClr val="0957C3"/>
              </a:solidFill>
              <a:effectLst/>
              <a:uLnTx/>
              <a:uFillTx/>
              <a:latin typeface="Nunito ExtraBold"/>
              <a:ea typeface="+mn-ea"/>
              <a:cs typeface="+mn-cs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pic>
        <p:nvPicPr>
          <p:cNvPr id="8" name="Grafik 7" descr="QR Code LinkedIN &#10;&#10; Untere Teil der Folie - rechts ">
            <a:hlinkClick r:id="rId12"/>
            <a:extLst>
              <a:ext uri="{FF2B5EF4-FFF2-40B4-BE49-F238E27FC236}">
                <a16:creationId xmlns:a16="http://schemas.microsoft.com/office/drawing/2014/main" id="{E738F483-EF4E-11E3-2AF4-20661447CE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5117" y="4369853"/>
            <a:ext cx="1919294" cy="19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4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74C41-F470-A5F3-CDD6-7C699209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-728155"/>
            <a:ext cx="8690461" cy="482364"/>
          </a:xfrm>
        </p:spPr>
        <p:txBody>
          <a:bodyPr>
            <a:noAutofit/>
          </a:bodyPr>
          <a:lstStyle/>
          <a:p>
            <a:r>
              <a:rPr lang="de-DE" sz="2800" dirty="0"/>
              <a:t>Agenda vormittags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E57D51F2-2E72-1471-43DB-58ACA81E6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888982"/>
              </p:ext>
            </p:extLst>
          </p:nvPr>
        </p:nvGraphicFramePr>
        <p:xfrm>
          <a:off x="180974" y="1072170"/>
          <a:ext cx="11769287" cy="57607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68536">
                  <a:extLst>
                    <a:ext uri="{9D8B030D-6E8A-4147-A177-3AD203B41FA5}">
                      <a16:colId xmlns:a16="http://schemas.microsoft.com/office/drawing/2014/main" val="1847037667"/>
                    </a:ext>
                  </a:extLst>
                </a:gridCol>
                <a:gridCol w="10000751">
                  <a:extLst>
                    <a:ext uri="{9D8B030D-6E8A-4147-A177-3AD203B41FA5}">
                      <a16:colId xmlns:a16="http://schemas.microsoft.com/office/drawing/2014/main" val="99948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>
                        <a:lnSpc>
                          <a:spcPct val="114000"/>
                        </a:lnSpc>
                      </a:pPr>
                      <a:r>
                        <a:rPr lang="de-DE" sz="2000" dirty="0">
                          <a:effectLst/>
                        </a:rPr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de-DE" sz="2000" dirty="0">
                          <a:effectLst/>
                        </a:rPr>
                        <a:t>Programmpunkt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6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>
                        <a:lnSpc>
                          <a:spcPct val="114000"/>
                        </a:lnSpc>
                      </a:pPr>
                      <a:r>
                        <a:rPr lang="de-DE" sz="2000" dirty="0">
                          <a:effectLst/>
                        </a:rPr>
                        <a:t>10:00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de-DE" sz="2000" dirty="0">
                          <a:effectLst/>
                        </a:rPr>
                        <a:t>Welcome</a:t>
                      </a:r>
                    </a:p>
                    <a:p>
                      <a:pPr marL="342900" indent="-342900" algn="l" fontAlgn="t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>
                          <a:effectLst/>
                        </a:rPr>
                        <a:t>Michael Düren, Stiftung Pfennigparade</a:t>
                      </a:r>
                    </a:p>
                    <a:p>
                      <a:pPr marL="342900" indent="-342900" algn="l" fontAlgn="t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>
                          <a:effectLst/>
                        </a:rPr>
                        <a:t>Yehya Mohamad, Accessible EU</a:t>
                      </a:r>
                    </a:p>
                    <a:p>
                      <a:pPr marL="342900" indent="-342900" algn="l" fontAlgn="t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>
                          <a:effectLst/>
                        </a:rPr>
                        <a:t>Gottfried Zimmermann, IAAP D-A-CH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64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>
                        <a:lnSpc>
                          <a:spcPct val="114000"/>
                        </a:lnSpc>
                      </a:pPr>
                      <a:r>
                        <a:rPr lang="de-DE" sz="2000" dirty="0">
                          <a:effectLst/>
                        </a:rPr>
                        <a:t>10:15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de-DE" sz="2000" dirty="0">
                          <a:effectLst/>
                        </a:rPr>
                        <a:t>Praktischer Workshop + Fragerunde: Einfaches Testen von Webseiten für Laien</a:t>
                      </a:r>
                    </a:p>
                    <a:p>
                      <a:pPr marL="342900" indent="-342900" algn="l" fontAlgn="t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>
                          <a:effectLst/>
                        </a:rPr>
                        <a:t>Gottfried Zimmermann, Kompetenzzentrum Dig. Barrierefreiheit, Hochschule der Medien</a:t>
                      </a:r>
                    </a:p>
                    <a:p>
                      <a:pPr marL="342900" indent="-342900" algn="l" fontAlgn="t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>
                          <a:effectLst/>
                        </a:rPr>
                        <a:t>Pirmin Gersbacher, Kompetenzzentrum (dito)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347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>
                        <a:lnSpc>
                          <a:spcPct val="114000"/>
                        </a:lnSpc>
                      </a:pPr>
                      <a:r>
                        <a:rPr lang="de-DE" sz="2000" dirty="0">
                          <a:effectLst/>
                        </a:rPr>
                        <a:t>12:00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de-DE" sz="2000" dirty="0">
                          <a:effectLst/>
                        </a:rPr>
                        <a:t>Mittagspause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75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>
                        <a:lnSpc>
                          <a:spcPct val="114000"/>
                        </a:lnSpc>
                      </a:pPr>
                      <a:r>
                        <a:rPr lang="de-DE" sz="2000" dirty="0">
                          <a:effectLst/>
                        </a:rPr>
                        <a:t>13:00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4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de-DE" sz="2000" dirty="0">
                          <a:effectLst/>
                        </a:rPr>
                        <a:t>Praktischer Workshop + Fragerunde: Barrierefreie Dokumente</a:t>
                      </a:r>
                    </a:p>
                    <a:p>
                      <a:pPr marL="342900" indent="-342900" algn="l" fontAlgn="t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>
                          <a:effectLst/>
                        </a:rPr>
                        <a:t>Handreichung Barrierefreie Dokumente im Lernkontext V1.3 (Gottfried Zimmermann)</a:t>
                      </a:r>
                    </a:p>
                    <a:p>
                      <a:pPr marL="342900" indent="-342900" algn="l" fontAlgn="t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>
                          <a:effectLst/>
                        </a:rPr>
                        <a:t>Barrierefreie Schriften nach DIN 1450 (Gregor Strutz)</a:t>
                      </a:r>
                    </a:p>
                    <a:p>
                      <a:pPr marL="342900" indent="-342900" algn="l" fontAlgn="t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>
                          <a:effectLst/>
                        </a:rPr>
                        <a:t>Google Font Legend // Easy Reading (Michael Düren)</a:t>
                      </a:r>
                    </a:p>
                    <a:p>
                      <a:pPr marL="342900" indent="-342900" algn="l" fontAlgn="t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2000" dirty="0">
                          <a:effectLst/>
                        </a:rPr>
                        <a:t>PDF und PAC 2024 (Yehya Mohamad)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54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>
                        <a:lnSpc>
                          <a:spcPct val="114000"/>
                        </a:lnSpc>
                      </a:pPr>
                      <a:r>
                        <a:rPr lang="de-DE" sz="2000" dirty="0">
                          <a:effectLst/>
                        </a:rPr>
                        <a:t>16:00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de-DE" sz="2000" dirty="0">
                          <a:effectLst/>
                        </a:rPr>
                        <a:t>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4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10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D333540-3CA1-CD64-4893-BA658A53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30401"/>
            <a:ext cx="10515600" cy="17809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5400" dirty="0"/>
              <a:t>Welcome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DC1A8F-43B1-2DF2-76DA-48ADBEE87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Düren, Stiftung Pfennigparade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Yehya Mohamad, Accessible EU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Gottfried Zimmermann, IAAP D-A-CH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7F2D14A-1A6A-833F-3652-2855E8F6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7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66CFAEF-298B-7BA0-39FB-2D129744E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11881"/>
            <a:ext cx="12191999" cy="98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765962E-9A5C-66F6-6BFE-37446DC5B0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1339" y="1389352"/>
            <a:ext cx="11430000" cy="5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377">
              <a:lnSpc>
                <a:spcPct val="90000"/>
              </a:lnSpc>
              <a:buClrTx/>
              <a:buSzTx/>
              <a:defRPr/>
            </a:pPr>
            <a:r>
              <a:rPr lang="de-DE" sz="5333" kern="1200" dirty="0">
                <a:solidFill>
                  <a:srgbClr val="7030A0"/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Europäisches Ressourcenzentrum </a:t>
            </a:r>
            <a:br>
              <a:rPr lang="de-DE" sz="5333" kern="1200" dirty="0">
                <a:solidFill>
                  <a:srgbClr val="7030A0"/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rPr>
            </a:br>
            <a:r>
              <a:rPr lang="de-DE" sz="5333" kern="1200" dirty="0">
                <a:solidFill>
                  <a:srgbClr val="7030A0"/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für Barrierefreiheit</a:t>
            </a:r>
          </a:p>
        </p:txBody>
      </p:sp>
      <p:pic>
        <p:nvPicPr>
          <p:cNvPr id="10" name="Gráfico 5" descr="European Commision´s logo">
            <a:extLst>
              <a:ext uri="{FF2B5EF4-FFF2-40B4-BE49-F238E27FC236}">
                <a16:creationId xmlns:a16="http://schemas.microsoft.com/office/drawing/2014/main" id="{ECA806B1-EE30-BC6B-207E-AF5CB31FF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172" y="164169"/>
            <a:ext cx="2762251" cy="685800"/>
          </a:xfrm>
          <a:prstGeom prst="rect">
            <a:avLst/>
          </a:prstGeom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00455753-DAA7-42ED-D871-C9EA3A8C34BD}"/>
              </a:ext>
            </a:extLst>
          </p:cNvPr>
          <p:cNvSpPr txBox="1"/>
          <p:nvPr/>
        </p:nvSpPr>
        <p:spPr>
          <a:xfrm>
            <a:off x="991340" y="3518243"/>
            <a:ext cx="85486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28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Gemeinsam für eine bessere Zugänglichkeit </a:t>
            </a:r>
            <a:br>
              <a:rPr lang="de-DE" sz="28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28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der Europäischen Union </a:t>
            </a:r>
            <a:br>
              <a:rPr lang="de-DE" sz="28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28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für Menschen mit Behinderungen</a:t>
            </a:r>
          </a:p>
        </p:txBody>
      </p:sp>
      <p:pic>
        <p:nvPicPr>
          <p:cNvPr id="7" name="Picture 2" descr="AccessibleEU Centre logo&#10;">
            <a:extLst>
              <a:ext uri="{FF2B5EF4-FFF2-40B4-BE49-F238E27FC236}">
                <a16:creationId xmlns:a16="http://schemas.microsoft.com/office/drawing/2014/main" id="{29C1400D-1A92-4605-AEAE-D78749D2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00" y="5276495"/>
            <a:ext cx="4438533" cy="131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F23B1B32-1B19-C499-0BE1-DF08F1012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00466"/>
            <a:ext cx="12192000" cy="10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6EFDD32-53A6-8F66-B106-77F638087A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1339" y="1007587"/>
            <a:ext cx="11430000" cy="5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377">
              <a:lnSpc>
                <a:spcPct val="90000"/>
              </a:lnSpc>
              <a:spcBef>
                <a:spcPts val="1000"/>
              </a:spcBef>
              <a:buClrTx/>
              <a:buSzTx/>
              <a:defRPr/>
            </a:pPr>
            <a:r>
              <a:rPr lang="de-DE" sz="5333" kern="1200" dirty="0">
                <a:solidFill>
                  <a:srgbClr val="7030A0"/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Was ist AccessibleEU?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E5500E-2DB2-43BB-B50B-9929BA3374BA}"/>
              </a:ext>
            </a:extLst>
          </p:cNvPr>
          <p:cNvSpPr txBox="1"/>
          <p:nvPr/>
        </p:nvSpPr>
        <p:spPr>
          <a:xfrm>
            <a:off x="1081422" y="1976346"/>
            <a:ext cx="10489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AccessibleEU ist eine der Leitinitiativen, </a:t>
            </a:r>
            <a:b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die in der Strategie der Europäischen Kommission für die Rechte von Menschen </a:t>
            </a:r>
            <a:b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mit Behinderungen 2021–2030 vorgeschlagen werden.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6F05B2-8FB0-4050-9127-8B9A84DEA1D0}"/>
              </a:ext>
            </a:extLst>
          </p:cNvPr>
          <p:cNvSpPr txBox="1"/>
          <p:nvPr/>
        </p:nvSpPr>
        <p:spPr>
          <a:xfrm>
            <a:off x="1201326" y="3630238"/>
            <a:ext cx="806613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Bef>
                <a:spcPts val="600"/>
              </a:spcBef>
              <a:buClr>
                <a:srgbClr val="000000"/>
              </a:buClr>
            </a:pPr>
            <a: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AccessibleEU ist ein Ressourcenzentrum für Barrierefreiheit, </a:t>
            </a:r>
            <a:b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das in den Bereichen bauliche Umwelt, Verkehr, </a:t>
            </a:r>
            <a:b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Informations- und Kommunikationstechnologien und Strategien arbeitet, um die gleichberechtigte Teilnahme von Menschen </a:t>
            </a:r>
            <a:b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22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mit Behinderungen an allen Lebensbereichen zu gewährleisten.</a:t>
            </a:r>
            <a:endParaRPr lang="de-DE" sz="2000" kern="0" dirty="0">
              <a:solidFill>
                <a:srgbClr val="000000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E04230-8A5C-4D45-934B-6CDEE06EF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0463" y="2098624"/>
            <a:ext cx="60959" cy="879528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4DB10F3-50E8-4CEE-B886-FC5E1853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0463" y="3742882"/>
            <a:ext cx="60959" cy="1582865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0" name="Imagen 3">
            <a:extLst>
              <a:ext uri="{FF2B5EF4-FFF2-40B4-BE49-F238E27FC236}">
                <a16:creationId xmlns:a16="http://schemas.microsoft.com/office/drawing/2014/main" id="{F3F7EBEF-E7E6-5405-0112-2A47F5B2C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0466"/>
            <a:ext cx="12192000" cy="10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7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78">
            <a:extLst>
              <a:ext uri="{FF2B5EF4-FFF2-40B4-BE49-F238E27FC236}">
                <a16:creationId xmlns:a16="http://schemas.microsoft.com/office/drawing/2014/main" id="{5AD6554E-2671-0A86-6623-6F42D34AF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1181" y="5953695"/>
            <a:ext cx="3921600" cy="884495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0" name="Rectángulo 78">
            <a:extLst>
              <a:ext uri="{FF2B5EF4-FFF2-40B4-BE49-F238E27FC236}">
                <a16:creationId xmlns:a16="http://schemas.microsoft.com/office/drawing/2014/main" id="{F3A5C4AD-A756-776E-9446-8FFF6063C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500" y="5953695"/>
            <a:ext cx="3921600" cy="884495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Rectángulo 5">
            <a:extLst>
              <a:ext uri="{FF2B5EF4-FFF2-40B4-BE49-F238E27FC236}">
                <a16:creationId xmlns:a16="http://schemas.microsoft.com/office/drawing/2014/main" id="{7F6B6CBA-A08E-2A24-3613-589793E29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1181" y="4458847"/>
            <a:ext cx="3921600" cy="895771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Rectángulo 5">
            <a:extLst>
              <a:ext uri="{FF2B5EF4-FFF2-40B4-BE49-F238E27FC236}">
                <a16:creationId xmlns:a16="http://schemas.microsoft.com/office/drawing/2014/main" id="{63DD43F1-C005-416A-6C93-DE119BB22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500" y="4458847"/>
            <a:ext cx="3921600" cy="895771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F9D9D5C-5BB3-403F-928F-5F6585D65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64" y="2511740"/>
            <a:ext cx="3293401" cy="130556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B4216D2-60A6-442D-93FA-0FFAD9A71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333883"/>
            <a:ext cx="12192000" cy="547751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5CEF7BD-CC50-4099-AA25-D9CF94100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63" y="5953695"/>
            <a:ext cx="3921600" cy="884495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541BB9E-DB3C-4F32-AC5A-6E84ADE24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6214" y="2511739"/>
            <a:ext cx="2818887" cy="12860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31DFF025-3992-4E6A-AF6D-E3E43F046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7137" y="2511739"/>
            <a:ext cx="2624927" cy="1294268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C56D6DB-B0B5-406E-B1BF-713D85DAB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6415" y="2511740"/>
            <a:ext cx="2916571" cy="130556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EA8BAF-8FC8-43A0-A55C-21027EEF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63" y="4458847"/>
            <a:ext cx="3921600" cy="895771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CB17270-E788-4E87-B769-A0D9F03C79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17257"/>
            <a:ext cx="1219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lang="de-DE" sz="3200" dirty="0">
                <a:solidFill>
                  <a:srgbClr val="65459B"/>
                </a:solidFill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Wer steht hinter AccessibleEU?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448252-5604-40D6-B73C-EEC4287D8196}"/>
              </a:ext>
            </a:extLst>
          </p:cNvPr>
          <p:cNvSpPr txBox="1"/>
          <p:nvPr/>
        </p:nvSpPr>
        <p:spPr>
          <a:xfrm>
            <a:off x="-1" y="925117"/>
            <a:ext cx="12192001" cy="37965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-DE" sz="1867" b="1" kern="0" dirty="0">
                <a:solidFill>
                  <a:srgbClr val="65459B"/>
                </a:solidFill>
                <a:latin typeface="Arial"/>
                <a:cs typeface="Arial"/>
                <a:sym typeface="Arial"/>
              </a:rPr>
              <a:t>Konsortialleitung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1967FC-827C-469B-B6AE-AC0400A25CC3}"/>
              </a:ext>
            </a:extLst>
          </p:cNvPr>
          <p:cNvSpPr txBox="1"/>
          <p:nvPr/>
        </p:nvSpPr>
        <p:spPr>
          <a:xfrm>
            <a:off x="6095997" y="1332999"/>
            <a:ext cx="3535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S" sz="28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Fundación ONCE</a:t>
            </a:r>
          </a:p>
        </p:txBody>
      </p:sp>
      <p:pic>
        <p:nvPicPr>
          <p:cNvPr id="14" name="Imagen 13">
            <a:hlinkClick r:id="rId2"/>
            <a:extLst>
              <a:ext uri="{FF2B5EF4-FFF2-40B4-BE49-F238E27FC236}">
                <a16:creationId xmlns:a16="http://schemas.microsoft.com/office/drawing/2014/main" id="{EA589299-5AA5-4645-930E-84BDBA7EC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15" y="1247667"/>
            <a:ext cx="1935772" cy="63396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742397-8E65-47BE-A99A-17662D0FB4E9}"/>
              </a:ext>
            </a:extLst>
          </p:cNvPr>
          <p:cNvSpPr txBox="1"/>
          <p:nvPr/>
        </p:nvSpPr>
        <p:spPr>
          <a:xfrm>
            <a:off x="-1" y="2079961"/>
            <a:ext cx="12192001" cy="37965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-DE" sz="1867" b="1" kern="0" dirty="0">
                <a:solidFill>
                  <a:srgbClr val="65459B"/>
                </a:solidFill>
                <a:latin typeface="Arial"/>
                <a:cs typeface="Arial"/>
                <a:sym typeface="Arial"/>
              </a:rPr>
              <a:t>Verbundpartner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FD74225-31F8-42C3-A273-79ED32298B65}"/>
              </a:ext>
            </a:extLst>
          </p:cNvPr>
          <p:cNvSpPr txBox="1"/>
          <p:nvPr/>
        </p:nvSpPr>
        <p:spPr>
          <a:xfrm>
            <a:off x="108863" y="2525810"/>
            <a:ext cx="3397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EASPD </a:t>
            </a:r>
            <a:r>
              <a:rPr lang="en-US" sz="14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(European Association of Service providers for Persons with Disabilities)</a:t>
            </a:r>
          </a:p>
        </p:txBody>
      </p:sp>
      <p:pic>
        <p:nvPicPr>
          <p:cNvPr id="26" name="Imagen 25">
            <a:hlinkClick r:id="rId4"/>
            <a:extLst>
              <a:ext uri="{FF2B5EF4-FFF2-40B4-BE49-F238E27FC236}">
                <a16:creationId xmlns:a16="http://schemas.microsoft.com/office/drawing/2014/main" id="{D25B7801-CA89-43A8-A744-5870291C9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19" y="3277628"/>
            <a:ext cx="997677" cy="434283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E01587EA-DF91-48B3-A106-1B0E30886BDC}"/>
              </a:ext>
            </a:extLst>
          </p:cNvPr>
          <p:cNvSpPr txBox="1"/>
          <p:nvPr/>
        </p:nvSpPr>
        <p:spPr>
          <a:xfrm>
            <a:off x="3506416" y="2525809"/>
            <a:ext cx="3078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ENAT </a:t>
            </a:r>
            <a:r>
              <a:rPr lang="en-US" sz="14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(European Network </a:t>
            </a:r>
            <a:br>
              <a:rPr lang="en-US" sz="14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en-US" sz="14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for Accessible Tourism)</a:t>
            </a:r>
          </a:p>
        </p:txBody>
      </p:sp>
      <p:pic>
        <p:nvPicPr>
          <p:cNvPr id="28" name="Imagen 27">
            <a:hlinkClick r:id="rId6"/>
            <a:extLst>
              <a:ext uri="{FF2B5EF4-FFF2-40B4-BE49-F238E27FC236}">
                <a16:creationId xmlns:a16="http://schemas.microsoft.com/office/drawing/2014/main" id="{1BB88DC7-E3A8-4BBB-8D7B-8027FF35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 b="32314"/>
          <a:stretch/>
        </p:blipFill>
        <p:spPr>
          <a:xfrm>
            <a:off x="4740161" y="3098268"/>
            <a:ext cx="1683875" cy="664429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9E03160A-C14B-4D01-89E4-EA418138A60E}"/>
              </a:ext>
            </a:extLst>
          </p:cNvPr>
          <p:cNvSpPr txBox="1"/>
          <p:nvPr/>
        </p:nvSpPr>
        <p:spPr>
          <a:xfrm>
            <a:off x="6527136" y="2525809"/>
            <a:ext cx="2584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14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JKU</a:t>
            </a:r>
            <a:r>
              <a:rPr lang="de-DE" sz="14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(Johannes Kepler Universität Linz)</a:t>
            </a:r>
            <a:endParaRPr lang="de-DE" sz="1400" kern="0" dirty="0">
              <a:solidFill>
                <a:srgbClr val="000000"/>
              </a:solidFill>
              <a:latin typeface="72" panose="020B0503030000000003" pitchFamily="34" charset="0"/>
              <a:cs typeface="72" panose="020B0503030000000003" pitchFamily="34" charset="0"/>
              <a:sym typeface="Arial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0" name="Imagen 29">
            <a:hlinkClick r:id="rId8"/>
            <a:extLst>
              <a:ext uri="{FF2B5EF4-FFF2-40B4-BE49-F238E27FC236}">
                <a16:creationId xmlns:a16="http://schemas.microsoft.com/office/drawing/2014/main" id="{97004CFA-9FFA-4D06-8673-F8D4FD56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25" y="3242494"/>
            <a:ext cx="926592" cy="441913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63EBA87A-1054-4D0C-AF48-13A76DEC27EE}"/>
              </a:ext>
            </a:extLst>
          </p:cNvPr>
          <p:cNvSpPr txBox="1"/>
          <p:nvPr/>
        </p:nvSpPr>
        <p:spPr>
          <a:xfrm>
            <a:off x="9256214" y="2525809"/>
            <a:ext cx="3215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b="1" kern="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UNE</a:t>
            </a:r>
            <a:r>
              <a:rPr lang="en-US" sz="1400" kern="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(The Spanish Association </a:t>
            </a:r>
            <a:br>
              <a:rPr lang="en-US" sz="1400" kern="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en-US" sz="1400" kern="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for </a:t>
            </a:r>
            <a:r>
              <a:rPr lang="en-US" sz="1400" kern="0" dirty="0" err="1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Standardisation</a:t>
            </a:r>
            <a:r>
              <a:rPr lang="en-US" sz="1400" kern="0" dirty="0">
                <a:solidFill>
                  <a:srgbClr val="373A3C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)</a:t>
            </a:r>
            <a:endParaRPr lang="en-US" sz="1400" kern="0" dirty="0">
              <a:solidFill>
                <a:srgbClr val="000000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</p:txBody>
      </p:sp>
      <p:pic>
        <p:nvPicPr>
          <p:cNvPr id="3074" name="Picture 2">
            <a:hlinkClick r:id="rId10"/>
            <a:extLst>
              <a:ext uri="{FF2B5EF4-FFF2-40B4-BE49-F238E27FC236}">
                <a16:creationId xmlns:a16="http://schemas.microsoft.com/office/drawing/2014/main" id="{BAF60782-7D95-40B1-A774-F0BAE6230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673" y="3242493"/>
            <a:ext cx="673623" cy="4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D35A6C8-8433-4DFA-AD9D-0772F25C705F}"/>
              </a:ext>
            </a:extLst>
          </p:cNvPr>
          <p:cNvSpPr txBox="1"/>
          <p:nvPr/>
        </p:nvSpPr>
        <p:spPr>
          <a:xfrm>
            <a:off x="147441" y="4029617"/>
            <a:ext cx="1219200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e-DE" sz="1867" b="1" kern="0" dirty="0">
                <a:solidFill>
                  <a:srgbClr val="65459B"/>
                </a:solidFill>
                <a:latin typeface="Arial"/>
                <a:cs typeface="Arial"/>
                <a:sym typeface="Arial"/>
              </a:rPr>
              <a:t>Unterbeauftragte Organisationen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59DC306-3FF3-499B-87E8-D59A5C559121}"/>
              </a:ext>
            </a:extLst>
          </p:cNvPr>
          <p:cNvSpPr txBox="1"/>
          <p:nvPr/>
        </p:nvSpPr>
        <p:spPr>
          <a:xfrm>
            <a:off x="108863" y="4463744"/>
            <a:ext cx="3749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EDF</a:t>
            </a:r>
            <a:r>
              <a:rPr lang="en-US" sz="1400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(European Disability Forum)</a:t>
            </a:r>
          </a:p>
        </p:txBody>
      </p:sp>
      <p:pic>
        <p:nvPicPr>
          <p:cNvPr id="39" name="Imagen 38">
            <a:hlinkClick r:id="rId12"/>
            <a:extLst>
              <a:ext uri="{FF2B5EF4-FFF2-40B4-BE49-F238E27FC236}">
                <a16:creationId xmlns:a16="http://schemas.microsoft.com/office/drawing/2014/main" id="{9D5F3653-13EF-4355-BD19-98D2EEB51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99" y="4570546"/>
            <a:ext cx="620768" cy="772377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63AA8A58-FFA8-4F47-ABD9-9D1A27AB20CE}"/>
              </a:ext>
            </a:extLst>
          </p:cNvPr>
          <p:cNvSpPr txBox="1"/>
          <p:nvPr/>
        </p:nvSpPr>
        <p:spPr>
          <a:xfrm>
            <a:off x="4131181" y="4463744"/>
            <a:ext cx="18121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Digital Europe</a:t>
            </a:r>
          </a:p>
        </p:txBody>
      </p:sp>
      <p:pic>
        <p:nvPicPr>
          <p:cNvPr id="41" name="Picture 10">
            <a:hlinkClick r:id="rId14"/>
            <a:extLst>
              <a:ext uri="{FF2B5EF4-FFF2-40B4-BE49-F238E27FC236}">
                <a16:creationId xmlns:a16="http://schemas.microsoft.com/office/drawing/2014/main" id="{01E1B3F0-EAF9-4BD8-8D41-44675A30B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/>
          <a:stretch/>
        </p:blipFill>
        <p:spPr bwMode="auto">
          <a:xfrm>
            <a:off x="5303811" y="4572814"/>
            <a:ext cx="2873204" cy="6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E244C55E-6944-43EE-9239-AB0D0382B2A3}"/>
              </a:ext>
            </a:extLst>
          </p:cNvPr>
          <p:cNvSpPr txBox="1"/>
          <p:nvPr/>
        </p:nvSpPr>
        <p:spPr>
          <a:xfrm>
            <a:off x="8153500" y="4463744"/>
            <a:ext cx="2714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AGE Platform Europe</a:t>
            </a:r>
          </a:p>
        </p:txBody>
      </p:sp>
      <p:pic>
        <p:nvPicPr>
          <p:cNvPr id="3078" name="Picture 6">
            <a:hlinkClick r:id="rId16"/>
            <a:extLst>
              <a:ext uri="{FF2B5EF4-FFF2-40B4-BE49-F238E27FC236}">
                <a16:creationId xmlns:a16="http://schemas.microsoft.com/office/drawing/2014/main" id="{E3361F94-5320-4EC3-92A4-91DE2D5DF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127" y="4588663"/>
            <a:ext cx="951397" cy="6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8A12C413-0FD2-45D1-B434-A95FC0D30E87}"/>
              </a:ext>
            </a:extLst>
          </p:cNvPr>
          <p:cNvSpPr txBox="1"/>
          <p:nvPr/>
        </p:nvSpPr>
        <p:spPr>
          <a:xfrm>
            <a:off x="1525455" y="5544453"/>
            <a:ext cx="9503648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Bef>
                <a:spcPts val="3600"/>
              </a:spcBef>
              <a:buClr>
                <a:srgbClr val="000000"/>
              </a:buClr>
            </a:pPr>
            <a:r>
              <a:rPr lang="de-DE" sz="1867" b="1" kern="0" dirty="0">
                <a:solidFill>
                  <a:srgbClr val="65459B"/>
                </a:solidFill>
                <a:latin typeface="Arial"/>
                <a:cs typeface="Arial"/>
                <a:sym typeface="Arial"/>
              </a:rPr>
              <a:t>Unterstützende Dienstleister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D733013-558B-4C76-A38D-3B1F402BFE84}"/>
              </a:ext>
            </a:extLst>
          </p:cNvPr>
          <p:cNvSpPr txBox="1"/>
          <p:nvPr/>
        </p:nvSpPr>
        <p:spPr>
          <a:xfrm>
            <a:off x="108863" y="5953696"/>
            <a:ext cx="3543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14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Deloitte</a:t>
            </a:r>
          </a:p>
        </p:txBody>
      </p:sp>
      <p:pic>
        <p:nvPicPr>
          <p:cNvPr id="3080" name="Picture 8">
            <a:hlinkClick r:id="rId18"/>
            <a:extLst>
              <a:ext uri="{FF2B5EF4-FFF2-40B4-BE49-F238E27FC236}">
                <a16:creationId xmlns:a16="http://schemas.microsoft.com/office/drawing/2014/main" id="{DC291244-5844-46FE-A538-12A6B03DF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87" y="6229974"/>
            <a:ext cx="2000251" cy="4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EB748EA0-8039-413C-AD2D-9B7113647093}"/>
              </a:ext>
            </a:extLst>
          </p:cNvPr>
          <p:cNvSpPr txBox="1"/>
          <p:nvPr/>
        </p:nvSpPr>
        <p:spPr>
          <a:xfrm>
            <a:off x="4131181" y="5953696"/>
            <a:ext cx="3543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14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Unisys</a:t>
            </a:r>
          </a:p>
        </p:txBody>
      </p:sp>
      <p:pic>
        <p:nvPicPr>
          <p:cNvPr id="3082" name="Picture 10">
            <a:hlinkClick r:id="rId20"/>
            <a:extLst>
              <a:ext uri="{FF2B5EF4-FFF2-40B4-BE49-F238E27FC236}">
                <a16:creationId xmlns:a16="http://schemas.microsoft.com/office/drawing/2014/main" id="{3F0C6BB3-3DC3-46C1-9445-51EE87B9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48" y="6123962"/>
            <a:ext cx="1759581" cy="4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A498F8FA-15FD-4351-B596-9330EC5A5039}"/>
              </a:ext>
            </a:extLst>
          </p:cNvPr>
          <p:cNvSpPr txBox="1"/>
          <p:nvPr/>
        </p:nvSpPr>
        <p:spPr>
          <a:xfrm>
            <a:off x="8153500" y="5953696"/>
            <a:ext cx="3543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1400" b="1" kern="0" dirty="0" err="1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Pomilio</a:t>
            </a:r>
            <a:r>
              <a:rPr lang="de-DE" sz="1400" b="1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</a:t>
            </a:r>
            <a:r>
              <a:rPr lang="de-DE" sz="1400" b="1" kern="0" dirty="0" err="1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Blumm</a:t>
            </a:r>
            <a:endParaRPr lang="de-DE" sz="1400" b="1" kern="0" dirty="0">
              <a:solidFill>
                <a:srgbClr val="000000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</p:txBody>
      </p:sp>
      <p:pic>
        <p:nvPicPr>
          <p:cNvPr id="3084" name="Picture 12">
            <a:hlinkClick r:id="rId22"/>
            <a:extLst>
              <a:ext uri="{FF2B5EF4-FFF2-40B4-BE49-F238E27FC236}">
                <a16:creationId xmlns:a16="http://schemas.microsoft.com/office/drawing/2014/main" id="{C08B666C-03E2-4ED7-BAFF-88F071032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639" y="6146120"/>
            <a:ext cx="1012327" cy="54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5559EB3E-83DD-40F0-9F1E-567BED1B9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904097"/>
            <a:ext cx="12191999" cy="991424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6461328-6F68-4DDC-894B-51C6185E2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2060651"/>
            <a:ext cx="12192004" cy="1767656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9EE1D59D-3FC1-4174-9FDC-387E9F287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4010397"/>
            <a:ext cx="12192004" cy="1313844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9F68977-9A98-497B-A1E0-DEC4CA1C8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" y="5523756"/>
            <a:ext cx="12192003" cy="1316691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de-DE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99CF1D-84EC-B47D-B92E-CF3CBB1AE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134318" y="2932253"/>
            <a:ext cx="25039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D5D591C-AF08-F2D6-7BA0-5FAC8353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8176-7D4B-4E94-A859-DFD3827DC55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0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adroTexto 49">
            <a:extLst>
              <a:ext uri="{FF2B5EF4-FFF2-40B4-BE49-F238E27FC236}">
                <a16:creationId xmlns:a16="http://schemas.microsoft.com/office/drawing/2014/main" id="{FD2B22D1-9D9A-4C35-A5C1-BB8A35EFE5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8691" y="526861"/>
            <a:ext cx="6094520" cy="615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SzTx/>
              <a:defRPr/>
            </a:pPr>
            <a:r>
              <a:rPr lang="de-DE" sz="3200" dirty="0">
                <a:solidFill>
                  <a:srgbClr val="65459B"/>
                </a:solidFill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Nationale Experten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E557D-F20E-4D34-A6C7-28D7E1AE6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770" y="1149976"/>
            <a:ext cx="5463881" cy="4833251"/>
          </a:xfrm>
        </p:spPr>
        <p:txBody>
          <a:bodyPr>
            <a:noAutofit/>
          </a:bodyPr>
          <a:lstStyle/>
          <a:p>
            <a:pPr marL="0" indent="0">
              <a:lnSpc>
                <a:spcPts val="1867"/>
              </a:lnSpc>
              <a:spcBef>
                <a:spcPts val="933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AUSTRIA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Klaus Höckner </a:t>
            </a:r>
          </a:p>
          <a:p>
            <a:pPr marL="0" indent="0">
              <a:lnSpc>
                <a:spcPts val="1867"/>
              </a:lnSpc>
              <a:spcBef>
                <a:spcPts val="933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BELGIUM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Kathleen Polders</a:t>
            </a:r>
          </a:p>
          <a:p>
            <a:pPr marL="0" indent="0">
              <a:lnSpc>
                <a:spcPts val="1867"/>
              </a:lnSpc>
              <a:spcBef>
                <a:spcPts val="933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BULGARIA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600" dirty="0" err="1">
                <a:latin typeface="72" panose="020B0503030000000003" pitchFamily="34" charset="0"/>
                <a:cs typeface="72" panose="020B0503030000000003" pitchFamily="34" charset="0"/>
              </a:rPr>
              <a:t>Steli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600" dirty="0" err="1">
                <a:latin typeface="72" panose="020B0503030000000003" pitchFamily="34" charset="0"/>
                <a:cs typeface="72" panose="020B0503030000000003" pitchFamily="34" charset="0"/>
              </a:rPr>
              <a:t>Peteva</a:t>
            </a:r>
            <a:endParaRPr lang="de-DE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867"/>
              </a:lnSpc>
              <a:spcBef>
                <a:spcPts val="933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CROATIA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Iva </a:t>
            </a:r>
            <a:r>
              <a:rPr lang="de-DE" sz="1600" dirty="0" err="1">
                <a:latin typeface="72" panose="020B0503030000000003" pitchFamily="34" charset="0"/>
                <a:cs typeface="72" panose="020B0503030000000003" pitchFamily="34" charset="0"/>
              </a:rPr>
              <a:t>Mrak</a:t>
            </a:r>
            <a:endParaRPr lang="de-DE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867"/>
              </a:lnSpc>
              <a:spcBef>
                <a:spcPts val="933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CYPRUS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Katerina </a:t>
            </a:r>
            <a:r>
              <a:rPr lang="de-DE" sz="1600" dirty="0" err="1">
                <a:latin typeface="72" panose="020B0503030000000003" pitchFamily="34" charset="0"/>
                <a:cs typeface="72" panose="020B0503030000000003" pitchFamily="34" charset="0"/>
              </a:rPr>
              <a:t>Mavrou</a:t>
            </a:r>
            <a:endParaRPr lang="de-DE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867"/>
              </a:lnSpc>
              <a:spcBef>
                <a:spcPts val="933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CZECH REPUBLIC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Petr Peňáz</a:t>
            </a:r>
          </a:p>
          <a:p>
            <a:pPr marL="0" indent="0">
              <a:lnSpc>
                <a:spcPts val="1867"/>
              </a:lnSpc>
              <a:spcBef>
                <a:spcPts val="933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DENMARK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Lars Ballieu</a:t>
            </a:r>
          </a:p>
          <a:p>
            <a:pPr marL="0" indent="0">
              <a:lnSpc>
                <a:spcPts val="1867"/>
              </a:lnSpc>
              <a:spcBef>
                <a:spcPts val="933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ESTONIA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Jakob Rosin</a:t>
            </a:r>
          </a:p>
          <a:p>
            <a:pPr marL="0" indent="0">
              <a:lnSpc>
                <a:spcPts val="1867"/>
              </a:lnSpc>
              <a:spcBef>
                <a:spcPts val="933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FINLAND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</a:t>
            </a:r>
            <a:r>
              <a:rPr lang="de-DE" sz="1600" dirty="0" err="1">
                <a:latin typeface="72" panose="020B0503030000000003" pitchFamily="34" charset="0"/>
                <a:cs typeface="72" panose="020B0503030000000003" pitchFamily="34" charset="0"/>
              </a:rPr>
              <a:t>Terhi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de-DE" sz="1600" dirty="0" err="1">
                <a:latin typeface="72" panose="020B0503030000000003" pitchFamily="34" charset="0"/>
                <a:cs typeface="72" panose="020B0503030000000003" pitchFamily="34" charset="0"/>
              </a:rPr>
              <a:t>Tamminen</a:t>
            </a:r>
            <a:endParaRPr lang="de-DE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867"/>
              </a:lnSpc>
              <a:spcBef>
                <a:spcPts val="933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FRANCE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Florent Orsoni &amp; </a:t>
            </a:r>
            <a:r>
              <a:rPr lang="de-DE" sz="1600" dirty="0" err="1">
                <a:latin typeface="72" panose="020B0503030000000003" pitchFamily="34" charset="0"/>
                <a:cs typeface="72" panose="020B0503030000000003" pitchFamily="34" charset="0"/>
              </a:rPr>
              <a:t>Marylene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Thomas</a:t>
            </a:r>
          </a:p>
          <a:p>
            <a:pPr marL="0" indent="0">
              <a:lnSpc>
                <a:spcPts val="1733"/>
              </a:lnSpc>
              <a:spcBef>
                <a:spcPts val="667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GERMANY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Gottfried Zimmermann, </a:t>
            </a:r>
            <a:b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Yehya Mohamad &amp; Gregor Strutz</a:t>
            </a:r>
          </a:p>
          <a:p>
            <a:pPr marL="0" indent="0">
              <a:lnSpc>
                <a:spcPts val="1867"/>
              </a:lnSpc>
              <a:spcBef>
                <a:spcPts val="667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GREECE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Katerina </a:t>
            </a:r>
            <a:r>
              <a:rPr lang="de-DE" sz="1600" dirty="0" err="1">
                <a:latin typeface="72" panose="020B0503030000000003" pitchFamily="34" charset="0"/>
                <a:cs typeface="72" panose="020B0503030000000003" pitchFamily="34" charset="0"/>
              </a:rPr>
              <a:t>Papamichail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&amp; Dimitrios </a:t>
            </a:r>
            <a:r>
              <a:rPr lang="de-DE" sz="1600" dirty="0" err="1">
                <a:latin typeface="72" panose="020B0503030000000003" pitchFamily="34" charset="0"/>
                <a:cs typeface="72" panose="020B0503030000000003" pitchFamily="34" charset="0"/>
              </a:rPr>
              <a:t>Logaras</a:t>
            </a:r>
            <a:endParaRPr lang="de-DE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ts val="1867"/>
              </a:lnSpc>
              <a:spcBef>
                <a:spcPts val="933"/>
              </a:spcBef>
              <a:buNone/>
            </a:pPr>
            <a:r>
              <a:rPr lang="de-DE" sz="1600" b="1" dirty="0">
                <a:latin typeface="72" panose="020B0503030000000003" pitchFamily="34" charset="0"/>
                <a:cs typeface="72" panose="020B0503030000000003" pitchFamily="34" charset="0"/>
              </a:rPr>
              <a:t>HUNGARY</a:t>
            </a:r>
            <a:r>
              <a:rPr lang="de-DE" sz="1600" dirty="0">
                <a:latin typeface="72" panose="020B0503030000000003" pitchFamily="34" charset="0"/>
                <a:cs typeface="72" panose="020B0503030000000003" pitchFamily="34" charset="0"/>
              </a:rPr>
              <a:t> - Tamás </a:t>
            </a:r>
            <a:r>
              <a:rPr lang="de-DE" sz="1600" dirty="0" err="1">
                <a:latin typeface="72" panose="020B0503030000000003" pitchFamily="34" charset="0"/>
                <a:cs typeface="72" panose="020B0503030000000003" pitchFamily="34" charset="0"/>
              </a:rPr>
              <a:t>Laki</a:t>
            </a:r>
            <a:endParaRPr lang="de-DE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06A24A-82B8-4819-821C-5DDB08106E64}"/>
              </a:ext>
            </a:extLst>
          </p:cNvPr>
          <p:cNvSpPr txBox="1"/>
          <p:nvPr/>
        </p:nvSpPr>
        <p:spPr>
          <a:xfrm>
            <a:off x="7204033" y="700178"/>
            <a:ext cx="5168345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IRELAND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Gerald M. Craddock</a:t>
            </a:r>
          </a:p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ITALY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Marco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Pizzio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&amp; Roberto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Scano</a:t>
            </a:r>
            <a:endParaRPr lang="de-DE" sz="1600" kern="0" dirty="0">
              <a:solidFill>
                <a:srgbClr val="595959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LATVIA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Daina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Podzina</a:t>
            </a:r>
            <a:endParaRPr lang="de-DE" sz="1600" kern="0" dirty="0">
              <a:solidFill>
                <a:srgbClr val="595959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LITHUANIA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Ginta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Žemaitaitytė</a:t>
            </a:r>
            <a:endParaRPr lang="de-DE" sz="1600" kern="0" dirty="0">
              <a:solidFill>
                <a:srgbClr val="595959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LUXEMBOURG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Silvio Michel Joseph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Sagramola</a:t>
            </a:r>
            <a:endParaRPr lang="de-DE" sz="1600" kern="0" dirty="0">
              <a:solidFill>
                <a:srgbClr val="595959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MALTA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– Joseph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Spiteri</a:t>
            </a:r>
            <a:endParaRPr lang="de-DE" sz="1600" kern="0" dirty="0">
              <a:solidFill>
                <a:srgbClr val="595959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NETHERLANDS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Eric Martin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Velleman</a:t>
            </a:r>
            <a:endParaRPr lang="de-DE" sz="1600" kern="0" dirty="0">
              <a:solidFill>
                <a:srgbClr val="595959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POLAND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Margaret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Tokarska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&amp; Krzysztof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Dobosz</a:t>
            </a:r>
            <a:endParaRPr lang="de-DE" sz="1600" kern="0" dirty="0">
              <a:solidFill>
                <a:srgbClr val="595959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PORTUGAL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Diogo Martins</a:t>
            </a:r>
          </a:p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ROMANIA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Cristina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Căluianu</a:t>
            </a:r>
            <a:endParaRPr lang="de-DE" sz="1600" kern="0" dirty="0">
              <a:solidFill>
                <a:srgbClr val="595959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SLOVAKIA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Zuzana Ceresnova</a:t>
            </a:r>
          </a:p>
          <a:p>
            <a:pPr defTabSz="1219170">
              <a:lnSpc>
                <a:spcPts val="1867"/>
              </a:lnSpc>
              <a:spcBef>
                <a:spcPts val="1000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SLOVENIA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Matjaž Debevc</a:t>
            </a:r>
          </a:p>
          <a:p>
            <a:pPr defTabSz="1219170">
              <a:lnSpc>
                <a:spcPts val="1733"/>
              </a:lnSpc>
              <a:spcBef>
                <a:spcPts val="733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SPAIN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Delfín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Jiménez Martín &amp; </a:t>
            </a:r>
            <a:b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María Fernanda Cabrera </a:t>
            </a:r>
            <a:r>
              <a:rPr lang="de-DE" sz="1600" kern="0" dirty="0" err="1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Umpiérrez</a:t>
            </a:r>
            <a:endParaRPr lang="de-DE" sz="1600" kern="0" dirty="0">
              <a:solidFill>
                <a:srgbClr val="595959"/>
              </a:solidFill>
              <a:latin typeface="72" panose="020B0503030000000003" pitchFamily="34" charset="0"/>
              <a:cs typeface="72" panose="020B0503030000000003" pitchFamily="34" charset="0"/>
              <a:sym typeface="Arial"/>
            </a:endParaRPr>
          </a:p>
          <a:p>
            <a:pPr defTabSz="1219170">
              <a:lnSpc>
                <a:spcPts val="1867"/>
              </a:lnSpc>
              <a:spcBef>
                <a:spcPts val="733"/>
              </a:spcBef>
              <a:buClr>
                <a:srgbClr val="000000"/>
              </a:buClr>
            </a:pPr>
            <a:r>
              <a:rPr lang="de-DE" sz="1600" b="1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SWEDEN</a:t>
            </a:r>
            <a:r>
              <a:rPr lang="de-DE" sz="1600" kern="0" dirty="0">
                <a:solidFill>
                  <a:srgbClr val="595959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 - Pär Lannerö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F42E-2263-4D69-9E5F-364F5B1E3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0" t="31715" r="29870" b="54059"/>
          <a:stretch/>
        </p:blipFill>
        <p:spPr bwMode="auto">
          <a:xfrm>
            <a:off x="6724081" y="4743017"/>
            <a:ext cx="451204" cy="3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0A9E7D-C39C-4F4D-AADF-B2247D8D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7" r="84686" b="54197"/>
          <a:stretch/>
        </p:blipFill>
        <p:spPr bwMode="auto">
          <a:xfrm>
            <a:off x="6675597" y="3700618"/>
            <a:ext cx="485315" cy="2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2C3A6D-A39C-41AF-922C-254BAF8A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31812" r="70737" b="53948"/>
          <a:stretch/>
        </p:blipFill>
        <p:spPr bwMode="auto">
          <a:xfrm>
            <a:off x="494166" y="4514268"/>
            <a:ext cx="351735" cy="2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27CF499-2E01-4855-ACE9-CE5B0742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33315" r="56905" b="54387"/>
          <a:stretch/>
        </p:blipFill>
        <p:spPr bwMode="auto">
          <a:xfrm>
            <a:off x="6748014" y="5206132"/>
            <a:ext cx="446289" cy="3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6E3EC62-90A9-4702-B412-9232A350A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 t="32600" r="43279" b="54067"/>
          <a:stretch/>
        </p:blipFill>
        <p:spPr bwMode="auto">
          <a:xfrm>
            <a:off x="6750085" y="5721233"/>
            <a:ext cx="445363" cy="3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87A4235-9467-48DB-9873-672EE867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30680" r="1514" b="54059"/>
          <a:stretch/>
        </p:blipFill>
        <p:spPr bwMode="auto">
          <a:xfrm>
            <a:off x="458292" y="2018799"/>
            <a:ext cx="398883" cy="3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99485EF-0C93-475A-A817-08D2E585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9" r="84686" b="37950"/>
          <a:stretch/>
        </p:blipFill>
        <p:spPr bwMode="auto">
          <a:xfrm>
            <a:off x="427856" y="4177407"/>
            <a:ext cx="416808" cy="2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2C344BF-AB84-48E0-9220-00AB33DBF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48659" r="70805" b="37950"/>
          <a:stretch/>
        </p:blipFill>
        <p:spPr bwMode="auto">
          <a:xfrm>
            <a:off x="486892" y="4901897"/>
            <a:ext cx="374285" cy="2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962BE66-45F5-4461-A976-285E120C1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t="48659" r="56924" b="37950"/>
          <a:stretch/>
        </p:blipFill>
        <p:spPr bwMode="auto">
          <a:xfrm>
            <a:off x="477016" y="3440379"/>
            <a:ext cx="374285" cy="2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E95514D-DDA0-46C9-8499-9B6245BEE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6" t="48659" r="43059" b="37950"/>
          <a:stretch/>
        </p:blipFill>
        <p:spPr bwMode="auto">
          <a:xfrm>
            <a:off x="6767537" y="2975083"/>
            <a:ext cx="426767" cy="3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CD72929-A7E0-42D5-8A9A-BD203FF0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1" t="48659" r="29021" b="37950"/>
          <a:stretch/>
        </p:blipFill>
        <p:spPr bwMode="auto">
          <a:xfrm>
            <a:off x="6753841" y="4054801"/>
            <a:ext cx="421443" cy="2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B7125DAA-66DA-493D-97E5-C8665008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48659" r="1401" b="37950"/>
          <a:stretch/>
        </p:blipFill>
        <p:spPr bwMode="auto">
          <a:xfrm>
            <a:off x="477015" y="3136006"/>
            <a:ext cx="406324" cy="2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20FDEEB-9FED-4D9F-97E8-C7BB1E00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9" t="48659" r="15439" b="37950"/>
          <a:stretch/>
        </p:blipFill>
        <p:spPr bwMode="auto">
          <a:xfrm>
            <a:off x="6750084" y="1500701"/>
            <a:ext cx="416808" cy="2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0BACA5-2E8A-492D-96C9-A2E34ECB9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82789" r="70645" b="5403"/>
          <a:stretch/>
        </p:blipFill>
        <p:spPr bwMode="auto">
          <a:xfrm>
            <a:off x="463416" y="2428226"/>
            <a:ext cx="398883" cy="25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FCDB51-62BC-4F82-9E67-46B7E39CA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8" r="84288" b="21191"/>
          <a:stretch/>
        </p:blipFill>
        <p:spPr bwMode="auto">
          <a:xfrm>
            <a:off x="6698576" y="3334549"/>
            <a:ext cx="485315" cy="3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BAEA77C9-9DE7-4058-A30E-20041631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65418" r="70250" b="21191"/>
          <a:stretch/>
        </p:blipFill>
        <p:spPr bwMode="auto">
          <a:xfrm>
            <a:off x="6739911" y="729485"/>
            <a:ext cx="416807" cy="2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38760D6-3A9B-4DFC-9806-F25855F5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65418" r="56599" b="21191"/>
          <a:stretch/>
        </p:blipFill>
        <p:spPr bwMode="auto">
          <a:xfrm>
            <a:off x="6756229" y="1883473"/>
            <a:ext cx="407704" cy="2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4B5A130C-8146-42D5-ADE6-42E9EECA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2" t="65418" r="43016" b="21191"/>
          <a:stretch/>
        </p:blipFill>
        <p:spPr bwMode="auto">
          <a:xfrm>
            <a:off x="482890" y="2757853"/>
            <a:ext cx="374285" cy="2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42D3F481-814E-457F-A26E-C9394C167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4" t="65418" r="29528" b="21191"/>
          <a:stretch/>
        </p:blipFill>
        <p:spPr bwMode="auto">
          <a:xfrm>
            <a:off x="477016" y="1405151"/>
            <a:ext cx="371685" cy="2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55B3BB0-EF1C-40DD-9BA1-315A4E48C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2" t="65418" r="14602" b="21191"/>
          <a:stretch/>
        </p:blipFill>
        <p:spPr bwMode="auto">
          <a:xfrm>
            <a:off x="486892" y="5428488"/>
            <a:ext cx="421045" cy="2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DFDA1A0D-4881-4495-B282-E719A718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4" t="65418" r="1472" b="21191"/>
          <a:stretch/>
        </p:blipFill>
        <p:spPr bwMode="auto">
          <a:xfrm>
            <a:off x="458292" y="1730082"/>
            <a:ext cx="398883" cy="2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E29645E4-2838-4259-A8E7-4FA756017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89" r="84288" b="5403"/>
          <a:stretch/>
        </p:blipFill>
        <p:spPr bwMode="auto">
          <a:xfrm>
            <a:off x="6674772" y="2237487"/>
            <a:ext cx="489107" cy="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17D635D6-1851-41BA-86FA-14852899F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82789" r="57062" b="5403"/>
          <a:stretch/>
        </p:blipFill>
        <p:spPr bwMode="auto">
          <a:xfrm>
            <a:off x="468842" y="3842721"/>
            <a:ext cx="374285" cy="2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760E513-CCD4-48F5-87D0-885835B5A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2" t="82789" r="43411" b="5403"/>
          <a:stretch/>
        </p:blipFill>
        <p:spPr bwMode="auto">
          <a:xfrm>
            <a:off x="6777696" y="1157261"/>
            <a:ext cx="361584" cy="2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3A99C5F2-4D09-458F-BA15-CE2BEE193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4" t="82789" r="29138" b="5403"/>
          <a:stretch/>
        </p:blipFill>
        <p:spPr bwMode="auto">
          <a:xfrm>
            <a:off x="6758476" y="4442298"/>
            <a:ext cx="451899" cy="28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F485382D-A90E-46DE-901F-6E162EEB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7" t="82789" r="15518" b="5403"/>
          <a:stretch/>
        </p:blipFill>
        <p:spPr bwMode="auto">
          <a:xfrm>
            <a:off x="6676500" y="2593245"/>
            <a:ext cx="503761" cy="2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2235B7D7-3B36-4CAB-AFB3-D735FBA9F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2" t="82789" r="1043" b="5403"/>
          <a:stretch/>
        </p:blipFill>
        <p:spPr bwMode="auto">
          <a:xfrm>
            <a:off x="490383" y="5845140"/>
            <a:ext cx="414064" cy="2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id="{4EA34177-233B-8884-883B-4CCECA4BE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00466"/>
            <a:ext cx="12192000" cy="102446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AC46D5-B28F-3B13-849C-540C9670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8176-7D4B-4E94-A859-DFD3827DC5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77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49">
            <a:extLst>
              <a:ext uri="{FF2B5EF4-FFF2-40B4-BE49-F238E27FC236}">
                <a16:creationId xmlns:a16="http://schemas.microsoft.com/office/drawing/2014/main" id="{EA6BA82A-24DD-BC5F-55AF-E793F18553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8691" y="526861"/>
            <a:ext cx="6094520" cy="615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SzTx/>
              <a:defRPr/>
            </a:pPr>
            <a:r>
              <a:rPr lang="de-DE" sz="3200" dirty="0">
                <a:solidFill>
                  <a:srgbClr val="65459B"/>
                </a:solidFill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Was tut AccessibleEU?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037CB0D-DC4C-4FFD-BEAF-757784C2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4796" y="3817228"/>
            <a:ext cx="10509817" cy="0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0202B74-2D56-49EB-B577-0C771AD96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06632" y="1470285"/>
            <a:ext cx="0" cy="4588571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D3A7B9C-88C8-4720-B495-9E3D2AE38C4A}"/>
              </a:ext>
            </a:extLst>
          </p:cNvPr>
          <p:cNvSpPr txBox="1"/>
          <p:nvPr/>
        </p:nvSpPr>
        <p:spPr>
          <a:xfrm>
            <a:off x="663631" y="2527469"/>
            <a:ext cx="3830768" cy="8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Unterstützung der Umsetzung </a:t>
            </a:r>
            <a:b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der Rechtsvorschriften der </a:t>
            </a:r>
            <a:b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Europäischen Union zur Barrierefreiheit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CCCC23-56A6-4742-87E4-79A3092E3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92" y="1470284"/>
            <a:ext cx="912000" cy="912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C8172A-F71B-4D6D-9E86-D47EB3FB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78" y="1409329"/>
            <a:ext cx="1048425" cy="97295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0E96053-3946-491F-8DC4-4AE430FC8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15" y="1470286"/>
            <a:ext cx="955200" cy="91121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29EA48F-D60A-48E0-AC1D-4D926E06D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93" y="5175008"/>
            <a:ext cx="912000" cy="912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4598A1-B18C-4227-8F94-53C3B725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97" y="5175008"/>
            <a:ext cx="912000" cy="912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6FC6C98-5281-4E2A-B1A1-B3BF7C0F1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13" y="5175008"/>
            <a:ext cx="912000" cy="912000"/>
          </a:xfrm>
          <a:prstGeom prst="rect">
            <a:avLst/>
          </a:prstGeom>
        </p:spPr>
      </p:pic>
      <p:sp>
        <p:nvSpPr>
          <p:cNvPr id="14" name="CuadroTexto 39">
            <a:extLst>
              <a:ext uri="{FF2B5EF4-FFF2-40B4-BE49-F238E27FC236}">
                <a16:creationId xmlns:a16="http://schemas.microsoft.com/office/drawing/2014/main" id="{40636507-EA89-6CB6-90D6-A72036B96D69}"/>
              </a:ext>
            </a:extLst>
          </p:cNvPr>
          <p:cNvSpPr txBox="1"/>
          <p:nvPr/>
        </p:nvSpPr>
        <p:spPr>
          <a:xfrm>
            <a:off x="4745256" y="2527469"/>
            <a:ext cx="2977809" cy="8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Aufbau von Kapazitäten </a:t>
            </a:r>
            <a:b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für Barrierefreiheit </a:t>
            </a:r>
            <a:b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in den EU-Ländern</a:t>
            </a:r>
          </a:p>
        </p:txBody>
      </p:sp>
      <p:sp>
        <p:nvSpPr>
          <p:cNvPr id="15" name="CuadroTexto 39">
            <a:extLst>
              <a:ext uri="{FF2B5EF4-FFF2-40B4-BE49-F238E27FC236}">
                <a16:creationId xmlns:a16="http://schemas.microsoft.com/office/drawing/2014/main" id="{7C935DFE-3990-F7D4-827A-9D1EC6F33AFF}"/>
              </a:ext>
            </a:extLst>
          </p:cNvPr>
          <p:cNvSpPr txBox="1"/>
          <p:nvPr/>
        </p:nvSpPr>
        <p:spPr>
          <a:xfrm>
            <a:off x="7506803" y="2527469"/>
            <a:ext cx="4290303" cy="8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Die für die Umsetzung </a:t>
            </a:r>
            <a:b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der Zugänglichkeitsvorschriften in der EU zuständigen Akteure verbinden</a:t>
            </a:r>
          </a:p>
        </p:txBody>
      </p:sp>
      <p:sp>
        <p:nvSpPr>
          <p:cNvPr id="19" name="CuadroTexto 39">
            <a:extLst>
              <a:ext uri="{FF2B5EF4-FFF2-40B4-BE49-F238E27FC236}">
                <a16:creationId xmlns:a16="http://schemas.microsoft.com/office/drawing/2014/main" id="{5738FBD8-5349-DE77-38F8-87A6B287D1E9}"/>
              </a:ext>
            </a:extLst>
          </p:cNvPr>
          <p:cNvSpPr txBox="1"/>
          <p:nvPr/>
        </p:nvSpPr>
        <p:spPr>
          <a:xfrm>
            <a:off x="663629" y="4040961"/>
            <a:ext cx="3688459" cy="8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Schaffung eines </a:t>
            </a:r>
            <a:b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gemeinsamen europäischen Zentrums für Barrierefreiheit</a:t>
            </a:r>
          </a:p>
        </p:txBody>
      </p:sp>
      <p:sp>
        <p:nvSpPr>
          <p:cNvPr id="20" name="CuadroTexto 39">
            <a:extLst>
              <a:ext uri="{FF2B5EF4-FFF2-40B4-BE49-F238E27FC236}">
                <a16:creationId xmlns:a16="http://schemas.microsoft.com/office/drawing/2014/main" id="{A70F0054-5052-47FB-952D-220E00988A55}"/>
              </a:ext>
            </a:extLst>
          </p:cNvPr>
          <p:cNvSpPr txBox="1"/>
          <p:nvPr/>
        </p:nvSpPr>
        <p:spPr>
          <a:xfrm>
            <a:off x="4745256" y="4040960"/>
            <a:ext cx="2977809" cy="8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Ausbildung </a:t>
            </a:r>
            <a:b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von Fachleuten </a:t>
            </a:r>
            <a:b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für Barrierefreiheit</a:t>
            </a:r>
          </a:p>
        </p:txBody>
      </p:sp>
      <p:sp>
        <p:nvSpPr>
          <p:cNvPr id="22" name="CuadroTexto 39">
            <a:extLst>
              <a:ext uri="{FF2B5EF4-FFF2-40B4-BE49-F238E27FC236}">
                <a16:creationId xmlns:a16="http://schemas.microsoft.com/office/drawing/2014/main" id="{ECA5868B-106C-F671-90AE-2DE777E416E6}"/>
              </a:ext>
            </a:extLst>
          </p:cNvPr>
          <p:cNvSpPr txBox="1"/>
          <p:nvPr/>
        </p:nvSpPr>
        <p:spPr>
          <a:xfrm>
            <a:off x="7506803" y="4040961"/>
            <a:ext cx="3857400" cy="8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Eine Studie pro Jahr </a:t>
            </a:r>
            <a:b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zu einem ausgewählten Thema </a:t>
            </a:r>
            <a:b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</a:br>
            <a:r>
              <a:rPr lang="de-DE" sz="1733" kern="0" dirty="0">
                <a:solidFill>
                  <a:srgbClr val="000000"/>
                </a:solidFill>
                <a:latin typeface="72" panose="020B0503030000000003" pitchFamily="34" charset="0"/>
                <a:cs typeface="72" panose="020B0503030000000003" pitchFamily="34" charset="0"/>
                <a:sym typeface="Arial"/>
              </a:rPr>
              <a:t>der Barrierefreiheit in Europa</a:t>
            </a:r>
          </a:p>
        </p:txBody>
      </p:sp>
      <p:cxnSp>
        <p:nvCxnSpPr>
          <p:cNvPr id="29" name="Conector recto 8">
            <a:extLst>
              <a:ext uri="{FF2B5EF4-FFF2-40B4-BE49-F238E27FC236}">
                <a16:creationId xmlns:a16="http://schemas.microsoft.com/office/drawing/2014/main" id="{0D30E05C-554D-0B4D-4C61-4BBD43712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44469" y="1470285"/>
            <a:ext cx="0" cy="4588571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">
            <a:extLst>
              <a:ext uri="{FF2B5EF4-FFF2-40B4-BE49-F238E27FC236}">
                <a16:creationId xmlns:a16="http://schemas.microsoft.com/office/drawing/2014/main" id="{53E5C07C-2534-3E7F-7E5E-A0FC21C9A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00466"/>
            <a:ext cx="12192000" cy="102446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4173EC-2824-EFD6-418C-83D9ACF7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8176-7D4B-4E94-A859-DFD3827DC5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1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9">
            <a:extLst>
              <a:ext uri="{FF2B5EF4-FFF2-40B4-BE49-F238E27FC236}">
                <a16:creationId xmlns:a16="http://schemas.microsoft.com/office/drawing/2014/main" id="{48E3E7E8-D512-2568-7BB3-21FAEA677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8691" y="526861"/>
            <a:ext cx="6094520" cy="615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SzTx/>
              <a:defRPr/>
            </a:pPr>
            <a:r>
              <a:rPr lang="de-DE" sz="3200" dirty="0">
                <a:solidFill>
                  <a:srgbClr val="65459B"/>
                </a:solidFill>
                <a:latin typeface="72 Black" panose="020B0A04030603020204" pitchFamily="34" charset="0"/>
                <a:ea typeface="+mn-ea"/>
                <a:cs typeface="72 Black" panose="020B0A04030603020204" pitchFamily="34" charset="0"/>
                <a:sym typeface="Arial"/>
              </a:rPr>
              <a:t>Wer kann teilnehmen?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AF55A973-7353-4DAB-9869-8140B7820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03" y="1430616"/>
            <a:ext cx="10515600" cy="4784907"/>
          </a:xfrm>
        </p:spPr>
        <p:txBody>
          <a:bodyPr>
            <a:normAutofit/>
          </a:bodyPr>
          <a:lstStyle/>
          <a:p>
            <a:pPr>
              <a:lnSpc>
                <a:spcPts val="2933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  <a:t>Private und öffentliche Unternehmen</a:t>
            </a:r>
          </a:p>
          <a:p>
            <a:pPr>
              <a:lnSpc>
                <a:spcPts val="2933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  <a:t>Verbände von Unternehmen aus allen Branchen </a:t>
            </a:r>
          </a:p>
          <a:p>
            <a:pPr>
              <a:lnSpc>
                <a:spcPts val="2933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  <a:t>Menschen mit Behinderungen, ältere Menschen und ihre Organisationen</a:t>
            </a:r>
          </a:p>
          <a:p>
            <a:pPr>
              <a:lnSpc>
                <a:spcPts val="2933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  <a:t>Öffentliche Verwaltungen, die für die Gesetzgebung und die Politik </a:t>
            </a:r>
            <a:b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  <a:t>im Bereich der Zugänglichkeit zuständig sind, öffentliche Beschaffungsstellen</a:t>
            </a:r>
          </a:p>
          <a:p>
            <a:pPr>
              <a:lnSpc>
                <a:spcPts val="2933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  <a:t>Behörden, die für die Marktüberwachung von Produkten und Dienstleistungen </a:t>
            </a:r>
            <a:b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  <a:t>zur Einhaltung von Zugänglichkeitsverpflichtungen zuständig sind</a:t>
            </a:r>
          </a:p>
          <a:p>
            <a:pPr>
              <a:lnSpc>
                <a:spcPts val="2933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  <a:t>Anbieter von Dienstleistungen für Menschen mit Behinderungen, </a:t>
            </a:r>
            <a:b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  <a:t>Anbieter von Hilfsmitteln</a:t>
            </a:r>
          </a:p>
          <a:p>
            <a:pPr>
              <a:lnSpc>
                <a:spcPts val="2933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  <a:t>Fachleute für die gebaute Umwelt (Architekten, Ingenieure usw.), Technologieentwickler</a:t>
            </a:r>
          </a:p>
          <a:p>
            <a:pPr>
              <a:lnSpc>
                <a:spcPts val="2933"/>
              </a:lnSpc>
              <a:buClr>
                <a:schemeClr val="tx1"/>
              </a:buClr>
              <a:buSzPct val="128000"/>
              <a:buFont typeface="Symbol" pitchFamily="2" charset="2"/>
              <a:buChar char="-"/>
            </a:pPr>
            <a:r>
              <a:rPr lang="de-DE" sz="2133" dirty="0">
                <a:latin typeface="72" panose="020B0503030000000003" pitchFamily="34" charset="0"/>
                <a:cs typeface="72" panose="020B0503030000000003" pitchFamily="34" charset="0"/>
              </a:rPr>
              <a:t>Universitäten und Hochschulen im Bereich Barrierefreiheit und Behinderung</a:t>
            </a:r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277B6242-18FC-E388-B15E-47F54F7F1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0466"/>
            <a:ext cx="12192000" cy="102446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4FB59C-5561-C37F-95A9-B99D7BA3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8176-7D4B-4E94-A859-DFD3827DC55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564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IAAP D-A-CH">
      <a:dk1>
        <a:srgbClr val="000000"/>
      </a:dk1>
      <a:lt1>
        <a:srgbClr val="FFFFFF"/>
      </a:lt1>
      <a:dk2>
        <a:srgbClr val="21076A"/>
      </a:dk2>
      <a:lt2>
        <a:srgbClr val="E2EEFA"/>
      </a:lt2>
      <a:accent1>
        <a:srgbClr val="0957C3"/>
      </a:accent1>
      <a:accent2>
        <a:srgbClr val="CC2D3B"/>
      </a:accent2>
      <a:accent3>
        <a:srgbClr val="1058A1"/>
      </a:accent3>
      <a:accent4>
        <a:srgbClr val="EFBE34"/>
      </a:accent4>
      <a:accent5>
        <a:srgbClr val="7A3276"/>
      </a:accent5>
      <a:accent6>
        <a:srgbClr val="E87431"/>
      </a:accent6>
      <a:hlink>
        <a:srgbClr val="7A3276"/>
      </a:hlink>
      <a:folHlink>
        <a:srgbClr val="21076A"/>
      </a:folHlink>
    </a:clrScheme>
    <a:fontScheme name="Benutzerdefiniert 1">
      <a:majorFont>
        <a:latin typeface="Nunito ExtraBold"/>
        <a:ea typeface=""/>
        <a:cs typeface=""/>
      </a:majorFont>
      <a:minorFont>
        <a:latin typeface="Nuni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P-Vorlage.potx" id="{DEA7346D-6AA2-4A25-BB79-73ACF579DAA9}" vid="{E22A21EB-1348-412E-B116-ACC20373C0D5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wA1D18CnVURKi/Msde8TtyJ1wvc=" pdftag="H1" isBookmarkSet="no" bookmark="yes" Order="_x0031_"/>
  <Shape xmlns="" ID="B2El0aXF6LXTFrOxi4uWNe3Gi1c=" pdftag="H2" isBookmarkSet="no" bookmark="yes" Order="_x0032_"/>
  <Shape xmlns="" ID="NBisaGLmSGH7vKefW+p/KlAm/4M=" pdftag="H2" isBookmarkSet="no" bookmark="yes" Order="_x0031_"/>
  <Shape xmlns="" ID="/NK6RH3jTDepdx6dgq3CJhDCRRw=" pdftag="P" isBookmarkSet="no" bookmark="no" Order="_x0032_"/>
  <Shape xmlns="" ID="62UTqro7zwWKLMLZDxcrmubR5b0=" Order="_x0033_" pdftag="_x005B_Artifact_x005D_" isBookmarkSet="no" bookmark="no"/>
  <Shape xmlns="" ID="UeCpqTVPL8y9dsqzjYYpRB0Xd4I=" Order="_x0034_" pdftag="_x005B_Artifact_x005D_" isBookmarkSet="no" bookmark="no"/>
  <Shape xmlns="" ID="DQBry1I4iXDUY7boSgYzuHdd2kA=" pdftag="H2" isBookmarkSet="no" bookmark="yes" Order="_x0031_"/>
  <Shape xmlns="" ID="y9yBckny3A8y8NShCAKOCGbA9QA=" pdftag="P" isBookmarkSet="no" bookmark="no" Order="_x0032_"/>
  <Shape xmlns="" ID="qaHqTYr9LMXOr0gSIBHRpjwg2QA=" Order="_x0033_" pdftag="_x005B_Artifact_x005D_" isBookmarkSet="no" bookmark="no"/>
  <Shape xmlns="" ID="cIMFmZjRra4sxU7WAIJpazwlwoQ=" pdftag="H2" isBookmarkSet="no" bookmark="yes" Order="_x0031_"/>
  <Shape xmlns="" ID="zylUTMZfRAwtS9TN+JPvTSqrLMY=" pdftag="P" isBookmarkSet="no" bookmark="no" Order="_x0032_"/>
  <Shape xmlns="" ID="LpwNKsriJ6eadOSc7g1wOHaHBT4=" Order="_x0033_" pdftag="_x005B_Artifact_x005D_" isBookmarkSet="no" bookmark="no"/>
  <Shape xmlns="" ID="Sowg1aKLcrOXwM9fNWdoUP86xYw=" pdftag="" bookmark="no" Order="_x0031_"/>
  <Shape xmlns="" ID="Evh3Tf5HIQZLam/4UpOSuvkimfs=" pdftag="" Order="_x0032_" bookmark="no"/>
  <Shape xmlns="" ID="Qe9xSyjsdBkO1QsLBXAPuDPk6zA=" pdftag="" Order="_x0033_" bookmark="no"/>
  <Shape xmlns="" ID="MtNe3+WICrxL1/3Tcp7kkk9bwKQ=" pdftag="" bookmark="no" Order="_x0033_"/>
  <Shape xmlns="" ID="sEX7K2UhZswOPVntjMCz0QnVSKw=" pdftag="" bookmark="no" Order="_x0031_"/>
  <Shape xmlns="" ID="l8jteuguE517Djr9rY2SWCXTydk=" pdftag="" bookmark="no" Order="_x0032_"/>
  <Shape xmlns="" ID="MMT7NiSF6yO/kGSiZyiHQsyidWw=" pdftag="" bookmark="no" Order="_x0033_"/>
  <Shape xmlns="" ID="1iP1HUdBLAGEEZwxBmFau1jIBX0=" pdftag="H2" isBookmarkSet="no" bookmark="yes" Order="_x0031_"/>
  <Shape xmlns="" ID="V+uMif22URbYBBp60k8XFNrUnGw=" pdftag="P" isBookmarkSet="no" bookmark="no" Order="_x0032_"/>
  <Shape xmlns="" ID="kNKsrjCQxSYzW/hj6wPz14WqWsE=" Order="_x0033_" pdftag="_x005B_Artifact_x005D_" isBookmarkSet="no" bookmark="no"/>
  <Shape xmlns="" ID="ntHGDV4vikLl3QUi9l7T3V/gIOQ=" Order="_x0034_" pdftag="_x005B_Artifact_x005D_" isBookmarkSet="no" bookmark="no"/>
  <Shape xmlns="" ID="HlhgDpF1zByPp9zdXia18K56NTs=" pdftag="H2" isBookmarkSet="no" bookmark="yes" Order="_x0031_"/>
  <Shape xmlns="" ID="WZ0nGOeQ82vN5z+gM2Jsaa7hryg=" pdftag="P" isBookmarkSet="no" bookmark="no" Order="_x0032_"/>
  <Shape xmlns="" ID="LYwkRXuhoSERe/CFzcRayN8YHAo=" Order="_x0033_" pdftag="_x005B_Artifact_x005D_" isBookmarkSet="no" bookmark="no"/>
  <HyperLink xmlns="" ID="62UTqro7zwWKLMLZDxcrmubR5b0=-66117401498.0274_499.3963" plainAltText="http:_x002F__x002F_www.w3.org_x002F_TR_x002F_2014_x002F_NOTE-WCAG-EM-20140710_x002F_"/>
  <HyperLink xmlns="" ID="Qe9xSyjsdBkO1QsLBXAPuDPk6zA=1078960056570.6523_505.3963" plainAltText="https:_x002F__x002F_eur-lex.europa.eu_x002F_legal-" Lang=""/>
  <HyperLink xmlns="" ID="Qe9xSyjsdBkO1QsLBXAPuDPk6zA=55887939679.15236_517.3962" plainAltText="content_x002F_DE_x002F_TXT_x002F__x003F_uri_x003D_CELEX:32018D1524" Lang=""/>
  <HyperLink xmlns="" ID="kNKsrjCQxSYzW/hj6wPz14WqWsE=-111026977098.0274_499.3963" plainAltText="https:_x002F__x002F_www.bitvtest.de_x002F_bitv_test_x002F_das_testverfahren_im_detail_x002F_verfahren.html"/>
  <SubText xmlns="" ID="wA1D18CnVURKi/Msde8TtyJ1wvc=-1" artifact="_x0030_" plainAltText=""/>
  <SubText xmlns="" ID="B2El0aXF6LXTFrOxi4uWNe3Gi1c=-1" artifact="_x0030_" plainAltText=""/>
  <SubText xmlns="" ID="B2El0aXF6LXTFrOxi4uWNe3Gi1c=-22" artifact="_x0030_" plainAltText=""/>
  <SubText xmlns="" ID="B2El0aXF6LXTFrOxi4uWNe3Gi1c=-65" artifact="_x0030_" plainAltText=""/>
  <SubText xmlns="" ID="NBisaGLmSGH7vKefW+p/KlAm/4M=-1" artifact="_x0030_" plainAltText=""/>
  <SubText xmlns="" ID="/NK6RH3jTDepdx6dgq3CJhDCRRw=-1" artifact="_x0030_" plainAltText=""/>
  <SubText xmlns="" ID="/NK6RH3jTDepdx6dgq3CJhDCRRw=-35" artifact="_x0030_" plainAltText=""/>
  <SubText xmlns="" ID="/NK6RH3jTDepdx6dgq3CJhDCRRw=-61" artifact="_x0030_" plainAltText=""/>
  <SubText xmlns="" ID="/NK6RH3jTDepdx6dgq3CJhDCRRw=-72" artifact="_x0030_" plainAltText=""/>
  <SubText xmlns="" ID="/NK6RH3jTDepdx6dgq3CJhDCRRw=-108" artifact="_x0030_" plainAltText=""/>
  <SubText xmlns="" ID="/NK6RH3jTDepdx6dgq3CJhDCRRw=-143" artifact="_x0030_" plainAltText=""/>
  <SubText xmlns="" ID="/NK6RH3jTDepdx6dgq3CJhDCRRw=-182" artifact="_x0030_" plainAltText=""/>
  <SubText xmlns="" ID="/NK6RH3jTDepdx6dgq3CJhDCRRw=-216" artifact="_x0030_" plainAltText=""/>
  <SubText xmlns="" ID="DQBry1I4iXDUY7boSgYzuHdd2kA=-1" artifact="_x0030_" plainAltText=""/>
  <SubText xmlns="" ID="y9yBckny3A8y8NShCAKOCGbA9QA=-1" artifact="_x0030_" plainAltText=""/>
  <SubText xmlns="" ID="y9yBckny3A8y8NShCAKOCGbA9QA=-62" artifact="_x0030_" plainAltText=""/>
  <SubText xmlns="" ID="y9yBckny3A8y8NShCAKOCGbA9QA=-153" artifact="_x0030_" plainAltText=""/>
  <SubText xmlns="" ID="y9yBckny3A8y8NShCAKOCGbA9QA=-215" artifact="_x0030_" plainAltText=""/>
  <SubText xmlns="" ID="y9yBckny3A8y8NShCAKOCGbA9QA=-246" artifact="_x0030_" plainAltText=""/>
  <SubText xmlns="" ID="y9yBckny3A8y8NShCAKOCGbA9QA=-288" artifact="_x0030_" plainAltText=""/>
  <SubText xmlns="" ID="y9yBckny3A8y8NShCAKOCGbA9QA=-356" artifact="_x0030_" plainAltText=""/>
  <SubText xmlns="" ID="y9yBckny3A8y8NShCAKOCGbA9QA=-408" artifact="_x0030_" plainAltText=""/>
  <SubText xmlns="" ID="y9yBckny3A8y8NShCAKOCGbA9QA=-453" artifact="_x0030_" plainAltText=""/>
  <SubText xmlns="" ID="y9yBckny3A8y8NShCAKOCGbA9QA=-499" artifact="_x0030_" plainAltText=""/>
  <SubText xmlns="" ID="y9yBckny3A8y8NShCAKOCGbA9QA=-638" artifact="_x0030_" plainAltText=""/>
  <SubText xmlns="" ID="y9yBckny3A8y8NShCAKOCGbA9QA=-741" artifact="_x0030_" plainAltText=""/>
  <SubText xmlns="" ID="cIMFmZjRra4sxU7WAIJpazwlwoQ=-1" artifact="_x0030_" plainAltText=""/>
  <SubText xmlns="" ID="zylUTMZfRAwtS9TN+JPvTSqrLMY=-1" artifact="_x0030_" plainAltText=""/>
  <SubText xmlns="" ID="zylUTMZfRAwtS9TN+JPvTSqrLMY=-19" artifact="_x0030_" plainAltText=""/>
  <SubText xmlns="" ID="zylUTMZfRAwtS9TN+JPvTSqrLMY=-32" artifact="_x0030_" plainAltText=""/>
  <SubText xmlns="" ID="zylUTMZfRAwtS9TN+JPvTSqrLMY=-54" artifact="_x0030_" plainAltText=""/>
  <SubText xmlns="" ID="zylUTMZfRAwtS9TN+JPvTSqrLMY=-143" artifact="_x0030_" plainAltText=""/>
  <SubText xmlns="" ID="zylUTMZfRAwtS9TN+JPvTSqrLMY=-174" artifact="_x0030_" plainAltText=""/>
  <SubText xmlns="" ID="zylUTMZfRAwtS9TN+JPvTSqrLMY=-202" artifact="_x0030_" plainAltText=""/>
  <SubText xmlns="" ID="zylUTMZfRAwtS9TN+JPvTSqrLMY=-231" artifact="_x0030_" plainAltText=""/>
  <SubText xmlns="" ID="zylUTMZfRAwtS9TN+JPvTSqrLMY=-286" artifact="_x0030_" plainAltText=""/>
  <SubText xmlns="" ID="Sowg1aKLcrOXwM9fNWdoUP86xYw=-1" artifact="_x0030_" plainAltText=""/>
  <SubText xmlns="" ID="Evh3Tf5HIQZLam/4UpOSuvkimfs=-1" artifact="_x0030_" plainAltText=""/>
  <SubText xmlns="" ID="Evh3Tf5HIQZLam/4UpOSuvkimfs=-38" artifact="_x0030_" plainAltText=""/>
  <SubText xmlns="" ID="Evh3Tf5HIQZLam/4UpOSuvkimfs=-60" artifact="_x0030_" plainAltText=""/>
  <SubText xmlns="" ID="Evh3Tf5HIQZLam/4UpOSuvkimfs=-95" artifact="_x0030_" plainAltText=""/>
  <SubText xmlns="" ID="Evh3Tf5HIQZLam/4UpOSuvkimfs=-128" artifact="_x0030_" plainAltText=""/>
  <SubText xmlns="" ID="Evh3Tf5HIQZLam/4UpOSuvkimfs=-164" artifact="_x0030_" plainAltText=""/>
  <SubText xmlns="" ID="Evh3Tf5HIQZLam/4UpOSuvkimfs=-246" artifact="_x0030_" plainAltText=""/>
  <SubText xmlns="" ID="Evh3Tf5HIQZLam/4UpOSuvkimfs=-291" artifact="_x0030_" plainAltText=""/>
  <SubText xmlns="" ID="Evh3Tf5HIQZLam/4UpOSuvkimfs=-341" artifact="_x0030_" plainAltText=""/>
  <SubText xmlns="" ID="sEX7K2UhZswOPVntjMCz0QnVSKw=-1" artifact="_x0030_" plainAltText=""/>
  <SubText xmlns="" ID="l8jteuguE517Djr9rY2SWCXTydk=-1" artifact="_x0030_" plainAltText=""/>
  <SubText xmlns="" ID="l8jteuguE517Djr9rY2SWCXTydk=-54" artifact="_x0030_" plainAltText=""/>
  <SubText xmlns="" ID="l8jteuguE517Djr9rY2SWCXTydk=-141" artifact="_x0030_" plainAltText=""/>
  <SubText xmlns="" ID="l8jteuguE517Djr9rY2SWCXTydk=-256" artifact="_x0030_" plainAltText=""/>
  <SubText xmlns="" ID="l8jteuguE517Djr9rY2SWCXTydk=-322" artifact="_x0030_" plainAltText=""/>
  <SubText xmlns="" ID="l8jteuguE517Djr9rY2SWCXTydk=-401" artifact="_x0030_" plainAltText=""/>
  <SubText xmlns="" ID="l8jteuguE517Djr9rY2SWCXTydk=-460" artifact="_x0030_" plainAltText=""/>
  <SubText xmlns="" ID="l8jteuguE517Djr9rY2SWCXTydk=-484" artifact="_x0030_" plainAltText=""/>
  <SubText xmlns="" ID="l8jteuguE517Djr9rY2SWCXTydk=-543" artifact="_x0030_" plainAltText=""/>
  <SubText xmlns="" ID="1iP1HUdBLAGEEZwxBmFau1jIBX0=-1" artifact="_x0030_" plainAltText=""/>
  <SubText xmlns="" ID="V+uMif22URbYBBp60k8XFNrUnGw=-1" artifact="_x0030_" plainAltText=""/>
  <SubText xmlns="" ID="V+uMif22URbYBBp60k8XFNrUnGw=-42" artifact="_x0030_" plainAltText=""/>
  <SubText xmlns="" ID="V+uMif22URbYBBp60k8XFNrUnGw=-87" artifact="_x0030_" plainAltText=""/>
  <SubText xmlns="" ID="V+uMif22URbYBBp60k8XFNrUnGw=-103" artifact="_x0030_" plainAltText=""/>
  <SubText xmlns="" ID="V+uMif22URbYBBp60k8XFNrUnGw=-141" artifact="_x0030_" plainAltText=""/>
  <SubText xmlns="" ID="V+uMif22URbYBBp60k8XFNrUnGw=-209" artifact="_x0030_" plainAltText=""/>
  <SubText xmlns="" ID="HlhgDpF1zByPp9zdXia18K56NTs=-1" artifact="_x0030_" plainAltText=""/>
  <SubText xmlns="" ID="WZ0nGOeQ82vN5z+gM2Jsaa7hryg=-1" artifact="_x0030_" plainAltText=""/>
  <SubText xmlns="" ID="WZ0nGOeQ82vN5z+gM2Jsaa7hryg=-26" artifact="_x0030_" plainAltText=""/>
  <SubText xmlns="" ID="WZ0nGOeQ82vN5z+gM2Jsaa7hryg=-153" artifact="_x0030_" plainAltText=""/>
  <SubText xmlns="" ID="WZ0nGOeQ82vN5z+gM2Jsaa7hryg=-194" artifact="_x0030_" plainAltText=""/>
  <SubText xmlns="" ID="WZ0nGOeQ82vN5z+gM2Jsaa7hryg=-344" artifact="_x0030_" plainAltText=""/>
  <SubText xmlns="" ID="WZ0nGOeQ82vN5z+gM2Jsaa7hryg=-416" artifact="_x0030_" plainAltText=""/>
  <SubText xmlns="" ID="WZ0nGOeQ82vN5z+gM2Jsaa7hryg=-475" artifact="_x0030_" plainAltText=""/>
  <SubText xmlns="" ID="WZ0nGOeQ82vN5z+gM2Jsaa7hryg=-512" artifact="_x0030_" plainAltText=""/>
  <Shape xmlns="" ID="XrmLC38iNkEe2lIT15jkEGo8TnA=" pdftag="P" isBookmarkSet="no" bookmark="no" Order="_x0033_"/>
  <Shape xmlns="" ID="g1yDfS36OHe/Tz+Dh5RrkE3CTpU=" pdftag="" Order="_x0032_" bookmark="no"/>
  <Shape xmlns="" ID="je0H9YyYz3Pc5TelK6SurPdx1TE=" pdftag="" Order="_x0034_" bookmark="no"/>
  <Shape xmlns="" ID="zFa2QnDRBj6b4NfKVly90uroRto=" pdftag="" Order="_x0033_" bookmark="no"/>
  <SubText xmlns="" ID="XrmLC38iNkEe2lIT15jkEGo8TnA=-1" artifact="_x0030_" plainAltText=""/>
  <SubText xmlns="" ID="XrmLC38iNkEe2lIT15jkEGo8TnA=-5" artifact="_x0030_" plainAltText=""/>
  <SubText xmlns="" ID="g1yDfS36OHe/Tz+Dh5RrkE3CTpU=-1" artifact="_x0030_" plainAltText=""/>
  <SubText xmlns="" ID="g1yDfS36OHe/Tz+Dh5RrkE3CTpU=-38" artifact="_x0030_" plainAltText=""/>
  <SubText xmlns="" ID="g1yDfS36OHe/Tz+Dh5RrkE3CTpU=-60" artifact="_x0030_" plainAltText=""/>
  <SubText xmlns="" ID="g1yDfS36OHe/Tz+Dh5RrkE3CTpU=-95" artifact="_x0030_" plainAltText=""/>
  <SubText xmlns="" ID="g1yDfS36OHe/Tz+Dh5RrkE3CTpU=-128" artifact="_x0030_" plainAltText=""/>
  <SubText xmlns="" ID="g1yDfS36OHe/Tz+Dh5RrkE3CTpU=-164" artifact="_x0030_" plainAltText=""/>
  <SubText xmlns="" ID="g1yDfS36OHe/Tz+Dh5RrkE3CTpU=-246" artifact="_x0030_" plainAltText=""/>
  <SubText xmlns="" ID="g1yDfS36OHe/Tz+Dh5RrkE3CTpU=-291" artifact="_x0030_" plainAltText=""/>
  <SubText xmlns="" ID="g1yDfS36OHe/Tz+Dh5RrkE3CTpU=-341" artifact="_x0030_" plainAltText=""/>
  <SubText xmlns="" ID="je0H9YyYz3Pc5TelK6SurPdx1TE=-1" artifact="_x0030_" plainAltText=""/>
  <SubText xmlns="" ID="je0H9YyYz3Pc5TelK6SurPdx1TE=-358" artifact="_x0030_" plainAltText=""/>
  <SubText xmlns="" ID="zFa2QnDRBj6b4NfKVly90uroRto=-1" artifact="_x0030_" plainAltText=""/>
  <SubText xmlns="" ID="zFa2QnDRBj6b4NfKVly90uroRto=-5" artifact="_x0030_" plainAltText=""/>
  <Shape xmlns="" ID="cZ8gVkYEaSIjMIjMlEyeZ80D8A4=" pdftag="H1" isBookmarkSet="no" Order="_x0031_" bookmark="yes"/>
  <Shape xmlns="" ID="Dre9te9y1PAQK1AnjlpxicboFls=" pdftag="H2" isBookmarkSet="no" Order="_x0032_" bookmark="yes"/>
  <Shape xmlns="" ID="HcMAL4vk5ED1nJuqoVWSGTMLl3k=" pdftag="H2" isBookmarkSet="no" Order="_x0031_" bookmark="yes"/>
  <Shape xmlns="" ID="JNi7pqSn6u4Hsk5Ybr8bSBuqV78=" pdftag="P" isBookmarkSet="no" bookmark="no" Order="_x0032_"/>
  <Shape xmlns="" ID="6TJ57flEhUMDU6wGCib/+dY0H6A=" pdftag="P" isBookmarkSet="no" bookmark="no" Order="_x0033_"/>
  <Shape xmlns="" ID="QiFNyMcGxWaJ01Bz5WD++q4taNs=" Order="_x0032_" pdftag="_x005B_Artifact_x005D_" isBookmarkSet="no" bookmark="no"/>
  <Shape xmlns="" ID="UUKdgCO5EyTwbBj5+kEDp7RFWfY=" pdftag="H2" isBookmarkSet="no" Order="_x0031_" bookmark="yes"/>
  <Shape xmlns="" ID="KRuT2xNbbymxHEPic0TZNhdyDvU=" pdftag="P" isBookmarkSet="no" bookmark="no" Order="_x0032_"/>
  <Shape xmlns="" ID="18WRZ+Z0mRHO0egP4lRKgSg8Zss=" Order="_x0032_" pdftag="_x005B_Artifact_x005D_" isBookmarkSet="no" bookmark="no"/>
  <Shape xmlns="" ID="bdjiWV+e6XzGJPTijiuAZWYVyGU=" pdftag="H2" isBookmarkSet="no" Order="_x0031_" bookmark="yes"/>
  <Shape xmlns="" ID="+p+IZKJNAde55TTTcERYFl4MBr8=" pdftag="P" isBookmarkSet="no" bookmark="no" Order="_x0032_"/>
  <Shape xmlns="" ID="Sc4zO1uBgurh25nsxAViMOBix/k=" Order="_x0032_" pdftag="_x005B_Artifact_x005D_" isBookmarkSet="no" bookmark="no"/>
  <Shape xmlns="" ID="saSKQwGpC/aWmGSNBEdMrSuwbWk=" pdftag="H2" isBookmarkSet="no" Order="_x0031_" bookmark="yes"/>
  <Shape xmlns="" ID="n5/T/w/T07FcAjL6N9d+vI1WX1M=" pdftag="P" isBookmarkSet="no" bookmark="no" Order="_x0032_"/>
  <Shape xmlns="" ID="ffxMK09nfJU28LV+H/i9WG+KOM0=" pdftag="P" isBookmarkSet="no" bookmark="no" Order="_x0033_"/>
  <Shape xmlns="" ID="fuxBDha5C/pCK00JZgcdewKS+VE=" Order="_x0032_" pdftag="_x005B_Artifact_x005D_" isBookmarkSet="no" bookmark="no"/>
  <Shape xmlns="" ID="SemhEAJEWzqqVcY5Q5rdQbeS2JI=" pdftag="H2" isBookmarkSet="no" Order="_x0031_" bookmark="yes"/>
  <Shape xmlns="" ID="IYy95W3k1CrRw6i4akX8IhusBaQ=" pdftag="P" isBookmarkSet="no" bookmark="no" Order="_x0032_"/>
  <Shape xmlns="" ID="59nAb54C5aOoVKNVFQxvlNmePck=" Order="_x0032_" pdftag="_x005B_Artifact_x005D_" isBookmarkSet="no" bookmark="no"/>
  <Shape xmlns="" ID="6HA6a96Wl++e0iMCXJgIAgeGeXg=" Order="_x0031_" pdftag="H2" isBookmarkSet="no" bookmark="yes"/>
  <Shape xmlns="" ID="wiEtKPtWHkH5MeME9OSLCy4wJ0o=" bookmark="no" Order="_x0033_" pdftag="P" isBookmarkSet="no"/>
  <Shape xmlns="" ID="e9kfmZxmBEAYkWrXWBmFotzmboo=" bookmark="no" Order="_x0032_" pdftag="_x005B_Artifact_x005D_" isBookmarkSet="no"/>
  <Shape xmlns="" ID="vVw4BGlJZUVMKIeK+NsRt26yd5A=" bookmark="no" Order="_x0034_" pdftag="P" isBookmarkSet="no"/>
  <Shape xmlns="" ID="awZt7r6BGTPxzffuPxh/0sX9iFw=" Order="_x0031_" pdftag="H2" isBookmarkSet="no" bookmark="yes"/>
  <Shape xmlns="" ID="p1DHP8yCaBPm6gbED6z8syZ8eNA=" bookmark="no" Order="_x0032_" pdftag="P" isBookmarkSet="no"/>
  <Shape xmlns="" ID="gr1M55Orlv2qyxOOjj1eC5v/hTk=" bookmark="no" Order="_x0033_" pdftag="_x005B_Artifact_x005D_" isBookmarkSet="no"/>
  <Shape xmlns="" ID="n4S86YlQ0K+MhjI4LUXZrTCX56M=" Order="_x0031_" pdftag="H2" isBookmarkSet="no" bookmark="yes"/>
  <Shape xmlns="" ID="GB3uJo7tSYcYPymmljRZaLolbCY=" bookmark="no" Order="_x0033_" pdftag="P" isBookmarkSet="no"/>
  <Shape xmlns="" ID="orjooCCg2Jm/SwAaBPfIHwdRQ54=" pdftag="" Order="_x0034_" formula="no" artifact="_x0030_" inline="no" validate="yes" Lang="" bookmark="no"/>
  <Shape xmlns="" ID="uVj6N8m9vukQDqoRb34an8CCgrM=" bookmark="no" Order="_x0032_" pdftag="_x005B_Artifact_x005D_" isBookmarkSet="no"/>
  <SubText xmlns="" ID="orjooCCg2Jm/SwAaBPfIHwdRQ54=" ActualText=""/>
  <HyperLink xmlns="" ID="6TJ57flEhUMDU6wGCib/+dY0H6A=-66117401475.94992_509.7599" plainAltText="http:_x002F__x002F_www.w3.org_x002F_TR_x002F_2014_x002F_NOTE-WCAG-EM-20140710_x002F_" Lang=""/>
  <HyperLink xmlns="" ID="ffxMK09nfJU28LV+H/i9WG+KOM0=821897802359.8699_517.5798" plainAltText="https:_x002F__x002F_eur-lex.europa.eu_x002F_legal-content_x002F_DE_x002F_TXT_x002F__x003F_uri_x003D_CELEX:32018D1524" Lang=""/>
  <HyperLink xmlns="" ID="vVw4BGlJZUVMKIeK+NsRt26yd5A=-111026977075.94992_509.7599" plainAltText="https:_x002F__x002F_www.bitvtest.de_x002F_bitv_test_x002F_das_testverfahren_im_detail_x002F_verfahren.html" Lang=""/>
  <HyperLink xmlns="" ID="GB3uJo7tSYcYPymmljRZaLolbCY=2048378540206.6655_186.3429" plainAltText="gzimmermann_x0040_hdm-stuttgart.de" Lang=""/>
  <HyperLink xmlns="" ID="GB3uJo7tSYcYPymmljRZaLolbCY=1736526545162.2105_376.3429" plainAltText="barrierefreiheit.hdm-stuttgart.de_x002F_newsletter" Lang=""/>
  <Shape xmlns="" ID="hMSwQRUgUR0VG8VqtWPTU9qMLDw=" Order="_x0034_" formula="no" inline="no" artifact="_x0030_" validate="yes" pdftag="Figure" isBookmarkSet="no" Lang="" bookmark="no"/>
  <SubText xmlns="" ID="hMSwQRUgUR0VG8VqtWPTU9qMLDw=" ActualText="Foto_x0020_Gottfried_x0020_Zimmermann"/>
</PAW>
</file>

<file path=customXml/itemProps1.xml><?xml version="1.0" encoding="utf-8"?>
<ds:datastoreItem xmlns:ds="http://schemas.openxmlformats.org/officeDocument/2006/customXml" ds:itemID="{D7B401FA-BF27-4EE6-9CCD-3AF07A08A783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1481</Words>
  <Application>Microsoft Office PowerPoint</Application>
  <PresentationFormat>Breitbild</PresentationFormat>
  <Paragraphs>258</Paragraphs>
  <Slides>19</Slides>
  <Notes>8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37" baseType="lpstr">
      <vt:lpstr>72</vt:lpstr>
      <vt:lpstr>72 Black</vt:lpstr>
      <vt:lpstr>Aharoni</vt:lpstr>
      <vt:lpstr>Arial</vt:lpstr>
      <vt:lpstr>Calibri</vt:lpstr>
      <vt:lpstr>Calibri Light</vt:lpstr>
      <vt:lpstr>Lato</vt:lpstr>
      <vt:lpstr>Nunito</vt:lpstr>
      <vt:lpstr>Nunito </vt:lpstr>
      <vt:lpstr>Nunito ExtraBold</vt:lpstr>
      <vt:lpstr>Nunito Light</vt:lpstr>
      <vt:lpstr>Raleway</vt:lpstr>
      <vt:lpstr>Symbol</vt:lpstr>
      <vt:lpstr>Verdana</vt:lpstr>
      <vt:lpstr>Wingdings</vt:lpstr>
      <vt:lpstr>Office 2013 – 2022-Design</vt:lpstr>
      <vt:lpstr>Streamline</vt:lpstr>
      <vt:lpstr>Office</vt:lpstr>
      <vt:lpstr>Herzlich willkommen zum  Online-Workshop  "Win-Win: Praxisbeispiele für digitale Barrierefreiheit"</vt:lpstr>
      <vt:lpstr>Agenda vormittags</vt:lpstr>
      <vt:lpstr>Welcome</vt:lpstr>
      <vt:lpstr>Europäisches Ressourcenzentrum  für Barrierefreiheit</vt:lpstr>
      <vt:lpstr>Was ist AccessibleEU?</vt:lpstr>
      <vt:lpstr>Wer steht hinter AccessibleEU?</vt:lpstr>
      <vt:lpstr>Nationale Experten</vt:lpstr>
      <vt:lpstr>Was tut AccessibleEU?</vt:lpstr>
      <vt:lpstr>Wer kann teilnehmen?</vt:lpstr>
      <vt:lpstr>Beteiligen Sie sich und helfen Sie uns,  ein inklusiveres Europa zu schaffen</vt:lpstr>
      <vt:lpstr>IAAP D·A·CH</vt:lpstr>
      <vt:lpstr>IAAP D·A·CH Ziele</vt:lpstr>
      <vt:lpstr>Struktur des IAAP D·A·CH   </vt:lpstr>
      <vt:lpstr>Vorteile der IAAP-Mitgliedschaft </vt:lpstr>
      <vt:lpstr>IAAP-Zertifizierungen  Übersicht </vt:lpstr>
      <vt:lpstr>CPACC Fachkraft für Kernkompetenzen Barrierefreiheit </vt:lpstr>
      <vt:lpstr>WAS Spezialist für Web-Barrierefreiheit </vt:lpstr>
      <vt:lpstr>ADS Spezialist für Barrierefreie Dokumente </vt:lpstr>
      <vt:lpstr>Vernetze dich mit uns!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Day 2023: Rahmenprogramm</dc:title>
  <dc:subject>Prüfprozesse</dc:subject>
  <dc:creator>Gottfried Zimmermann</dc:creator>
  <cp:lastModifiedBy>Gottfried Zimmermann</cp:lastModifiedBy>
  <cp:revision>149</cp:revision>
  <cp:lastPrinted>2023-04-27T16:26:54Z</cp:lastPrinted>
  <dcterms:created xsi:type="dcterms:W3CDTF">2022-03-09T10:05:01Z</dcterms:created>
  <dcterms:modified xsi:type="dcterms:W3CDTF">2024-03-20T15:09:24Z</dcterms:modified>
</cp:coreProperties>
</file>