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96" autoAdjust="0"/>
  </p:normalViewPr>
  <p:slideViewPr>
    <p:cSldViewPr snapToGrid="0">
      <p:cViewPr varScale="1">
        <p:scale>
          <a:sx n="114" d="100"/>
          <a:sy n="114" d="100"/>
        </p:scale>
        <p:origin x="428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CB026A-05CD-43F3-A308-9DB700388EF3}" type="datetimeFigureOut">
              <a:rPr lang="de-DE"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AB5A2A-A57C-4B90-A686-411155A119A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Anmerkung: Diese Folien lassen sich mit CommonLook in PDF/UA-konformes PDF konvertieren.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758207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2114120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61986002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805D03AA-C971-DF66-2FA9-8E2FE4716F52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15727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445522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11434250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7C91D1B-0784-8361-3169-1D204A152183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06345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55545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720285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031D2A-88B6-5762-4C04-E9490D1BBDED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7407458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6651492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296586483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A464806-88B8-AF24-30B2-6D12F97A4F9D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241501-C1F1-689E-8930-4C97BBF08668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D686C3-8589-94F1-130F-0EBAABD6AC58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3EAC30-9FF8-64B0-08ED-924F07281BF9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5F0B92-D836-E6E7-E7C2-535847902763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57E0DC-5D09-FB11-5A38-037CEC4D97A8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6CC7A8-8CD0-CBF7-AEFA-568535384C37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17E9BB-A102-F27D-CA43-F6765E1F9F5B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1C9FBC-AABF-B5F3-DF8F-4EAC24BD5E71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348050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032168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20272830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479F7BA-F41D-46E9-E81B-E57E33E86411}" type="slidenum">
              <a:rPr lang="de-DE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5936FF-9E92-5364-38C9-A23B56600F3F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F33979-E886-DDF3-FD38-3E6EDF7E251A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070F5A-152A-A76D-9493-B150501C7ED5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4BB734-98A3-9A03-C0ED-A34ADD71C6B3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726039-71B5-A753-1C0D-9E8DF12318A1}" type="slidenum">
              <a:rPr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D2A3CE-9E03-CC99-5F57-065FEBD6470D}" type="slidenum">
              <a:rPr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D28DD6-FCDB-70D4-CA44-C48342DD6CDF}" type="slidenum">
              <a:rPr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393CFD-D35E-E96D-A7E2-25B973E6DBD9}" type="slidenum">
              <a:rPr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5FDBCB-A879-C947-6817-7C6DAAAA1B3F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6603B4-FBCA-AAFE-6565-B5C7B121EDD6}" type="slidenum">
              <a:rPr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8E34A9-B371-F256-97FB-99C05065F98A}" type="slidenum">
              <a:rPr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3F3819-C7E6-E987-F3EF-AC253F319BD7}" type="slidenum">
              <a:rPr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546041-3A25-1995-14B7-76791E036B22}" type="slidenum">
              <a:rPr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BEAE025-3BC3-4254-9D97-0FB5D930D1F6}" type="slidenum">
              <a:rPr lang="de-DE"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AB5A2A-A57C-4B90-A686-411155A119A8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54696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7913853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1574245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0ED883-D69F-A66E-4345-D59854E0A660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8274EC-B960-B6BC-63F6-15D8B2E7956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CDC5FE-DC03-12F2-DA7A-4A5CD69957BD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8EFC97D-3C25-466E-0D57-E5A2CC0A3D2D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2245762"/>
            <a:ext cx="9144000" cy="214335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72543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7" name="Grafik 6" descr="Logo: Kompetenzzentrum Digitale Barrierefreihei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146164" y="246523"/>
            <a:ext cx="3889092" cy="232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466979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4574" y="365125"/>
            <a:ext cx="8585732" cy="1001281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64573" y="1620695"/>
            <a:ext cx="5455227" cy="455626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620695"/>
            <a:ext cx="5455226" cy="455626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1705" y="365125"/>
            <a:ext cx="8393110" cy="960755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1704" y="1681163"/>
            <a:ext cx="5435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61704" y="2505074"/>
            <a:ext cx="5435872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199" y="1681163"/>
            <a:ext cx="54358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199" y="2505074"/>
            <a:ext cx="5435871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5150" y="365125"/>
            <a:ext cx="8477951" cy="1001281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5149" y="6390270"/>
            <a:ext cx="11062278" cy="376288"/>
          </a:xfrm>
        </p:spPr>
        <p:txBody>
          <a:bodyPr anchor="b">
            <a:normAutofit/>
          </a:bodyPr>
          <a:lstStyle>
            <a:lvl1pPr marL="0" indent="0" defTabSz="450850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de-DE"/>
              <a:t>[1]	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64573" y="365125"/>
            <a:ext cx="8690461" cy="1001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4573" y="1589808"/>
            <a:ext cx="11062854" cy="466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922679" y="365125"/>
            <a:ext cx="704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5305CA-DCC9-4948-BD69-6E7F4002ACB5}" type="slidenum">
              <a:rPr lang="de-DE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9462141" y="256905"/>
            <a:ext cx="2086334" cy="1246942"/>
          </a:xfrm>
          <a:prstGeom prst="rect">
            <a:avLst/>
          </a:prstGeom>
        </p:spPr>
      </p:pic>
      <p:cxnSp>
        <p:nvCxnSpPr>
          <p:cNvPr id="8" name="Gerader Verbinder 7"/>
          <p:cNvCxnSpPr>
            <a:cxnSpLocks/>
          </p:cNvCxnSpPr>
          <p:nvPr userDrawn="1"/>
        </p:nvCxnSpPr>
        <p:spPr bwMode="auto">
          <a:xfrm>
            <a:off x="564573" y="1429275"/>
            <a:ext cx="1106285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>
        <a:lnSpc>
          <a:spcPct val="120000"/>
        </a:lnSpc>
        <a:spcBef>
          <a:spcPts val="1000"/>
        </a:spcBef>
        <a:buFont typeface="Symbol"/>
        <a:buChar char="-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0350" algn="l" defTabSz="914400">
        <a:lnSpc>
          <a:spcPct val="120000"/>
        </a:lnSpc>
        <a:spcBef>
          <a:spcPts val="500"/>
        </a:spcBef>
        <a:buFont typeface="Wingdings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Font typeface="Courier New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Font typeface="Wingdings"/>
        <a:buChar char="ü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iteimprove-accessibility/djcglbmbegflehmbfleechkjhmedcop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addons.mozilla.org/de/firefox/addon/si-accessibility-check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1-1b-alternativtexte-fuer-grafiken-und-objek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1-1a-alternativtexte-fuer-bedienelemen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h-beschriftung-von-formularelementen-programmatisch-ermittelba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4-3-kontraste-von-texten-ausreichen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3-1-1-hauptsprache-angegeb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4-1-ohne-farben-nutzba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b-html-strukturelemente-fuer-list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4-4-text-auf-200-vergroesserba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2-5-3-sichtbare-beschriftung-teil-des-zugaenglichen-name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wp-content/uploads/2023/01/EasyWebCheck.Checkliste.V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tvtest.de/bitv_test/das_testverfahren_im_detail/werkzeugliste/bookmarklet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a-html-strukturelemente-fuer-ueberschrift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d-inhalt-geglieder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d-inhalt-geglieder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3-1d-inhalt-geglieder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wp-content/uploads/2023/01/EasyWebCheck.Checkliste.V1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hdm-stuttgart.de/wp-content/uploads/2023/01/EasyWebCheck.Checkliste.V1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taba11y/aocppmckdocdjkphmofnklcjhdidgmg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2-1-1-ohne-maus-nutzba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2-4-3-schluessige-reihenfolge-bei-der-tastaturbedienu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de/firefox/addon/wcag-contrast-checke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chrome.google.com/webstore/detail/wcag-color-contrast-check/plnahcmalebffmaghcpcmpaciebdhgdf?hl=e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rgebnis.bitvtest.de/pruefschritt/bitv-20-web/9-1-4-3-kontraste-von-texten-ausreichend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chrome.google.com/webstore/detail/taba11y/aocppmckdocdjkphmofnklcjhdidgmga" TargetMode="External"/><Relationship Id="rId3" Type="http://schemas.openxmlformats.org/officeDocument/2006/relationships/hyperlink" Target="https://chrome.google.com/webstore/detail/siteimprove-accessibility/djcglbmbegflehmbfleechkjhmedcopn" TargetMode="External"/><Relationship Id="rId7" Type="http://schemas.openxmlformats.org/officeDocument/2006/relationships/hyperlink" Target="https://pauljadam.com/bookmarklets/table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uljadam.com/bookmarklets/lists.html" TargetMode="External"/><Relationship Id="rId5" Type="http://schemas.openxmlformats.org/officeDocument/2006/relationships/hyperlink" Target="https://www.bitvtest.de/bitv_test/das_testverfahren_im_detail/werkzeugliste/bookmarklets.html" TargetMode="External"/><Relationship Id="rId10" Type="http://schemas.openxmlformats.org/officeDocument/2006/relationships/hyperlink" Target="https://pauljadam.com/bookmarklets.html" TargetMode="External"/><Relationship Id="rId4" Type="http://schemas.openxmlformats.org/officeDocument/2006/relationships/hyperlink" Target="https://addons.mozilla.org/de/firefox/addon/si-accessibility-checker/" TargetMode="External"/><Relationship Id="rId9" Type="http://schemas.openxmlformats.org/officeDocument/2006/relationships/hyperlink" Target="https://pauljadam.com/bookmarklets/images.htm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tvtest.de/bitv_test/das_testverfahren_im_detail/werkzeugliste/bookmarklets.html" TargetMode="External"/><Relationship Id="rId3" Type="http://schemas.openxmlformats.org/officeDocument/2006/relationships/hyperlink" Target="https://addons.mozilla.org/de/firefox/addon/web-developer/" TargetMode="External"/><Relationship Id="rId7" Type="http://schemas.openxmlformats.org/officeDocument/2006/relationships/hyperlink" Target="https://www.tpgi.com/color-contrast-checker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rome.google.com/webstore/detail/wcag-color-contrast-check/plnahcmalebffmaghcpcmpaciebdhgdf?hl=en" TargetMode="External"/><Relationship Id="rId11" Type="http://schemas.openxmlformats.org/officeDocument/2006/relationships/hyperlink" Target="https://labs.levelaccess.com/index.php/Autocomplete_Attribute_Favlet" TargetMode="External"/><Relationship Id="rId5" Type="http://schemas.openxmlformats.org/officeDocument/2006/relationships/hyperlink" Target="https://addons.mozilla.org/de/firefox/addon/wcag-contrast-checker/" TargetMode="External"/><Relationship Id="rId10" Type="http://schemas.openxmlformats.org/officeDocument/2006/relationships/hyperlink" Target="https://addons.mozilla.org/de/firefox/addon/landmarks/" TargetMode="External"/><Relationship Id="rId4" Type="http://schemas.openxmlformats.org/officeDocument/2006/relationships/hyperlink" Target="https://chrome.google.com/webstore/detail/web-developer/bfbameneiokkgbdmiekhjnmfkcnldhhm?hl=de" TargetMode="External"/><Relationship Id="rId9" Type="http://schemas.openxmlformats.org/officeDocument/2006/relationships/hyperlink" Target="https://chrome.google.com/webstore/detail/landmark-navigation-via-k/ddpokpbjopmeeiiolheejjpkonlkklg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i.hdm-stuttgart.de/s/FXXMYKEemP8bBx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i.hdm-stuttgart.de/s/FXXMYKEemP8bBx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rrierefreiheit.hdm-stuttgart.de/wp-content/uploads/2023/01/EasyWebCheck.Checkliste.V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que.com/ax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romewebstore.google.com/detail/arc-toolkit/chdkkkccnlfncngelccgbgfmjebmkmce?hl=de%C2%A0" TargetMode="External"/><Relationship Id="rId4" Type="http://schemas.openxmlformats.org/officeDocument/2006/relationships/hyperlink" Target="https://wave.webaim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2254151"/>
            <a:ext cx="9144000" cy="214335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de-DE" sz="60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Praktischer Workshop: Einfaches Testen von Webseiten für Laien</a:t>
            </a:r>
            <a:endParaRPr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4717047"/>
            <a:ext cx="9144000" cy="187085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2500" lnSpcReduction="20000"/>
          </a:bodyPr>
          <a:lstStyle/>
          <a:p>
            <a:pPr>
              <a:defRPr/>
            </a:pPr>
            <a:r>
              <a:rPr lang="de-DE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Gottfried Zimmermann, Pirmin Gersbacher</a:t>
            </a:r>
          </a:p>
          <a:p>
            <a:pPr>
              <a:defRPr/>
            </a:pPr>
            <a:r>
              <a:rPr lang="de-DE" sz="2400" dirty="0"/>
              <a:t>Weitere Beiträge durch Andreas Burkhard</a:t>
            </a:r>
            <a:endParaRPr sz="2400" dirty="0"/>
          </a:p>
          <a:p>
            <a:pPr>
              <a:defRPr/>
            </a:pPr>
            <a:r>
              <a:rPr lang="de-DE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Kompetenzzentrum Digitale Barrierefreiheit</a:t>
            </a:r>
            <a:endParaRPr sz="2400" dirty="0"/>
          </a:p>
          <a:p>
            <a:pPr>
              <a:defRPr/>
            </a:pPr>
            <a:r>
              <a:rPr lang="de-DE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Hochschule der Medien, Stuttgart</a:t>
            </a:r>
            <a:endParaRPr sz="2400" dirty="0"/>
          </a:p>
          <a:p>
            <a:pPr algn="r">
              <a:defRPr/>
            </a:pPr>
            <a:r>
              <a:rPr lang="de-DE" sz="2400" b="0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 4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Siteimprove Accessibility Checker - Vorstellung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7459287" cy="45805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400"/>
              <a:t>"</a:t>
            </a:r>
            <a:r>
              <a:rPr lang="en-US" sz="2400"/>
              <a:t>Siteimprove Accessibility Checker</a:t>
            </a:r>
            <a:r>
              <a:rPr lang="de-DE" sz="2400"/>
              <a:t>" Browser Extension (</a:t>
            </a:r>
            <a:r>
              <a:rPr lang="de-DE" sz="2400" u="sng">
                <a:hlinkClick r:id="rId3" tooltip="https://chrome.google.com/webstore/detail/siteimprove-accessibility/djcglbmbegflehmbfleechkjhmedcopn"/>
              </a:rPr>
              <a:t>Chrome</a:t>
            </a:r>
            <a:r>
              <a:rPr lang="de-DE" sz="2400"/>
              <a:t> | </a:t>
            </a:r>
            <a:r>
              <a:rPr lang="de-DE" sz="2400" u="sng">
                <a:hlinkClick r:id="rId4" tooltip="https://addons.mozilla.org/de/firefox/addon/si-accessibility-checker/"/>
              </a:rPr>
              <a:t>Firefox</a:t>
            </a:r>
            <a:r>
              <a:rPr lang="de-DE" sz="2400"/>
              <a:t> ) ist ein Tool zur automatischen Überprüfung auf Barrierefreiheit.</a:t>
            </a:r>
            <a:br>
              <a:rPr lang="de-DE" sz="2400"/>
            </a:br>
            <a:r>
              <a:rPr lang="de-DE" sz="2400"/>
              <a:t>Nach der Installation soll man sich anmelden,</a:t>
            </a:r>
            <a:br>
              <a:rPr lang="de-DE" sz="2400"/>
            </a:br>
            <a:r>
              <a:rPr lang="de-DE" sz="2400"/>
              <a:t>drücken Sie stattdessen "</a:t>
            </a:r>
            <a:r>
              <a:rPr lang="en-US" sz="2400"/>
              <a:t>Skip form</a:t>
            </a:r>
            <a:r>
              <a:rPr lang="de-DE" sz="2400"/>
              <a:t>".</a:t>
            </a:r>
            <a:endParaRPr/>
          </a:p>
        </p:txBody>
      </p:sp>
      <p:pic>
        <p:nvPicPr>
          <p:cNvPr id="7" name="Grafik 6" descr="Screenshot: Accessibility Checker Fenster, das die gefunden Barrieren aufliste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94935" y="1462291"/>
            <a:ext cx="3431915" cy="5269927"/>
          </a:xfrm>
          <a:prstGeom prst="rect">
            <a:avLst/>
          </a:prstGeom>
        </p:spPr>
      </p:pic>
      <p:pic>
        <p:nvPicPr>
          <p:cNvPr id="8" name="Grafi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40975" y="3966210"/>
            <a:ext cx="6153692" cy="2766007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Alternativtexte für Bilder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247719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400" dirty="0"/>
              <a:t>Bilder haben jeweils einen Alternativtext (dieser darf auch leer sein, er darf nur nicht komplett fehlen) [</a:t>
            </a:r>
            <a:r>
              <a:rPr lang="de-DE" sz="2400" u="sng" dirty="0">
                <a:hlinkClick r:id="rId3" tooltip="https://ergebnis.bitvtest.de/pruefschritt/bitv-20-web/9-1-1-1b-alternativtexte-fuer-grafiken-und-objekte"/>
              </a:rPr>
              <a:t>9.1.1.1b</a:t>
            </a:r>
            <a:r>
              <a:rPr lang="de-DE" sz="2400" dirty="0"/>
              <a:t>].</a:t>
            </a:r>
            <a:endParaRPr dirty="0"/>
          </a:p>
          <a:p>
            <a:pPr marL="0" indent="0">
              <a:buNone/>
              <a:defRPr/>
            </a:pPr>
            <a:r>
              <a:rPr lang="de-DE" sz="2400" b="1" dirty="0"/>
              <a:t>Fehlerbeispiel:</a:t>
            </a:r>
            <a:r>
              <a:rPr lang="de-DE" sz="2400" dirty="0"/>
              <a:t> Das Bild hat keinen Alternativtext.</a:t>
            </a:r>
            <a:endParaRPr dirty="0"/>
          </a:p>
          <a:p>
            <a:pPr marL="0" indent="0">
              <a:buNone/>
              <a:defRPr/>
            </a:pPr>
            <a:r>
              <a:rPr lang="de-DE" sz="2400" dirty="0"/>
              <a:t>→ Screenreader-Nutzenden wird der Inhalt des Bildes nicht vorgelesen, stattdessen etwas wie: „Bild mit fehlender Bildbeschreibung“.</a:t>
            </a:r>
            <a:endParaRPr lang="de-DE" sz="2400" b="1" dirty="0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11</a:t>
            </a:fld>
            <a:endParaRPr lang="de-DE"/>
          </a:p>
        </p:txBody>
      </p:sp>
      <p:pic>
        <p:nvPicPr>
          <p:cNvPr id="11" name="Grafik 10" descr="Siteimprove Accessibility Checker Ausgabe: Image without a text alternative. A 1.1.1 Non-text Conten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4855589"/>
            <a:ext cx="4343400" cy="828675"/>
          </a:xfrm>
          <a:prstGeom prst="rect">
            <a:avLst/>
          </a:prstGeom>
        </p:spPr>
      </p:pic>
      <p:pic>
        <p:nvPicPr>
          <p:cNvPr id="8" name="Grafik 7" descr="Screenshot: Bild ganz ohne alt-Attribu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60096" y="4065267"/>
            <a:ext cx="4667331" cy="2477194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236324"/>
            <a:ext cx="139446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Alternativtexte für (Bild-)Links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228669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(Bild-)Links oder grafische Bedienelemente haben jeweils entweder eine Beschriftung oder einen Alternativtext [</a:t>
            </a:r>
            <a:r>
              <a:rPr lang="de-DE" sz="2400" u="sng">
                <a:hlinkClick r:id="rId3" tooltip="https://ergebnis.bitvtest.de/pruefschritt/bitv-20-web/9-1-1-1a-alternativtexte-fuer-bedienelemente"/>
              </a:rPr>
              <a:t>9.1.1.1a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 </a:t>
            </a:r>
            <a:r>
              <a:rPr lang="de-DE" sz="2400"/>
              <a:t>Der Bild-Link hat keinen Alternativtext.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Screenreader-Nutzenden wird das Ziel des Links nicht vorgelesen.</a:t>
            </a:r>
            <a:endParaRPr lang="de-DE" sz="2400" b="1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12</a:t>
            </a:fld>
            <a:endParaRPr lang="de-DE"/>
          </a:p>
        </p:txBody>
      </p:sp>
      <p:pic>
        <p:nvPicPr>
          <p:cNvPr id="12" name="Grafik 11" descr="Siteimprove Accessibility Checker Ausgabe: Link without a text alternative. A 2.4.4 Link Purpose (In Context); AAA 2.4.9 Link Purpose (Link Only); A 4.1.2 Name, Role, Valu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4540999"/>
            <a:ext cx="4324350" cy="1390650"/>
          </a:xfrm>
          <a:prstGeom prst="rect">
            <a:avLst/>
          </a:prstGeom>
        </p:spPr>
      </p:pic>
      <p:pic>
        <p:nvPicPr>
          <p:cNvPr id="7" name="Grafik 6" descr="Screenshot: Bildlinks ohne Alternativtexte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01062" y="4914545"/>
            <a:ext cx="3228341" cy="643558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236324"/>
            <a:ext cx="206883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64573" y="365125"/>
            <a:ext cx="8690461" cy="10012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3600"/>
              <a:t>Programmatische verbundene Beschriftung von Formular-Elementen</a:t>
            </a:r>
            <a:endParaRPr lang="de-DE" sz="44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250386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400"/>
              <a:t>Alle Formularelemente haben programmatisch korrekt verknüpfte Beschriftungen [</a:t>
            </a:r>
            <a:r>
              <a:rPr lang="de-DE" sz="2400" u="sng">
                <a:hlinkClick r:id="rId3" tooltip="https://ergebnis.bitvtest.de/pruefschritt/bitv-20-web/9-1-3-1h-beschriftung-von-formularelementen-programmatisch-ermittelbar"/>
              </a:rPr>
              <a:t>9.1.3.1h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Die Beschriftung „Kommentare“ ist nicht programmatisch mit dem Eingabefeld verknüpft.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Screenreader-Nutzenden wird nicht vorgelesen, wofür das Eingabefeld da ist.</a:t>
            </a:r>
            <a:endParaRPr lang="de-DE" sz="2400" b="1"/>
          </a:p>
          <a:p>
            <a:pPr marL="0" indent="0">
              <a:buNone/>
              <a:defRPr/>
            </a:pPr>
            <a:endParaRPr lang="de-DE" sz="2400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13</a:t>
            </a:fld>
            <a:endParaRPr lang="de-DE"/>
          </a:p>
        </p:txBody>
      </p:sp>
      <p:pic>
        <p:nvPicPr>
          <p:cNvPr id="13" name="Grafik 12" descr="Siteimprove Accessibility Checker Ausgabe: Form field is not labled. A 4.1.2 Name, Role Valu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4802936"/>
            <a:ext cx="4343400" cy="866775"/>
          </a:xfrm>
          <a:prstGeom prst="rect">
            <a:avLst/>
          </a:prstGeom>
        </p:spPr>
      </p:pic>
      <p:pic>
        <p:nvPicPr>
          <p:cNvPr id="9" name="Grafik 8" descr="Screenshot: Beschriftung und Textfeld wurden nicht miteinander verknüpf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54546" y="4631068"/>
            <a:ext cx="4023869" cy="121051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236324"/>
            <a:ext cx="166878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Zu niedriger Kontrast bei Texten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390975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Die Kontrastunterschiede von allen Texten im Vergleich zum Hintergrund sind mindestens 4,5:1 bei normaler Größe und mindestens 3:1 bei großer Schrift (ab 24 px bzw. 18,7 px bei fetter Schrift) [</a:t>
            </a:r>
            <a:r>
              <a:rPr lang="de-DE" sz="2400" u="sng">
                <a:hlinkClick r:id="rId3" tooltip="https://ergebnis.bitvtest.de/pruefschritt/bitv-20-web/9-1-4-3-kontraste-von-texten-ausreichend"/>
              </a:rPr>
              <a:t>9.1.4.3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Das Kontrastverhältnis der weißen Schrift zum blauen Hintergrund des Textes „Kontakt &amp; Hilfe“ ist mit 2,1 statt den verlangten 4,5:1 zu niedrig.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Menschen mit niedriger Sehschärfe, einer Farbfehlsichtigkeit oder aufgrund des Alters, die eine verminderte Kontrastempfindlichkeit haben, können Texte mit niedrigen Kontrasten schlecht lesen.</a:t>
            </a:r>
            <a:endParaRPr lang="de-DE" sz="2400" b="1"/>
          </a:p>
          <a:p>
            <a:pPr marL="0" indent="0">
              <a:buNone/>
              <a:defRPr/>
            </a:pPr>
            <a:endParaRPr lang="de-DE" sz="2400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14</a:t>
            </a:fld>
            <a:endParaRPr lang="de-DE"/>
          </a:p>
        </p:txBody>
      </p:sp>
      <p:pic>
        <p:nvPicPr>
          <p:cNvPr id="8" name="Grafik 7" descr="Siteimprove Accessibility Checker Ausgabe: Color contrast is not sufficient. AA 1.4.3 Contrast (Minimum); AAA 1.4.6 Contrast (Enhanced)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5497830"/>
            <a:ext cx="4391025" cy="1162050"/>
          </a:xfrm>
          <a:prstGeom prst="rect">
            <a:avLst/>
          </a:prstGeom>
        </p:spPr>
      </p:pic>
      <p:pic>
        <p:nvPicPr>
          <p:cNvPr id="4" name="Grafik 3" descr="Screenshot: Text mit zu niedrigem Farbkontras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6000" y="5723827"/>
            <a:ext cx="5531426" cy="71005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6036424"/>
            <a:ext cx="61722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Keine Hauptsprache festgelegt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269972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de-DE" sz="2400"/>
              <a:t>Die Sprache auf der Seite wurde korrekt per </a:t>
            </a:r>
            <a:r>
              <a:rPr lang="de-DE" sz="2400">
                <a:latin typeface="Courier New"/>
                <a:cs typeface="Courier New"/>
              </a:rPr>
              <a:t>lang</a:t>
            </a:r>
            <a:r>
              <a:rPr lang="de-DE" sz="2400"/>
              <a:t>-Attribut im </a:t>
            </a:r>
            <a:r>
              <a:rPr lang="de-DE" sz="2400">
                <a:latin typeface="Courier New"/>
                <a:cs typeface="Courier New"/>
              </a:rPr>
              <a:t>&lt;html&gt;</a:t>
            </a:r>
            <a:r>
              <a:rPr lang="de-DE" sz="2400"/>
              <a:t>-Element festgelegt [</a:t>
            </a:r>
            <a:r>
              <a:rPr lang="de-DE" sz="2400" u="sng">
                <a:hlinkClick r:id="rId3" tooltip="https://ergebnis.bitvtest.de/pruefschritt/bitv-20-web/9-3-1-1-hauptsprache-angegeben"/>
              </a:rPr>
              <a:t>9.3.1.1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 </a:t>
            </a:r>
            <a:r>
              <a:rPr lang="de-DE" sz="2400"/>
              <a:t>Auf der englischen Seite fehlt im </a:t>
            </a:r>
            <a:r>
              <a:rPr lang="de-DE" sz="2400">
                <a:latin typeface="Courier New"/>
                <a:cs typeface="Courier New"/>
              </a:rPr>
              <a:t>&lt;html&gt;</a:t>
            </a:r>
            <a:r>
              <a:rPr lang="de-DE" sz="2400"/>
              <a:t>-Element das Attribut lang="en"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Der Screenreader schaltet nicht auf die richtige Sprache um, dadurch können englische Texte beispielsweise mit deutscher Betonung vorgelesen werden.</a:t>
            </a:r>
            <a:endParaRPr lang="de-DE" sz="2400" b="1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15</a:t>
            </a:fld>
            <a:endParaRPr lang="de-DE"/>
          </a:p>
        </p:txBody>
      </p:sp>
      <p:pic>
        <p:nvPicPr>
          <p:cNvPr id="6" name="Grafik 5" descr="Siteimprove Accessibility Checker Ausgabe: Page language has not been identified. A 3.1.1 Language of Pag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14775" y="4732591"/>
            <a:ext cx="43624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Unterscheidbare Fließtextlinks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34068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Fließtextlinks sind ausreichend vom restlichen Fließtext zu unterscheiden (die Links sind entweder unterstrichen, fettgedruckt und/oder haben einen Kontrastunterschied zum restlichen Text von mindestens 3:1) [</a:t>
            </a:r>
            <a:r>
              <a:rPr lang="de-DE" sz="2400" u="sng">
                <a:hlinkClick r:id="rId3" tooltip="https://ergebnis.bitvtest.de/pruefschritt/bitv-20-web/9-1-4-1-ohne-farben-nutzbar"/>
              </a:rPr>
              <a:t>9.1.4.1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Die Fließtextlinks sind nur durch eine leicht andere Farbe zu unterscheiden (der Kontrast zum restlichen Text liegt bei 1,8:1 statt den verlangten 3:1)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Für Menschen mit eingeschränkter Farbwahrnehmung ist es nicht erkennbar, dass es sich um Links handelt.</a:t>
            </a:r>
            <a:endParaRPr lang="de-DE" sz="2400" b="1"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16</a:t>
            </a:fld>
            <a:endParaRPr lang="de-DE"/>
          </a:p>
        </p:txBody>
      </p:sp>
      <p:cxnSp>
        <p:nvCxnSpPr>
          <p:cNvPr id="15" name="Gerade Verbindung mit Pfeil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852730"/>
            <a:ext cx="139446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iteimprove Accessibility Checker Ausgabe: Links are not clearly identifiable. A 1.4.1 Use of Color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5428867"/>
            <a:ext cx="4362450" cy="847725"/>
          </a:xfrm>
          <a:prstGeom prst="rect">
            <a:avLst/>
          </a:prstGeom>
        </p:spPr>
      </p:pic>
      <p:pic>
        <p:nvPicPr>
          <p:cNvPr id="10" name="Grafik 9" descr="Screenshot: Fließtextlinks mit zu niedrigem Kontras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76761" y="5545856"/>
            <a:ext cx="4756546" cy="6137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5722056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Leere Überschriften</a:t>
            </a:r>
            <a:endParaRPr lang="de-DE" sz="4800"/>
          </a:p>
        </p:txBody>
      </p:sp>
      <p:sp>
        <p:nvSpPr>
          <p:cNvPr id="427005760" name="Inhaltsplatzhalter 2"/>
          <p:cNvSpPr>
            <a:spLocks noGrp="1"/>
          </p:cNvSpPr>
          <p:nvPr>
            <p:ph idx="1"/>
          </p:nvPr>
        </p:nvSpPr>
        <p:spPr bwMode="auto">
          <a:xfrm>
            <a:off x="564572" y="1588072"/>
            <a:ext cx="11062854" cy="313580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Es sind keine leeren Überschriften vorhanden [</a:t>
            </a:r>
            <a:r>
              <a:rPr lang="de-DE" sz="2400" u="sng"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Eine </a:t>
            </a:r>
            <a:r>
              <a:rPr lang="de-DE" sz="2400">
                <a:latin typeface="Courier New"/>
                <a:cs typeface="Courier New"/>
              </a:rPr>
              <a:t>&lt;h4&gt;</a:t>
            </a:r>
            <a:r>
              <a:rPr lang="de-DE" sz="2400"/>
              <a:t>-Überschrift ohne Text ist vorhanden.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Screenreader-Nutzende sind auf Überschriften angewiesen, damit sie zu diesen hinspringen und dadurch Inhalte überspringen können.</a:t>
            </a:r>
            <a:endParaRPr lang="de-DE" sz="2400" b="1"/>
          </a:p>
          <a:p>
            <a:pPr marL="0" indent="0">
              <a:buNone/>
              <a:defRPr/>
            </a:pPr>
            <a:r>
              <a:rPr lang="de-DE" sz="2400" b="1"/>
              <a:t>Ergänzung</a:t>
            </a:r>
            <a:r>
              <a:rPr lang="de-DE" sz="2400"/>
              <a:t>: Hierbei handelt es sich um eine Barriere, die so geringfügig ist, dass man nicht wegen ihr durch die Barrierefreiheitsprüfung durchfallen würde.</a:t>
            </a:r>
            <a:endParaRPr/>
          </a:p>
          <a:p>
            <a:pPr marL="0" indent="0">
              <a:buNone/>
              <a:defRPr/>
            </a:pPr>
            <a:endParaRPr lang="de-DE" sz="2400"/>
          </a:p>
        </p:txBody>
      </p:sp>
      <p:sp>
        <p:nvSpPr>
          <p:cNvPr id="2096842807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4"/>
            <a:ext cx="698023" cy="365124"/>
          </a:xfrm>
        </p:spPr>
        <p:txBody>
          <a:bodyPr/>
          <a:lstStyle/>
          <a:p>
            <a:pPr>
              <a:defRPr/>
            </a:pPr>
            <a:fld id="{0F0A6DFF-A2D0-8D9B-1705-7C85FAEEE7BF}" type="slidenum">
              <a:rPr lang="de-DE"/>
              <a:t>17</a:t>
            </a:fld>
            <a:endParaRPr lang="de-DE"/>
          </a:p>
        </p:txBody>
      </p:sp>
      <p:cxnSp>
        <p:nvCxnSpPr>
          <p:cNvPr id="1437256343" name="Gerade Verbindung mit Pfe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423698"/>
            <a:ext cx="366903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1595139" name="Grafik 8" descr="Siteimprove Accessibility Checker Ausgabe: Empty headings. A 1.3.1 Info and Relationships; AA 2.4.6 Headings and Lable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5954" y="4911251"/>
            <a:ext cx="4381499" cy="1047749"/>
          </a:xfrm>
          <a:prstGeom prst="rect">
            <a:avLst/>
          </a:prstGeom>
        </p:spPr>
      </p:pic>
      <p:pic>
        <p:nvPicPr>
          <p:cNvPr id="463599116" name="Grafik 7" descr="Screenshot: Leere h4-Überschrif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213301" y="5129577"/>
            <a:ext cx="2065113" cy="5882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3694046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Leere Listen</a:t>
            </a:r>
            <a:endParaRPr lang="de-DE" sz="4800"/>
          </a:p>
        </p:txBody>
      </p:sp>
      <p:sp>
        <p:nvSpPr>
          <p:cNvPr id="661862192" name="Inhaltsplatzhalter 2"/>
          <p:cNvSpPr>
            <a:spLocks noGrp="1"/>
          </p:cNvSpPr>
          <p:nvPr>
            <p:ph idx="1"/>
          </p:nvPr>
        </p:nvSpPr>
        <p:spPr bwMode="auto">
          <a:xfrm>
            <a:off x="564572" y="1588072"/>
            <a:ext cx="11062854" cy="31210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Es sind keine leeren Listen vorhanden [</a:t>
            </a:r>
            <a:r>
              <a:rPr lang="de-DE" sz="2400" u="sng">
                <a:hlinkClick r:id="rId3" tooltip="https://ergebnis.bitvtest.de/pruefschritt/bitv-20-web/9-1-3-1b-html-strukturelemente-fuer-listen"/>
              </a:rPr>
              <a:t>9.1.3.1b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Eine leere </a:t>
            </a:r>
            <a:r>
              <a:rPr lang="de-DE" sz="2400">
                <a:latin typeface="Courier New"/>
                <a:cs typeface="Courier New"/>
              </a:rPr>
              <a:t>&lt;ul&gt;</a:t>
            </a:r>
            <a:r>
              <a:rPr lang="de-DE" sz="2400"/>
              <a:t>-Liste ist vorhanden.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Für Screenreader-Nutzende sind Listen wichtig, da sie ihnen ausgeben, wie viele Elemente noch zu erwarten sind und sie zu diesen hinspringen können.</a:t>
            </a:r>
            <a:endParaRPr lang="de-DE" sz="2400" b="1"/>
          </a:p>
          <a:p>
            <a:pPr marL="0" indent="0">
              <a:buNone/>
              <a:defRPr/>
            </a:pPr>
            <a:r>
              <a:rPr lang="de-DE" sz="2400" b="1"/>
              <a:t>Ergänzung</a:t>
            </a:r>
            <a:r>
              <a:rPr lang="de-DE" sz="2400"/>
              <a:t>: Hierbei handelt es sich um eine Barriere, die so geringfügig ist, dass man nicht wegen ihr durch die Barrierefreiheitsprüfung durchfallen würde.</a:t>
            </a:r>
            <a:endParaRPr/>
          </a:p>
          <a:p>
            <a:pPr marL="0" indent="0">
              <a:buNone/>
              <a:defRPr/>
            </a:pPr>
            <a:endParaRPr lang="de-DE" sz="2400"/>
          </a:p>
        </p:txBody>
      </p:sp>
      <p:sp>
        <p:nvSpPr>
          <p:cNvPr id="804976826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4"/>
            <a:ext cx="698023" cy="365124"/>
          </a:xfrm>
        </p:spPr>
        <p:txBody>
          <a:bodyPr/>
          <a:lstStyle/>
          <a:p>
            <a:pPr>
              <a:defRPr/>
            </a:pPr>
            <a:fld id="{DFEE0814-26DB-4D63-3B6F-5EA753EDD00F}" type="slidenum">
              <a:rPr lang="de-DE"/>
              <a:t>18</a:t>
            </a:fld>
            <a:endParaRPr lang="de-DE"/>
          </a:p>
        </p:txBody>
      </p:sp>
      <p:cxnSp>
        <p:nvCxnSpPr>
          <p:cNvPr id="1351521992" name="Gerade Verbindung mit Pfe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368973"/>
            <a:ext cx="429768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5782470" name="Grafik 3" descr="Siteimprove Accessibility Checker Ausgabe: Container element is empty. A 1.3.1 Info and Relationships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716" y="4942251"/>
            <a:ext cx="4371975" cy="876298"/>
          </a:xfrm>
          <a:prstGeom prst="rect">
            <a:avLst/>
          </a:prstGeom>
        </p:spPr>
      </p:pic>
      <p:pic>
        <p:nvPicPr>
          <p:cNvPr id="156849315" name="Grafik 5" descr="Screenshot: Leere &quot;unordered list&quot;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13741" y="4930823"/>
            <a:ext cx="1464673" cy="8762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Abschneiden / überlagern bei Browserzoom</a:t>
            </a:r>
            <a:endParaRPr lang="de-DE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30120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/>
              <a:t>Texte werden bei einem Browserzoom auf 200% nicht abgeschnitten und überlagern nicht [</a:t>
            </a:r>
            <a:r>
              <a:rPr lang="de-DE" sz="2400" u="sng">
                <a:hlinkClick r:id="rId3" tooltip="https://ergebnis.bitvtest.de/pruefschritt/bitv-20-web/9-1-4-4-text-auf-200-vergroesserbar"/>
              </a:rPr>
              <a:t>9.1.4.4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Bei einem Browserzoom auf 200% bricht das Layout auseinander und die Texte überlagern sich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Nutzende mit eingeschränkter Sehfähigkeit sind oft auf eine Vergrößerung angewiesen, deshalb ist es wichtig, dass auch bei Browserzoom alles lesbar bleibt.</a:t>
            </a:r>
            <a:endParaRPr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19</a:t>
            </a:fld>
            <a:endParaRPr lang="de-DE"/>
          </a:p>
        </p:txBody>
      </p:sp>
      <p:cxnSp>
        <p:nvCxnSpPr>
          <p:cNvPr id="14" name="Gerade Verbindung mit Pfe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236324"/>
            <a:ext cx="3531870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Siteimprove Accessibility Checker Ausgabe: Text is clipped when resized. AA 1.4.4 Resize text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716" y="4836274"/>
            <a:ext cx="4371975" cy="838200"/>
          </a:xfrm>
          <a:prstGeom prst="rect">
            <a:avLst/>
          </a:prstGeom>
        </p:spPr>
      </p:pic>
      <p:pic>
        <p:nvPicPr>
          <p:cNvPr id="9" name="Grafik 8" descr="Screenshot: Bei einem Browserzoom auf 200% überlagern sich die Texte, weil das Layout zerbrich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01397" y="4822532"/>
            <a:ext cx="2526030" cy="1675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65148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Zu mir</a:t>
            </a:r>
            <a:endParaRPr/>
          </a:p>
        </p:txBody>
      </p:sp>
      <p:sp>
        <p:nvSpPr>
          <p:cNvPr id="1058676458" name="Inhaltsplatzhalter 2"/>
          <p:cNvSpPr>
            <a:spLocks noGrp="1"/>
          </p:cNvSpPr>
          <p:nvPr>
            <p:ph idx="1"/>
          </p:nvPr>
        </p:nvSpPr>
        <p:spPr bwMode="auto">
          <a:xfrm>
            <a:off x="564572" y="1588072"/>
            <a:ext cx="8690460" cy="466979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de-DE" dirty="0"/>
              <a:t>Pirmin Gersbacher</a:t>
            </a:r>
            <a:endParaRPr dirty="0"/>
          </a:p>
          <a:p>
            <a:pPr>
              <a:defRPr/>
            </a:pPr>
            <a:r>
              <a:rPr lang="en-US" dirty="0"/>
              <a:t>Computer Science and Media</a:t>
            </a:r>
            <a:r>
              <a:rPr lang="de-DE" dirty="0"/>
              <a:t> (</a:t>
            </a:r>
            <a:r>
              <a:rPr lang="en-US" dirty="0"/>
              <a:t>M.Sc.</a:t>
            </a:r>
            <a:r>
              <a:rPr lang="de-DE" dirty="0"/>
              <a:t>) an der </a:t>
            </a:r>
            <a:r>
              <a:rPr lang="de-DE" dirty="0" err="1"/>
              <a:t>HdM</a:t>
            </a:r>
            <a:r>
              <a:rPr lang="de-DE" dirty="0"/>
              <a:t> Stuttgart</a:t>
            </a:r>
            <a:endParaRPr dirty="0"/>
          </a:p>
          <a:p>
            <a:pPr>
              <a:defRPr/>
            </a:pPr>
            <a:r>
              <a:rPr lang="de-DE" dirty="0"/>
              <a:t>Wissenschaftlicher Mitarbeiter im Kompetenzzentrum Digitale Barrierefreiheit </a:t>
            </a:r>
            <a:r>
              <a:rPr lang="de-DE" dirty="0" err="1"/>
              <a:t>HdM</a:t>
            </a:r>
            <a:r>
              <a:rPr lang="de-DE" dirty="0"/>
              <a:t> Stuttgart</a:t>
            </a:r>
            <a:endParaRPr dirty="0"/>
          </a:p>
          <a:p>
            <a:pPr>
              <a:defRPr/>
            </a:pPr>
            <a:r>
              <a:rPr lang="de-DE" dirty="0"/>
              <a:t>Tester für Webseiten (BIK BITV Prüfer) und mobile Apps</a:t>
            </a:r>
            <a:endParaRPr dirty="0"/>
          </a:p>
          <a:p>
            <a:pPr>
              <a:defRPr/>
            </a:pPr>
            <a:r>
              <a:rPr lang="de-DE" dirty="0"/>
              <a:t>Kontakt</a:t>
            </a:r>
            <a:r>
              <a:rPr dirty="0"/>
              <a:t> per E-Mail: gersbacher@hdm-stuttgart.de</a:t>
            </a:r>
          </a:p>
        </p:txBody>
      </p:sp>
      <p:sp>
        <p:nvSpPr>
          <p:cNvPr id="1004156493" name="Foliennummern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7A4959-7D39-4CF1-5654-7ABDD286F265}" type="slidenum">
              <a:rPr lang="de-DE"/>
              <a:t>2</a:t>
            </a:fld>
            <a:endParaRPr lang="de-DE"/>
          </a:p>
        </p:txBody>
      </p:sp>
      <p:pic>
        <p:nvPicPr>
          <p:cNvPr id="1209318918" name="Grafi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09822" y="1484784"/>
            <a:ext cx="1530793" cy="23042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8737436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 sz="3600"/>
              <a:t>Sichtbare und zugängliche Beschriftung stimmen überein</a:t>
            </a:r>
            <a:endParaRPr lang="de-DE" sz="4400"/>
          </a:p>
        </p:txBody>
      </p:sp>
      <p:sp>
        <p:nvSpPr>
          <p:cNvPr id="965724726" name="Inhaltsplatzhalter 2"/>
          <p:cNvSpPr>
            <a:spLocks noGrp="1"/>
          </p:cNvSpPr>
          <p:nvPr>
            <p:ph idx="1"/>
          </p:nvPr>
        </p:nvSpPr>
        <p:spPr bwMode="auto">
          <a:xfrm>
            <a:off x="564572" y="1588072"/>
            <a:ext cx="11062854" cy="344112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de-DE" sz="2400"/>
              <a:t>Die sichtbare Beschriftung von Links und/oder Buttons und deren Alternativtexte stimmen überein (im Alternativtext muss mindestens alles auch vorkommen, was visuell als Beschriftung zu lesen ist) [</a:t>
            </a:r>
            <a:r>
              <a:rPr lang="de-DE" sz="2400" u="sng">
                <a:hlinkClick r:id="rId3" tooltip="https://ergebnis.bitvtest.de/pruefschritt/bitv-20-web/9-2-5-3-sichtbare-beschriftung-teil-des-zugaenglichen-namens"/>
              </a:rPr>
              <a:t>9.2.5.3</a:t>
            </a:r>
            <a:r>
              <a:rPr lang="de-DE" sz="2400"/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Fehlerbeispiel:</a:t>
            </a:r>
            <a:r>
              <a:rPr lang="de-DE" sz="2400"/>
              <a:t> Das Profilmenü ist mit „Siteimprove Crawler“ beschriftet, aber dem Screenreader wird aufgrund des </a:t>
            </a:r>
            <a:r>
              <a:rPr lang="de-DE" sz="2400">
                <a:latin typeface="Courier New"/>
                <a:cs typeface="Courier New"/>
              </a:rPr>
              <a:t>aria-label</a:t>
            </a:r>
            <a:r>
              <a:rPr lang="de-DE" sz="2400"/>
              <a:t> Attributes nur „Nutzermenü“ vorgelesen.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Blinde Nutzende, die auf Spracheingabe angewiesen sind, können die Elemente nicht bedienen, da ihnen nicht der korrekte Name des Elements vorgelesen wird.</a:t>
            </a:r>
            <a:endParaRPr/>
          </a:p>
        </p:txBody>
      </p:sp>
      <p:sp>
        <p:nvSpPr>
          <p:cNvPr id="134246359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4"/>
            <a:ext cx="698023" cy="365124"/>
          </a:xfrm>
        </p:spPr>
        <p:txBody>
          <a:bodyPr/>
          <a:lstStyle/>
          <a:p>
            <a:pPr>
              <a:defRPr/>
            </a:pPr>
            <a:fld id="{1938E399-0D54-A901-BA84-5F187FA676C0}" type="slidenum">
              <a:rPr lang="de-DE"/>
              <a:t>20</a:t>
            </a:fld>
            <a:endParaRPr lang="de-DE"/>
          </a:p>
        </p:txBody>
      </p:sp>
      <p:cxnSp>
        <p:nvCxnSpPr>
          <p:cNvPr id="1259802651" name="Gerade Verbindung mit Pfei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303520" y="5655855"/>
            <a:ext cx="1615439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4769686" name="Grafik 3" descr="Siteimprove Accessibility Checker Ausgabe: Empty headings. A 2.5.3 Label in Name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1107" y="5108134"/>
            <a:ext cx="4343400" cy="1104899"/>
          </a:xfrm>
          <a:prstGeom prst="rect">
            <a:avLst/>
          </a:prstGeom>
        </p:spPr>
      </p:pic>
      <p:pic>
        <p:nvPicPr>
          <p:cNvPr id="1488655332" name="Grafik 6" descr="Screenshot: Profilmenü mit der Beschriftung: &quot;Siteimprove Crawler&quot;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06838" y="5108134"/>
            <a:ext cx="3974052" cy="662341"/>
          </a:xfrm>
          <a:prstGeom prst="rect">
            <a:avLst/>
          </a:prstGeom>
        </p:spPr>
      </p:pic>
      <p:pic>
        <p:nvPicPr>
          <p:cNvPr id="924188599" name="Grafik 11" descr="Screenshot: Obwohl &quot;Siteimprove Crawler&quot; visuell zu sehen ist, ist das aria-label Attribut nur: &quot;Nutzermenü&quot; und enthält so die Zeichenkette &quot;Siteimprove Crawler&quot; fälschicherweise nicht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83163" y="5887022"/>
            <a:ext cx="4821400" cy="7684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Bookmarklets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sind </a:t>
            </a:r>
            <a:r>
              <a:rPr lang="en-US"/>
              <a:t>Bookmarklets?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Auch „</a:t>
            </a:r>
            <a:r>
              <a:rPr lang="en-US"/>
              <a:t>Favelet</a:t>
            </a:r>
            <a:r>
              <a:rPr lang="de-DE"/>
              <a:t>“</a:t>
            </a:r>
            <a:endParaRPr/>
          </a:p>
          <a:p>
            <a:pPr>
              <a:defRPr/>
            </a:pPr>
            <a:r>
              <a:rPr lang="de-DE"/>
              <a:t>Lesezeichen</a:t>
            </a:r>
            <a:endParaRPr/>
          </a:p>
          <a:p>
            <a:pPr>
              <a:defRPr/>
            </a:pPr>
            <a:r>
              <a:rPr lang="de-DE"/>
              <a:t>Anstatt URL ist JavaScript Code hinterlegt</a:t>
            </a:r>
            <a:endParaRPr/>
          </a:p>
          <a:p>
            <a:pPr>
              <a:defRPr/>
            </a:pPr>
            <a:r>
              <a:rPr lang="de-DE"/>
              <a:t>Von uns empfohlene und eingesetzte </a:t>
            </a:r>
            <a:r>
              <a:rPr lang="en-US"/>
              <a:t>Bookmarklets</a:t>
            </a:r>
            <a:r>
              <a:rPr lang="de-DE"/>
              <a:t> zu finden in </a:t>
            </a:r>
            <a:r>
              <a:rPr lang="de-DE" u="sng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Checkliste zum </a:t>
            </a:r>
            <a:r>
              <a:rPr lang="en-US" u="sng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Easy Web Check</a:t>
            </a:r>
            <a:endParaRPr lang="en-US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„Inhalte gegliedert“ Bookmarklet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Tool: "Inhalte gegliedert" </a:t>
            </a:r>
            <a:r>
              <a:rPr lang="en-US"/>
              <a:t>Bookmarklet</a:t>
            </a:r>
            <a:endParaRPr lang="en-US" sz="4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164422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/>
              <a:t>Bookmarklet</a:t>
            </a:r>
            <a:r>
              <a:rPr lang="de-DE" sz="2400"/>
              <a:t> "Inhalte gegliedert" aus der BIK BITV Werkzeugliste </a:t>
            </a:r>
            <a:r>
              <a:rPr lang="en-US" sz="2400"/>
              <a:t>Bookmarklets [1]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Installation</a:t>
            </a:r>
            <a:r>
              <a:rPr lang="de-DE" sz="2400"/>
              <a:t>: den Link "Inhalte gegliedert" per </a:t>
            </a:r>
            <a:r>
              <a:rPr lang="en-US" sz="2400"/>
              <a:t>Drag &amp; Drop</a:t>
            </a:r>
            <a:r>
              <a:rPr lang="de-DE" sz="2400"/>
              <a:t> oder über das Kontextmenü als Lesezeichen hinzufügen.</a:t>
            </a:r>
            <a:endParaRPr/>
          </a:p>
        </p:txBody>
      </p:sp>
      <p:pic>
        <p:nvPicPr>
          <p:cNvPr id="12" name="Grafik 11" descr="Screenshot: Kontextmenü auf dem Link &quot;Inhalte gegliedert&quot; öffnen und dann &quot;Lesezeichen für Link hinzufügen...&quot; auswähl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4573" y="3232302"/>
            <a:ext cx="4982270" cy="2876951"/>
          </a:xfrm>
          <a:prstGeom prst="rect">
            <a:avLst/>
          </a:prstGeom>
        </p:spPr>
      </p:pic>
      <p:sp>
        <p:nvSpPr>
          <p:cNvPr id="13" name="Inhaltsplatzhalter 2"/>
          <p:cNvSpPr txBox="1"/>
          <p:nvPr/>
        </p:nvSpPr>
        <p:spPr bwMode="auto">
          <a:xfrm>
            <a:off x="5689600" y="3232302"/>
            <a:ext cx="5933830" cy="287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>
              <a:lnSpc>
                <a:spcPct val="120000"/>
              </a:lnSpc>
              <a:spcBef>
                <a:spcPts val="1000"/>
              </a:spcBef>
              <a:buFont typeface="Symbol"/>
              <a:buChar char="-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260350" algn="l" defTabSz="914400">
              <a:lnSpc>
                <a:spcPct val="120000"/>
              </a:lnSpc>
              <a:spcBef>
                <a:spcPts val="500"/>
              </a:spcBef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Font typeface="Courier New"/>
              <a:buChar char="o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Font typeface="Wingdings"/>
              <a:buChar char="ü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400" b="1"/>
              <a:t>Zum Ausführen</a:t>
            </a:r>
            <a:r>
              <a:rPr lang="de-DE" sz="2400"/>
              <a:t> auf das Lesezeichen "Inhalte gegliedert" klicken</a:t>
            </a:r>
            <a:endParaRPr/>
          </a:p>
          <a:p>
            <a:pPr lvl="1">
              <a:defRPr/>
            </a:pPr>
            <a:r>
              <a:rPr lang="de-DE" sz="2000"/>
              <a:t>HTML-Strukturelemente werden bei allen Überschriften und Paragraphen angezeigt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/>
              <a:t>[1] </a:t>
            </a:r>
            <a:r>
              <a:rPr lang="de-DE" u="sng">
                <a:hlinkClick r:id="rId4" tooltip="https://www.bitvtest.de/bitv_test/das_testverfahren_im_detail/werkzeugliste/bookmarklets.html"/>
              </a:rPr>
              <a:t>https://www.bitvtest.de/bitv_test/das_testverfahren_im_detail/werkzeugliste/bookmarklets.html</a:t>
            </a:r>
            <a:r>
              <a:rPr lang="de-DE"/>
              <a:t> </a:t>
            </a:r>
            <a:endParaRPr/>
          </a:p>
        </p:txBody>
      </p:sp>
      <p:sp>
        <p:nvSpPr>
          <p:cNvPr id="5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Nur eine &lt;h1&gt;-Überschrift, die den Seiteninhalt beschreibt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200">
                <a:latin typeface="Calibri"/>
                <a:ea typeface="Calibri"/>
                <a:cs typeface="Times New Roman"/>
              </a:rPr>
              <a:t>Es ist nur eine </a:t>
            </a:r>
            <a:r>
              <a:rPr lang="de-DE" sz="2200">
                <a:latin typeface="Courier New"/>
                <a:ea typeface="Calibri"/>
              </a:rPr>
              <a:t>&lt;h1&gt;</a:t>
            </a:r>
            <a:r>
              <a:rPr lang="de-DE" sz="2200">
                <a:latin typeface="Calibri"/>
                <a:ea typeface="Calibri"/>
                <a:cs typeface="Times New Roman"/>
              </a:rPr>
              <a:t>-Überschrift vorhanden, die den Inhalt der Seite zusammenfasst [</a:t>
            </a:r>
            <a:r>
              <a:rPr lang="de-DE" sz="2200" u="sng">
                <a:latin typeface="Calibri"/>
                <a:ea typeface="Calibri"/>
                <a:cs typeface="Times New Roman"/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2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200" b="1"/>
              <a:t>Fehlerbeispiel</a:t>
            </a:r>
            <a:r>
              <a:rPr lang="de-DE" sz="2200"/>
              <a:t>: Es sind fälschlicherweise mehrere </a:t>
            </a:r>
            <a:r>
              <a:rPr lang="de-DE" sz="2200">
                <a:latin typeface="Courier New"/>
                <a:ea typeface="Calibri"/>
              </a:rPr>
              <a:t>&lt;h1&gt;</a:t>
            </a:r>
            <a:r>
              <a:rPr lang="de-DE" sz="2200">
                <a:latin typeface="Calibri"/>
                <a:ea typeface="Calibri"/>
                <a:cs typeface="Times New Roman"/>
              </a:rPr>
              <a:t>-Überschriften vorhanden, von denen die meisten nicht den Inhalt der aktuellen Seite beschreiben.</a:t>
            </a:r>
            <a:endParaRPr lang="de-DE" sz="2200"/>
          </a:p>
        </p:txBody>
      </p:sp>
      <p:pic>
        <p:nvPicPr>
          <p:cNvPr id="7" name="Grafik 6" descr="Screenshot: Es kommen fälschlicherweise drei h1-Überschriften auf der Seite vor. Zwei werden für Kacheln verwendet: &quot;Universitätskultur&quot; und &quot;Forschung&quot; und eine regulär: &quot;Studieren an der TU Dresden&quot;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43662" y="3040380"/>
            <a:ext cx="8704675" cy="3657598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Sinnvolle Überschriftenstruktur Hierarchie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Die Überschriftenstruktur ist sinnvoll (z. B.: wenn eine Überschrift einer anderen untergeordnet ist, sollte sie eine höhere Überschriftenebene haben)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Eine Überschrift, die vom Sinn her der anderen Überschrift übergeordnet ist, ist dieser von der Überschriftenebene her fälschlicherweise untergeordnet. „Verschiedene Medien mit Barrieren“ müsste eine </a:t>
            </a:r>
            <a:r>
              <a:rPr lang="de-DE" sz="2400">
                <a:latin typeface="Courier New"/>
                <a:cs typeface="Courier New"/>
              </a:rPr>
              <a:t>&lt;h1&gt;</a:t>
            </a:r>
            <a:r>
              <a:rPr lang="de-DE" sz="2400"/>
              <a:t>-Überschrift sein und „Ein Video ohne Untertitel“ eine </a:t>
            </a:r>
            <a:r>
              <a:rPr lang="de-DE" sz="2400">
                <a:latin typeface="Courier New"/>
                <a:cs typeface="Courier New"/>
              </a:rPr>
              <a:t>&lt;h2&gt;</a:t>
            </a:r>
            <a:r>
              <a:rPr lang="de-DE" sz="2400"/>
              <a:t>-Überschrift.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Blinde Nutzende sind auf Überschriften angewiesen, um sich die Struktur der Seite vorzustellen und Inhalte zu überspringen.</a:t>
            </a:r>
            <a:endParaRPr/>
          </a:p>
        </p:txBody>
      </p:sp>
      <p:pic>
        <p:nvPicPr>
          <p:cNvPr id="6" name="Grafik 5" descr="Screenshot: Falsche Überschriftenstrukturierung (&lt;h3&gt; vor &lt;h1&gt;)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55469" y="5502621"/>
            <a:ext cx="5681061" cy="1263937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Sinnvolle Überschriftenstruktur Reihenfolge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Es werden nicht grundlos Überschriftenebenen übersprungen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Es wird fälschlicherweise ohne Grund die Überschriftenebene </a:t>
            </a:r>
            <a:r>
              <a:rPr lang="de-DE" sz="2400">
                <a:latin typeface="Courier New"/>
                <a:cs typeface="Courier New"/>
              </a:rPr>
              <a:t>&lt;h4&gt;</a:t>
            </a:r>
            <a:r>
              <a:rPr lang="de-DE" sz="2400"/>
              <a:t> übersprungen.</a:t>
            </a:r>
            <a:endParaRPr/>
          </a:p>
          <a:p>
            <a:pPr marL="0" indent="0">
              <a:buNone/>
              <a:defRPr/>
            </a:pPr>
            <a:r>
              <a:rPr lang="de-DE" sz="1800" b="1"/>
              <a:t>Ergänzung</a:t>
            </a:r>
            <a:r>
              <a:rPr lang="de-DE" sz="1800"/>
              <a:t>: Hierbei handelt es sich um eine Barriere, die so geringfügig ist, </a:t>
            </a:r>
            <a:br>
              <a:rPr lang="de-DE" sz="1800"/>
            </a:br>
            <a:r>
              <a:rPr lang="de-DE" sz="1800"/>
              <a:t>dass man nicht wegen ihr durch die Barrierefreiheitsprüfung durchfallen </a:t>
            </a:r>
            <a:br>
              <a:rPr lang="de-DE" sz="1800"/>
            </a:br>
            <a:r>
              <a:rPr lang="de-DE" sz="1800"/>
              <a:t>würde.</a:t>
            </a:r>
            <a:endParaRPr/>
          </a:p>
          <a:p>
            <a:pPr marL="0" indent="0">
              <a:buNone/>
              <a:defRPr/>
            </a:pPr>
            <a:endParaRPr lang="de-DE" sz="3600"/>
          </a:p>
        </p:txBody>
      </p:sp>
      <p:pic>
        <p:nvPicPr>
          <p:cNvPr id="7" name="Grafik 6" descr="Screenshot: Auf eine h3-Überschrift folgt ohne ersichtlichen Grund eine h5-Überschrift und die h4-Überschriftenebene wird übersprungen.&#10;Die Blöcke wie der Kalender sollten in diesem Fall h3-Überschriften sein."/>
          <p:cNvPicPr>
            <a:picLocks noChangeAspect="1"/>
          </p:cNvPicPr>
          <p:nvPr/>
        </p:nvPicPr>
        <p:blipFill>
          <a:blip r:embed="rId4"/>
          <a:srcRect t="56304" r="58751"/>
          <a:stretch/>
        </p:blipFill>
        <p:spPr bwMode="auto">
          <a:xfrm>
            <a:off x="2501460" y="3989070"/>
            <a:ext cx="5109952" cy="2761492"/>
          </a:xfrm>
          <a:prstGeom prst="rect">
            <a:avLst/>
          </a:prstGeom>
        </p:spPr>
      </p:pic>
      <p:pic>
        <p:nvPicPr>
          <p:cNvPr id="8" name="Grafi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251" t="-1" r="1250" b="50321"/>
          <a:stretch/>
        </p:blipFill>
        <p:spPr bwMode="auto">
          <a:xfrm>
            <a:off x="7750746" y="3177879"/>
            <a:ext cx="3876680" cy="3572683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/>
              <a:t>Überschriften sollten als </a:t>
            </a:r>
            <a:r>
              <a:rPr lang="de-DE">
                <a:latin typeface="Courier New"/>
                <a:cs typeface="Courier New"/>
              </a:rPr>
              <a:t>&lt;h1&gt;</a:t>
            </a:r>
            <a:r>
              <a:rPr lang="de-DE"/>
              <a:t> - </a:t>
            </a:r>
            <a:r>
              <a:rPr lang="de-DE">
                <a:latin typeface="Courier New"/>
                <a:cs typeface="Courier New"/>
              </a:rPr>
              <a:t>&lt;h6&gt;</a:t>
            </a:r>
            <a:r>
              <a:rPr lang="de-DE"/>
              <a:t> Überschriften implementiert werden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Überschriften die visuell nach Überschriften aussehen und vom Sinn her welche sind, sollten als </a:t>
            </a:r>
            <a:r>
              <a:rPr lang="de-DE" sz="2400">
                <a:latin typeface="Courier New"/>
                <a:ea typeface="Calibri"/>
                <a:cs typeface="Courier New"/>
              </a:rPr>
              <a:t>&lt;h1&gt;</a:t>
            </a:r>
            <a:r>
              <a:rPr lang="de-DE" sz="2400">
                <a:latin typeface="Calibri"/>
                <a:ea typeface="Calibri"/>
                <a:cs typeface="Times New Roman"/>
              </a:rPr>
              <a:t> - </a:t>
            </a:r>
            <a:r>
              <a:rPr lang="de-DE" sz="2400">
                <a:latin typeface="Courier New"/>
                <a:ea typeface="Calibri"/>
                <a:cs typeface="Courier New"/>
              </a:rPr>
              <a:t>&lt;h6&gt;</a:t>
            </a:r>
            <a:r>
              <a:rPr lang="de-DE" sz="2400">
                <a:latin typeface="Calibri"/>
                <a:ea typeface="Calibri"/>
                <a:cs typeface="Times New Roman"/>
              </a:rPr>
              <a:t> HTML-Überschriften implementiert werden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Der Text: „Das Textfeld“ ist eindeutig als Überschrift für den folgenden Text gedacht und fälschlicherweise nicht als native </a:t>
            </a:r>
            <a:r>
              <a:rPr lang="de-DE" sz="2400">
                <a:latin typeface="Courier New"/>
                <a:cs typeface="Courier New"/>
              </a:rPr>
              <a:t>&lt;h1&gt;</a:t>
            </a:r>
            <a:r>
              <a:rPr lang="de-DE" sz="2400"/>
              <a:t> - </a:t>
            </a:r>
            <a:r>
              <a:rPr lang="de-DE" sz="2400">
                <a:latin typeface="Courier New"/>
                <a:cs typeface="Courier New"/>
              </a:rPr>
              <a:t>&lt;h6&gt;</a:t>
            </a:r>
            <a:r>
              <a:rPr lang="de-DE" sz="2400"/>
              <a:t> HTML-Überschrift implementiert.</a:t>
            </a:r>
            <a:endParaRPr lang="de-DE" sz="3600"/>
          </a:p>
        </p:txBody>
      </p:sp>
      <p:pic>
        <p:nvPicPr>
          <p:cNvPr id="7" name="Grafik 6" descr="Screenshot: Überschrift &quot;Das Textfeld&quot; fälschlicherweise nicht als HTML-Überschrift ausgezeichnet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74397" y="4046221"/>
            <a:ext cx="7043205" cy="2744838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Nur tatsächliche Überschriften sollten als welche ausgezeichnet werden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Texte, die keine Überschriften sein sollen, sollten auch NICHT als </a:t>
            </a:r>
            <a:r>
              <a:rPr lang="de-DE" sz="2400">
                <a:latin typeface="Courier New"/>
                <a:ea typeface="Calibri"/>
                <a:cs typeface="Courier New"/>
              </a:rPr>
              <a:t>&lt;h1&gt;</a:t>
            </a:r>
            <a:r>
              <a:rPr lang="de-DE" sz="2400">
                <a:latin typeface="Calibri"/>
                <a:ea typeface="Calibri"/>
                <a:cs typeface="Times New Roman"/>
              </a:rPr>
              <a:t> - </a:t>
            </a:r>
            <a:r>
              <a:rPr lang="de-DE" sz="2400">
                <a:latin typeface="Courier New"/>
                <a:ea typeface="Calibri"/>
                <a:cs typeface="Courier New"/>
              </a:rPr>
              <a:t>&lt;h6&gt;</a:t>
            </a:r>
            <a:r>
              <a:rPr lang="de-DE" sz="2400">
                <a:latin typeface="Calibri"/>
                <a:ea typeface="Calibri"/>
                <a:cs typeface="Times New Roman"/>
              </a:rPr>
              <a:t> HTML-Überschriften implementiert  werden (beispielspielweise um visuell einen Text hervorzuheben)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a-html-strukturelemente-fuer-ueberschriften"/>
              </a:rPr>
              <a:t>9.1.3.1a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Die Auszeichnung als </a:t>
            </a:r>
            <a:r>
              <a:rPr lang="de-DE" sz="2400">
                <a:latin typeface="Courier New"/>
                <a:cs typeface="Courier New"/>
              </a:rPr>
              <a:t>&lt;h1&gt;</a:t>
            </a:r>
            <a:r>
              <a:rPr lang="de-DE" sz="2400"/>
              <a:t>-Überschrift wurde nur aus visuellen Gründen verwendet, um den Text größer zu machen, obwohl es sich vom Sinn her nicht um eine Überschrift handelt.</a:t>
            </a:r>
            <a:endParaRPr lang="de-DE" sz="3600"/>
          </a:p>
        </p:txBody>
      </p:sp>
      <p:pic>
        <p:nvPicPr>
          <p:cNvPr id="8" name="Grafik 7" descr="Screenshot: Der Text &quot;Viel Spaß beim Testen!&quot; wurde aus Designgründen fälschlicherweise als &lt;h1&gt; ausgezeichnet, obwohl er vom Sinn her keine ist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04335" y="4578324"/>
            <a:ext cx="8983329" cy="2086266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29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Infos zur Veranstaltung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Es werden die richtigen Tags für fettgedruckte und kursive Texte verwendet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Es werden überall die Tags: </a:t>
            </a:r>
            <a:r>
              <a:rPr lang="de-DE" sz="2400">
                <a:latin typeface="Courier New"/>
                <a:ea typeface="Calibri"/>
                <a:cs typeface="Courier New"/>
              </a:rPr>
              <a:t>&lt;strong&gt;</a:t>
            </a:r>
            <a:r>
              <a:rPr lang="de-DE" sz="2400">
                <a:latin typeface="Calibri"/>
                <a:ea typeface="Calibri"/>
                <a:cs typeface="Times New Roman"/>
              </a:rPr>
              <a:t> und </a:t>
            </a:r>
            <a:r>
              <a:rPr lang="de-DE" sz="2400">
                <a:latin typeface="Courier New"/>
                <a:ea typeface="Calibri"/>
                <a:cs typeface="Courier New"/>
              </a:rPr>
              <a:t>&lt;em&gt;</a:t>
            </a:r>
            <a:r>
              <a:rPr lang="de-DE" sz="2400">
                <a:latin typeface="Calibri"/>
                <a:ea typeface="Calibri"/>
                <a:cs typeface="Times New Roman"/>
              </a:rPr>
              <a:t> statt den veralteten Tags: </a:t>
            </a:r>
            <a:br>
              <a:rPr lang="de-DE" sz="2400">
                <a:latin typeface="Calibri"/>
                <a:ea typeface="Calibri"/>
                <a:cs typeface="Times New Roman"/>
              </a:rPr>
            </a:br>
            <a:r>
              <a:rPr lang="de-DE" sz="2400">
                <a:latin typeface="Courier New"/>
                <a:ea typeface="Calibri"/>
                <a:cs typeface="Courier New"/>
              </a:rPr>
              <a:t>&lt;b&gt;</a:t>
            </a:r>
            <a:r>
              <a:rPr lang="de-DE" sz="2400">
                <a:latin typeface="Calibri"/>
                <a:ea typeface="Calibri"/>
                <a:cs typeface="Times New Roman"/>
              </a:rPr>
              <a:t> und </a:t>
            </a:r>
            <a:r>
              <a:rPr lang="de-DE" sz="2400">
                <a:latin typeface="Courier New"/>
                <a:ea typeface="Calibri"/>
                <a:cs typeface="Courier New"/>
              </a:rPr>
              <a:t>&lt;i&gt;</a:t>
            </a:r>
            <a:r>
              <a:rPr lang="de-DE" sz="2400">
                <a:latin typeface="Calibri"/>
                <a:ea typeface="Calibri"/>
                <a:cs typeface="Times New Roman"/>
              </a:rPr>
              <a:t> verwendet, um Texte fett oder kursiv zu machen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d-inhalt-gegliedert"/>
              </a:rPr>
              <a:t>9.1.3.1d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Der Text wurde fälschlicherweise mit </a:t>
            </a:r>
            <a:r>
              <a:rPr lang="de-DE" sz="2400">
                <a:latin typeface="Courier New"/>
                <a:cs typeface="Courier New"/>
              </a:rPr>
              <a:t>&lt;b&gt;</a:t>
            </a:r>
            <a:r>
              <a:rPr lang="de-DE" sz="2400"/>
              <a:t> statt mit </a:t>
            </a:r>
            <a:r>
              <a:rPr lang="de-DE" sz="2400">
                <a:latin typeface="Courier New"/>
                <a:cs typeface="Courier New"/>
              </a:rPr>
              <a:t>&lt;strong&gt;</a:t>
            </a:r>
            <a:r>
              <a:rPr lang="de-DE" sz="2400"/>
              <a:t> markiert um diesen fettzudrucken.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Ergänzung: Hierbei handelt es sich um eine Barriere, die so geringfügig ist, dass man nicht wegen ihr durch die Barrierefreiheitsprüfung durchfallen würde.</a:t>
            </a:r>
            <a:endParaRPr/>
          </a:p>
          <a:p>
            <a:pPr marL="0" indent="0">
              <a:buNone/>
              <a:defRPr/>
            </a:pPr>
            <a:endParaRPr lang="de-DE" sz="3600"/>
          </a:p>
        </p:txBody>
      </p:sp>
      <p:pic>
        <p:nvPicPr>
          <p:cNvPr id="6" name="Grafik 5" descr="Screenshot: fettgedruckter Text, der fälschlicherweise statt mit &lt;strong&gt; mit &lt;b&gt; ausgezeichnet wurde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26331" y="4922940"/>
            <a:ext cx="4739337" cy="693974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30</a:t>
            </a:fld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740971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Textabsätze in </a:t>
            </a:r>
            <a:r>
              <a:rPr lang="de-DE">
                <a:latin typeface="Courier New"/>
                <a:cs typeface="Courier New"/>
              </a:rPr>
              <a:t>&lt;p&gt;</a:t>
            </a:r>
            <a:r>
              <a:rPr lang="de-DE"/>
              <a:t>-Elementen</a:t>
            </a:r>
            <a:endParaRPr/>
          </a:p>
        </p:txBody>
      </p:sp>
      <p:sp>
        <p:nvSpPr>
          <p:cNvPr id="344756534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Textabsätze werden in </a:t>
            </a:r>
            <a:r>
              <a:rPr lang="de-DE" sz="2400">
                <a:latin typeface="Courier New"/>
                <a:ea typeface="Calibri"/>
                <a:cs typeface="Courier New"/>
              </a:rPr>
              <a:t>&lt;p&gt;</a:t>
            </a:r>
            <a:r>
              <a:rPr lang="de-DE" sz="2400">
                <a:latin typeface="Calibri"/>
                <a:ea typeface="Calibri"/>
                <a:cs typeface="Times New Roman"/>
              </a:rPr>
              <a:t>-Elementen untergebracht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d-inhalt-gegliedert"/>
              </a:rPr>
              <a:t>9.1.3.1d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Ein Textblock wurde fälschlicherweise nicht in einem </a:t>
            </a:r>
            <a:r>
              <a:rPr lang="de-DE" sz="2400">
                <a:latin typeface="Courier New"/>
                <a:cs typeface="Courier New"/>
              </a:rPr>
              <a:t>&lt;p&gt;</a:t>
            </a:r>
            <a:r>
              <a:rPr lang="de-DE" sz="2400"/>
              <a:t>-Element untergebracht.</a:t>
            </a:r>
            <a:br>
              <a:rPr lang="de-DE" sz="2400"/>
            </a:br>
            <a:r>
              <a:rPr lang="de-DE" sz="2400"/>
              <a:t>Ergänzung: Hierbei handelt es sich um eine Barriere, die so geringfügig ist, dass man nicht wegen ihr durch die Barrierefreiheitsprüfung durchfallen würde.</a:t>
            </a:r>
            <a:endParaRPr/>
          </a:p>
          <a:p>
            <a:pPr marL="0" indent="0">
              <a:buNone/>
              <a:defRPr/>
            </a:pPr>
            <a:endParaRPr lang="de-DE" sz="3600"/>
          </a:p>
        </p:txBody>
      </p:sp>
      <p:pic>
        <p:nvPicPr>
          <p:cNvPr id="79813211" name="Grafik 6" descr="Screenshot: Ein Textabschnitt wurde nicht in einem &lt;p&gt;-Element untergebracht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2167" y="4091900"/>
            <a:ext cx="9387663" cy="2529048"/>
          </a:xfrm>
          <a:prstGeom prst="rect">
            <a:avLst/>
          </a:prstGeom>
        </p:spPr>
      </p:pic>
      <p:sp>
        <p:nvSpPr>
          <p:cNvPr id="2106294349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4"/>
            <a:ext cx="698023" cy="365124"/>
          </a:xfrm>
        </p:spPr>
        <p:txBody>
          <a:bodyPr/>
          <a:lstStyle/>
          <a:p>
            <a:pPr>
              <a:defRPr/>
            </a:pPr>
            <a:fld id="{43D528E5-20C8-EA2D-C729-A02748A2B95A}" type="slidenum">
              <a:rPr lang="de-DE"/>
              <a:t>31</a:t>
            </a:fld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Leerzeilen und -spalten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Es werden keine </a:t>
            </a:r>
            <a:r>
              <a:rPr lang="de-DE" sz="2400">
                <a:latin typeface="Courier New"/>
                <a:ea typeface="Calibri"/>
                <a:cs typeface="Courier New"/>
              </a:rPr>
              <a:t>&lt;p&gt;</a:t>
            </a:r>
            <a:r>
              <a:rPr lang="de-DE" sz="2400">
                <a:latin typeface="Calibri"/>
                <a:ea typeface="Calibri"/>
                <a:cs typeface="Times New Roman"/>
              </a:rPr>
              <a:t>-Elemente in Kombination mit Leerzeichen verwendet, um Leerzeilen und/oder -spalten zu erzeugen. Stattdessen sollten beispielsweise CSS-Techniken verwendet werden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3-1d-inhalt-gegliedert"/>
              </a:rPr>
              <a:t>9.1.3.1d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Fälschlicherweise wurden erzwungene Leerzeichen in Verbindung mit </a:t>
            </a:r>
            <a:r>
              <a:rPr lang="de-DE" sz="2400">
                <a:latin typeface="Courier New"/>
                <a:cs typeface="Courier New"/>
              </a:rPr>
              <a:t>&lt;p&gt;</a:t>
            </a:r>
            <a:r>
              <a:rPr lang="de-DE" sz="2400"/>
              <a:t>-Elementen eingesetzt, um Leerzeilen und -spalten zu erzeugen.</a:t>
            </a:r>
            <a:endParaRPr lang="de-DE" sz="3600"/>
          </a:p>
        </p:txBody>
      </p:sp>
      <p:pic>
        <p:nvPicPr>
          <p:cNvPr id="6" name="Grafik 5" descr="Screenshot: Leerzeilen und -spalten, die fälschlicherweise durch erzwungene Leerzeichen erzeugt wurde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98266" y="4108985"/>
            <a:ext cx="6195467" cy="2538009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32</a:t>
            </a:fld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08152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Weitere </a:t>
            </a:r>
            <a:r>
              <a:rPr lang="en-US"/>
              <a:t>Bookmarklets</a:t>
            </a:r>
            <a:endParaRPr/>
          </a:p>
        </p:txBody>
      </p:sp>
      <p:sp>
        <p:nvSpPr>
          <p:cNvPr id="1724696360" name="Content Placeholder 2"/>
          <p:cNvSpPr>
            <a:spLocks noGrp="1"/>
          </p:cNvSpPr>
          <p:nvPr>
            <p:ph idx="1"/>
          </p:nvPr>
        </p:nvSpPr>
        <p:spPr bwMode="auto">
          <a:xfrm>
            <a:off x="564573" y="1579606"/>
            <a:ext cx="11062853" cy="46697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- Weitere </a:t>
            </a:r>
            <a:r>
              <a:rPr lang="en-US"/>
              <a:t>Bookmarklets</a:t>
            </a:r>
            <a:r>
              <a:rPr lang="de-DE"/>
              <a:t> in der </a:t>
            </a:r>
            <a:r>
              <a:rPr u="sng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Checklist </a:t>
            </a:r>
            <a:r>
              <a:rPr lang="de-DE" u="sng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zum</a:t>
            </a:r>
            <a:r>
              <a:rPr u="sng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 Easy Web Check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Browser-Erweiterungen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sind Browser-Erweiterungen?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„Software“ fügt neue Funktionen zu Browser hinzu</a:t>
            </a:r>
            <a:endParaRPr dirty="0"/>
          </a:p>
          <a:p>
            <a:pPr>
              <a:defRPr/>
            </a:pPr>
            <a:r>
              <a:rPr lang="de-DE" dirty="0"/>
              <a:t>Verschiedene Browser-Erweiterungen speziell für Barrierefreiheit</a:t>
            </a:r>
            <a:endParaRPr dirty="0"/>
          </a:p>
          <a:p>
            <a:pPr>
              <a:defRPr/>
            </a:pPr>
            <a:r>
              <a:rPr lang="de-DE" dirty="0"/>
              <a:t>Ergänzend zur Prüfung</a:t>
            </a:r>
            <a:endParaRPr dirty="0"/>
          </a:p>
          <a:p>
            <a:pPr>
              <a:defRPr/>
            </a:pPr>
            <a:r>
              <a:rPr lang="de-DE" dirty="0"/>
              <a:t>Von uns empfohlene und eingesetzte Browser-Erweiterungen zu finden in </a:t>
            </a:r>
            <a:r>
              <a:rPr lang="de-DE" u="sng" dirty="0">
                <a:solidFill>
                  <a:schemeClr val="hlink"/>
                </a:solidFill>
                <a:hlinkClick r:id="rId3" tooltip="https://digitalisierung.hdm-stuttgart.de/barrierefreiheit/wp-content/uploads/sites/4/2023/01/EasyWebCheck.Checkliste.V1.pdf"/>
              </a:rPr>
              <a:t>Checkliste zum Easy Web Check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taba11y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/>
              <a:t>taba11y Browser Extension</a:t>
            </a:r>
            <a:endParaRPr lang="de-DE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/>
              <a:t>Die Browser Extension </a:t>
            </a:r>
            <a:r>
              <a:rPr lang="de-DE" u="sng">
                <a:hlinkClick r:id="rId3" tooltip="https://chrome.google.com/webstore/detail/taba11y/aocppmckdocdjkphmofnklcjhdidgmga"/>
              </a:rPr>
              <a:t>„taba11y“ (für Google Chrome)</a:t>
            </a:r>
            <a:r>
              <a:rPr lang="de-DE"/>
              <a:t> [1] ermöglicht es, die Tab-Reihenfolge mit der Tastatur anzuzeigen. Gleichzeitig sieht man auch, welche Elemente </a:t>
            </a:r>
            <a:r>
              <a:rPr lang="de-DE" b="1"/>
              <a:t>nicht</a:t>
            </a:r>
            <a:r>
              <a:rPr lang="de-DE"/>
              <a:t> mit der Tastatur fokussiert werden können und somit </a:t>
            </a:r>
            <a:r>
              <a:rPr lang="de-DE" b="1"/>
              <a:t>nicht</a:t>
            </a:r>
            <a:r>
              <a:rPr lang="de-DE"/>
              <a:t> tastaturbedienbar sind. </a:t>
            </a:r>
            <a:endParaRPr/>
          </a:p>
        </p:txBody>
      </p:sp>
      <p:pic>
        <p:nvPicPr>
          <p:cNvPr id="5" name="Grafik 4" descr="Screenshot: Tabreihenfolge wird visuell anhand von Linien und Nummerierungen durch die Browser-Extension &quot;taba11y&quot; angezeigt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5031" y="4293392"/>
            <a:ext cx="10461938" cy="168046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/>
              <a:t>[1] </a:t>
            </a:r>
            <a:r>
              <a:rPr lang="de-DE" u="sng">
                <a:hlinkClick r:id="rId3" tooltip="https://chrome.google.com/webstore/detail/taba11y/aocppmckdocdjkphmofnklcjhdidgmga"/>
              </a:rPr>
              <a:t>https://chrome.google.com/webstore/detail/taba11y/aocppmckdocdjkphmofnklcjhdidgmga</a:t>
            </a:r>
            <a:r>
              <a:rPr lang="de-DE"/>
              <a:t> </a:t>
            </a:r>
            <a:endParaRPr/>
          </a:p>
        </p:txBody>
      </p:sp>
      <p:sp>
        <p:nvSpPr>
          <p:cNvPr id="6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37</a:t>
            </a:fld>
            <a:endParaRPr lang="de-D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Alternative für tab11y im Firefox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8378949" cy="4669798"/>
          </a:xfrm>
        </p:spPr>
        <p:txBody>
          <a:bodyPr/>
          <a:lstStyle/>
          <a:p>
            <a:pPr>
              <a:defRPr/>
            </a:pPr>
            <a:r>
              <a:rPr lang="de-DE"/>
              <a:t>Für den Firefox Browser gibt es kein „tab11y“, aber dafür eine im Browser integrierte Alternative. Diese findet man im Firefox folgendermaßen: Irgendwo auf der Website Rechtsklick -&gt; „Untersuchen“ -&gt; der Tab „Barrierefreiheit“ -&gt; Haken bei „Tab-Reihenfolge anzeigen“</a:t>
            </a:r>
            <a:endParaRPr/>
          </a:p>
        </p:txBody>
      </p:sp>
      <p:pic>
        <p:nvPicPr>
          <p:cNvPr id="5" name="Grafi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300" y="5077323"/>
            <a:ext cx="11921490" cy="824925"/>
          </a:xfrm>
          <a:prstGeom prst="rect">
            <a:avLst/>
          </a:prstGeom>
        </p:spPr>
      </p:pic>
      <p:pic>
        <p:nvPicPr>
          <p:cNvPr id="6" name="Grafi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44462" y="1705823"/>
            <a:ext cx="3248478" cy="32865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Fokussierbare Bedienelemente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Alle Bedienelemente sind mit der Tastatur fokussierbar (haben in „taba11y“ eine Markierung und Nummer)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2-1-1-ohne-maus-nutzbar"/>
              </a:rPr>
              <a:t>9.2.1.1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Die Akkordeon-Buttons sind nicht Teil der Tab-Reihenfolge und damit nicht fokussierbar und nicht mit der Tastatur bedienbar.</a:t>
            </a:r>
            <a:endParaRPr/>
          </a:p>
          <a:p>
            <a:pPr marL="0" indent="0">
              <a:buNone/>
              <a:defRPr/>
            </a:pPr>
            <a:r>
              <a:rPr lang="de-DE" sz="2400"/>
              <a:t>→ Bei vielen Einschränkungen und</a:t>
            </a:r>
            <a:br>
              <a:rPr lang="de-DE" sz="2400"/>
            </a:br>
            <a:r>
              <a:rPr lang="de-DE" sz="2400"/>
              <a:t>Behinderungen ist es nicht möglich</a:t>
            </a:r>
            <a:br>
              <a:rPr lang="de-DE" sz="2400"/>
            </a:br>
            <a:r>
              <a:rPr lang="de-DE" sz="2400"/>
              <a:t>die Maus zu bedienen, die</a:t>
            </a:r>
            <a:br>
              <a:rPr lang="de-DE" sz="2400"/>
            </a:br>
            <a:r>
              <a:rPr lang="de-DE" sz="2400"/>
              <a:t>betroffenen Menschen sind auf </a:t>
            </a:r>
            <a:br>
              <a:rPr lang="de-DE" sz="2400"/>
            </a:br>
            <a:r>
              <a:rPr lang="de-DE" sz="2400"/>
              <a:t>Tastaturbedienung angewiesen.</a:t>
            </a:r>
            <a:endParaRPr/>
          </a:p>
        </p:txBody>
      </p:sp>
      <p:pic>
        <p:nvPicPr>
          <p:cNvPr id="5" name="Grafik 4" descr="Screenshot: Akkordeon-Buttons sind laut &quot;taba11y&quot; nicht Teil der Tab-Reihenfolge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1611" y="3680460"/>
            <a:ext cx="6025240" cy="3086098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39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Lernziele - Heute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Sie kennen einen Teil des </a:t>
            </a:r>
            <a:r>
              <a:rPr lang="en-US"/>
              <a:t>Easy Web Checks</a:t>
            </a:r>
            <a:endParaRPr/>
          </a:p>
          <a:p>
            <a:pPr>
              <a:defRPr/>
            </a:pPr>
            <a:r>
              <a:rPr lang="de-DE"/>
              <a:t>Sie kennen einige wichtige Prüfschritte, Analyse-Tools und weitere Hilfsmittelt, um gängige Barrieren zu erkennen</a:t>
            </a:r>
            <a:endParaRPr/>
          </a:p>
          <a:p>
            <a:pPr>
              <a:defRPr/>
            </a:pPr>
            <a:r>
              <a:rPr lang="de-DE"/>
              <a:t>Sie kennen die Checkliste des </a:t>
            </a:r>
            <a:r>
              <a:rPr lang="en-US"/>
              <a:t>Easy Web Checks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2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/>
              <a:t>Sinnvolle Tab-Reihenfolge bei der Tastaturbedienung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Die Reihenfolge der Tab-Navigation (mit der Tastatur) ist sinnvoll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2-4-3-schluessige-reihenfolge-bei-der-tastaturbedienung"/>
              </a:rPr>
              <a:t>9.2.4.3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Während am Anfang die Reihenfolge noch konsistent ist mit: 9, 10, 13, wird ein Element, das sich direkt daneben befindet erst an 25ter Stelle fokussiert.</a:t>
            </a:r>
            <a:endParaRPr/>
          </a:p>
        </p:txBody>
      </p:sp>
      <p:pic>
        <p:nvPicPr>
          <p:cNvPr id="5" name="Grafik 4" descr="Screenshot: tab11y zeigt visuell problematische Tab-Reihenfolge a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78142" y="3429000"/>
            <a:ext cx="7635716" cy="2242658"/>
          </a:xfrm>
          <a:prstGeom prst="rect">
            <a:avLst/>
          </a:prstGeom>
        </p:spPr>
      </p:pic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40</a:t>
            </a:fld>
            <a:endParaRPr 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WCAG Contrast Checker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Tool: WCAG Color contrast Checker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2403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/>
              <a:t>WCAG Color contrast checker </a:t>
            </a:r>
            <a:r>
              <a:rPr lang="de-DE" sz="2400"/>
              <a:t>(</a:t>
            </a:r>
            <a:r>
              <a:rPr lang="de-DE" sz="2400" u="sng">
                <a:hlinkClick r:id="rId3" tooltip="https://addons.mozilla.org/de/firefox/addon/wcag-contrast-checker/"/>
              </a:rPr>
              <a:t>Firefox</a:t>
            </a:r>
            <a:r>
              <a:rPr lang="de-DE" sz="2400"/>
              <a:t> [1] | </a:t>
            </a:r>
            <a:r>
              <a:rPr lang="de-DE" sz="2400" u="sng">
                <a:hlinkClick r:id="rId4" tooltip="https://chrome.google.com/webstore/detail/wcag-color-contrast-check/plnahcmalebffmaghcpcmpaciebdhgdf?hl=en"/>
              </a:rPr>
              <a:t>Google Chrome</a:t>
            </a:r>
            <a:r>
              <a:rPr lang="de-DE" sz="2400"/>
              <a:t> [2]) ist eine gratis Browser Extension, die automatisch in der Leiste links Kontrastfehler bei Texten auf Webseite angezeigt und auch wie hoch der Kontrastunterschied tatsächlich ist. </a:t>
            </a:r>
            <a:endParaRPr/>
          </a:p>
          <a:p>
            <a:pPr>
              <a:defRPr/>
            </a:pPr>
            <a:r>
              <a:rPr lang="de-DE" sz="2400" b="1"/>
              <a:t>Wichtig:</a:t>
            </a:r>
            <a:r>
              <a:rPr lang="de-DE" sz="2400"/>
              <a:t> Absichtlich versteckte Elemente auf der Webseite sind ausgenommen (werden aber vom Tool angezeigt). Relevant ist nur AA.</a:t>
            </a:r>
            <a:endParaRPr/>
          </a:p>
        </p:txBody>
      </p:sp>
      <p:pic>
        <p:nvPicPr>
          <p:cNvPr id="5" name="Grafik 4" descr="Screenshot: Liste mit automatisch gefundenen Kontrastfehlern, der Vorder- und Hintergrundfarbe und dem dazugehörigen Kontrastwert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45484" y="4193020"/>
            <a:ext cx="3962400" cy="1504950"/>
          </a:xfrm>
          <a:prstGeom prst="rect">
            <a:avLst/>
          </a:prstGeom>
        </p:spPr>
      </p:pic>
      <p:pic>
        <p:nvPicPr>
          <p:cNvPr id="7" name="Grafik 6" descr="Screenshots: Vorder- und Hintergrundfarbe einstellbar und mit Pipette erfassbar. Tabelle aufgeteilt in Textgröße, Kontrastwert und ob es jeweils für WCAG AA und WCAG AAA ausreichbar ist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22011" y="4039665"/>
            <a:ext cx="3722586" cy="194706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565149" y="5986731"/>
            <a:ext cx="11062278" cy="77982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/>
              <a:t>[1] </a:t>
            </a:r>
            <a:r>
              <a:rPr lang="de-DE" u="sng">
                <a:hlinkClick r:id="rId3" tooltip="https://addons.mozilla.org/de/firefox/addon/wcag-contrast-checker/"/>
              </a:rPr>
              <a:t>https://addons.mozilla.org/de/firefox/addon/wcag-contrast-checker/</a:t>
            </a:r>
            <a:endParaRPr lang="de-DE"/>
          </a:p>
          <a:p>
            <a:pPr>
              <a:defRPr/>
            </a:pPr>
            <a:r>
              <a:rPr lang="de-DE"/>
              <a:t>[2] </a:t>
            </a:r>
            <a:r>
              <a:rPr lang="de-DE" u="sng">
                <a:hlinkClick r:id="rId4" tooltip="https://chrome.google.com/webstore/detail/wcag-color-contrast-check/plnahcmalebffmaghcpcmpaciebdhgdf?hl=en"/>
              </a:rPr>
              <a:t>https://chrome.google.com/webstore/detail/wcag-color-contrast-check/plnahcmalebffmaghcpcmpaciebdhgdf?hl=en</a:t>
            </a:r>
            <a:endParaRPr lang="de-DE"/>
          </a:p>
        </p:txBody>
      </p:sp>
      <p:sp>
        <p:nvSpPr>
          <p:cNvPr id="6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42</a:t>
            </a:fld>
            <a:endParaRPr 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Kontraste bei Texten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>
                <a:latin typeface="Calibri"/>
                <a:ea typeface="Calibri"/>
                <a:cs typeface="Times New Roman"/>
              </a:rPr>
              <a:t>Die Kontrastverhältnisse von allen Texten im Vergleich zum Hintergrund sind mindestens 4,5:1 bei normaler Größe und mindestens 3:1 bei großer Schrift (ab 24 px bzw. 18,7 px bei fetter Schrift) [</a:t>
            </a:r>
            <a:r>
              <a:rPr lang="de-DE" sz="2400" u="sng">
                <a:latin typeface="Calibri"/>
                <a:ea typeface="Calibri"/>
                <a:cs typeface="Times New Roman"/>
                <a:hlinkClick r:id="rId3" tooltip="https://ergebnis.bitvtest.de/pruefschritt/bitv-20-web/9-1-4-3-kontraste-von-texten-ausreichend"/>
              </a:rPr>
              <a:t>9.1.4.3</a:t>
            </a:r>
            <a:r>
              <a:rPr lang="de-DE" sz="2400">
                <a:latin typeface="Calibri"/>
                <a:ea typeface="Calibri"/>
                <a:cs typeface="Times New Roman"/>
              </a:rPr>
              <a:t>].</a:t>
            </a:r>
            <a:endParaRPr/>
          </a:p>
          <a:p>
            <a:pPr marL="0" indent="0">
              <a:buNone/>
              <a:defRPr/>
            </a:pPr>
            <a:r>
              <a:rPr lang="de-DE" sz="2400" b="1"/>
              <a:t>Fehlerbeispiel</a:t>
            </a:r>
            <a:r>
              <a:rPr lang="de-DE" sz="2400"/>
              <a:t>: Der Text „Vortrag“ hat nur einen Kontrastunterschied von 1,4:1, gefordert wäre aber einer von mindestens 4,5:1 bei normal großem Text.</a:t>
            </a:r>
            <a:endParaRPr/>
          </a:p>
        </p:txBody>
      </p:sp>
      <p:pic>
        <p:nvPicPr>
          <p:cNvPr id="7" name="Grafik 6" descr="Screenshot: WCAG Contrast checker zeigt an: &quot;Durchgefallen 1.43 small 1 span&quot;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573" y="4295161"/>
            <a:ext cx="5048250" cy="381000"/>
          </a:xfrm>
          <a:prstGeom prst="rect">
            <a:avLst/>
          </a:prstGeom>
        </p:spPr>
      </p:pic>
      <p:pic>
        <p:nvPicPr>
          <p:cNvPr id="11" name="Grafik 10" descr="Screenshot: WCAG Contrast checker zeigt an: &quot;Size small Contrast 1.43 AA durchgefallen AAA durchgefallen&quot; und &quot;Size Large Contrast 1.43 AA durchgefallen AAA durchgefallen&quot;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3035" y="4745405"/>
            <a:ext cx="5029200" cy="1123950"/>
          </a:xfrm>
          <a:prstGeom prst="rect">
            <a:avLst/>
          </a:prstGeom>
        </p:spPr>
      </p:pic>
      <p:pic>
        <p:nvPicPr>
          <p:cNvPr id="9" name="Grafik 8" descr="Screenshot: Text mit niedrigen Kontrast, hellgrau auf weißem Hintergrund.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19896" y="4290689"/>
            <a:ext cx="1007531" cy="203338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943600" y="5155500"/>
            <a:ext cx="4298373" cy="0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43</a:t>
            </a:fld>
            <a:endParaRPr 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de-DE" sz="7200"/>
              <a:t>Vielen Dank für Ihre Aufmerksamkeit!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Anhang: Tool-Liste (1)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526992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/>
              <a:t>"Siteimprove Accessibility Checker"</a:t>
            </a:r>
            <a:r>
              <a:rPr lang="de-DE" sz="2800"/>
              <a:t> Browser Extension (</a:t>
            </a:r>
            <a:r>
              <a:rPr lang="de-DE" sz="2800" u="sng">
                <a:hlinkClick r:id="rId3" tooltip="https://chrome.google.com/webstore/detail/siteimprove-accessibility/djcglbmbegflehmbfleechkjhmedcopn"/>
              </a:rPr>
              <a:t>Google Chrome</a:t>
            </a:r>
            <a:r>
              <a:rPr lang="de-DE" sz="2800"/>
              <a:t> | </a:t>
            </a:r>
            <a:r>
              <a:rPr lang="de-DE" sz="2800" u="sng">
                <a:hlinkClick r:id="rId4" tooltip="https://addons.mozilla.org/de/firefox/addon/si-accessibility-checker/"/>
              </a:rPr>
              <a:t>Firefox</a:t>
            </a:r>
            <a:r>
              <a:rPr lang="de-DE" sz="2800"/>
              <a:t>)</a:t>
            </a:r>
            <a:endParaRPr lang="en-US" sz="2800"/>
          </a:p>
          <a:p>
            <a:pPr>
              <a:defRPr/>
            </a:pPr>
            <a:r>
              <a:rPr lang="en-US" sz="2800"/>
              <a:t>Bookmarklet</a:t>
            </a:r>
            <a:r>
              <a:rPr lang="de-DE" sz="2800"/>
              <a:t> "Inhalte gegliedert" aus der </a:t>
            </a:r>
            <a:r>
              <a:rPr lang="de-DE" sz="2800" u="sng">
                <a:hlinkClick r:id="rId5" tooltip="https://www.bitvtest.de/bitv_test/das_testverfahren_im_detail/werkzeugliste/bookmarklets.html"/>
              </a:rPr>
              <a:t>BIK BITV Werkzeugliste </a:t>
            </a:r>
            <a:r>
              <a:rPr lang="en-US" sz="2800" u="sng">
                <a:hlinkClick r:id="rId5" tooltip="https://www.bitvtest.de/bitv_test/das_testverfahren_im_detail/werkzeugliste/bookmarklets.html"/>
              </a:rPr>
              <a:t>Bookmarklets</a:t>
            </a:r>
            <a:endParaRPr lang="de-DE" sz="2800"/>
          </a:p>
          <a:p>
            <a:pPr>
              <a:defRPr/>
            </a:pPr>
            <a:r>
              <a:rPr lang="de-DE" sz="2800"/>
              <a:t>"</a:t>
            </a:r>
            <a:r>
              <a:rPr lang="en-US" sz="2800"/>
              <a:t>Lists Bookmarklet</a:t>
            </a:r>
            <a:r>
              <a:rPr lang="de-DE" sz="2800"/>
              <a:t>" aus der </a:t>
            </a:r>
            <a:r>
              <a:rPr lang="en-US" sz="2800" u="sng">
                <a:hlinkClick r:id="rId6" tooltip="https://pauljadam.com/bookmarklets/lists.html"/>
              </a:rPr>
              <a:t>Paul J. Adam's Bookmarklet</a:t>
            </a:r>
            <a:r>
              <a:rPr lang="de-DE" sz="2800" u="sng">
                <a:hlinkClick r:id="rId6" tooltip="https://pauljadam.com/bookmarklets/lists.html"/>
              </a:rPr>
              <a:t>-Liste</a:t>
            </a:r>
            <a:endParaRPr lang="en-US" sz="2800"/>
          </a:p>
          <a:p>
            <a:pPr>
              <a:defRPr/>
            </a:pPr>
            <a:r>
              <a:rPr lang="de-DE" sz="2800"/>
              <a:t>"</a:t>
            </a:r>
            <a:r>
              <a:rPr lang="en-US" sz="2800"/>
              <a:t>Tables Bookmarklet</a:t>
            </a:r>
            <a:r>
              <a:rPr lang="de-DE" sz="2800"/>
              <a:t>" aus der </a:t>
            </a:r>
            <a:r>
              <a:rPr lang="en-US" sz="2800" u="sng">
                <a:hlinkClick r:id="rId7" tooltip="https://pauljadam.com/bookmarklets/tables.html"/>
              </a:rPr>
              <a:t>Paul J. Adam's Bookmarklet</a:t>
            </a:r>
            <a:r>
              <a:rPr lang="de-DE" sz="2800" u="sng">
                <a:hlinkClick r:id="rId7" tooltip="https://pauljadam.com/bookmarklets/tables.html"/>
              </a:rPr>
              <a:t>-Liste</a:t>
            </a:r>
            <a:endParaRPr lang="en-US"/>
          </a:p>
          <a:p>
            <a:pPr>
              <a:defRPr/>
            </a:pPr>
            <a:r>
              <a:rPr lang="en-US"/>
              <a:t>"taba11y" (</a:t>
            </a:r>
            <a:r>
              <a:rPr lang="en-US" u="sng">
                <a:hlinkClick r:id="rId8" tooltip="https://chrome.google.com/webstore/detail/taba11y/aocppmckdocdjkphmofnklcjhdidgmga"/>
              </a:rPr>
              <a:t>für Google Chrome</a:t>
            </a:r>
            <a:r>
              <a:rPr lang="en-US"/>
              <a:t>)</a:t>
            </a:r>
            <a:endParaRPr/>
          </a:p>
          <a:p>
            <a:pPr>
              <a:defRPr/>
            </a:pPr>
            <a:r>
              <a:rPr lang="de-DE" sz="2800"/>
              <a:t>"</a:t>
            </a:r>
            <a:r>
              <a:rPr lang="en-US" sz="2800"/>
              <a:t>Images Bookmarklet</a:t>
            </a:r>
            <a:r>
              <a:rPr lang="de-DE" sz="2800"/>
              <a:t>" aus </a:t>
            </a:r>
            <a:r>
              <a:rPr lang="en-US" sz="2800" u="sng">
                <a:hlinkClick r:id="rId9" tooltip="https://pauljadam.com/bookmarklets/images.html"/>
              </a:rPr>
              <a:t>Paul J. Adam's Bookmarklet</a:t>
            </a:r>
            <a:r>
              <a:rPr lang="de-DE" sz="2800" u="sng">
                <a:hlinkClick r:id="rId9" tooltip="https://pauljadam.com/bookmarklets/images.html"/>
              </a:rPr>
              <a:t>-Liste</a:t>
            </a:r>
            <a:endParaRPr lang="de-DE" sz="2800"/>
          </a:p>
          <a:p>
            <a:pPr>
              <a:defRPr/>
            </a:pPr>
            <a:r>
              <a:rPr lang="de-DE"/>
              <a:t>"</a:t>
            </a:r>
            <a:r>
              <a:rPr lang="en-US" sz="2800"/>
              <a:t>Lang Bookmarklet</a:t>
            </a:r>
            <a:r>
              <a:rPr lang="de-DE" sz="2800"/>
              <a:t>" aus der Tabelle in der </a:t>
            </a:r>
            <a:r>
              <a:rPr lang="en-US" sz="2800" u="sng">
                <a:hlinkClick r:id="rId10" tooltip="https://pauljadam.com/bookmarklets.html"/>
              </a:rPr>
              <a:t>Paul J. Adam's Bookmarklet</a:t>
            </a:r>
            <a:r>
              <a:rPr lang="de-DE" sz="2800" u="sng">
                <a:hlinkClick r:id="rId10" tooltip="https://pauljadam.com/bookmarklets.html"/>
              </a:rPr>
              <a:t>-Liste</a:t>
            </a:r>
            <a:endParaRPr lang="de-DE" sz="2800"/>
          </a:p>
        </p:txBody>
      </p:sp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45</a:t>
            </a:fld>
            <a:endParaRPr 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Anhang: Tool-Liste (2)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64573" y="1588072"/>
            <a:ext cx="11062854" cy="52699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800"/>
              <a:t>Browserextension </a:t>
            </a:r>
            <a:r>
              <a:rPr lang="de-DE"/>
              <a:t>"</a:t>
            </a:r>
            <a:r>
              <a:rPr lang="en-US" sz="2800"/>
              <a:t>Web Developer" (</a:t>
            </a:r>
            <a:r>
              <a:rPr lang="en-US" sz="2800" u="sng">
                <a:hlinkClick r:id="rId3" tooltip="https://addons.mozilla.org/de/firefox/addon/web-developer/"/>
              </a:rPr>
              <a:t>Firefox</a:t>
            </a:r>
            <a:r>
              <a:rPr lang="en-US" sz="2800"/>
              <a:t> | </a:t>
            </a:r>
            <a:r>
              <a:rPr lang="en-US" sz="2800" u="sng">
                <a:hlinkClick r:id="rId4" tooltip="https://chrome.google.com/webstore/detail/web-developer/bfbameneiokkgbdmiekhjnmfkcnldhhm?hl=de"/>
              </a:rPr>
              <a:t>Google Chrome</a:t>
            </a:r>
            <a:r>
              <a:rPr lang="en-US" sz="2800"/>
              <a:t>)</a:t>
            </a:r>
            <a:endParaRPr/>
          </a:p>
          <a:p>
            <a:pPr>
              <a:defRPr/>
            </a:pPr>
            <a:r>
              <a:rPr lang="en-US" sz="2800"/>
              <a:t>WCAG Color contrast checker </a:t>
            </a:r>
            <a:r>
              <a:rPr lang="de-DE" sz="2800"/>
              <a:t>(</a:t>
            </a:r>
            <a:r>
              <a:rPr lang="de-DE" sz="2800" u="sng">
                <a:hlinkClick r:id="rId5" tooltip="https://addons.mozilla.org/de/firefox/addon/wcag-contrast-checker/"/>
              </a:rPr>
              <a:t>Firefox</a:t>
            </a:r>
            <a:r>
              <a:rPr lang="de-DE" sz="2800"/>
              <a:t> | </a:t>
            </a:r>
            <a:r>
              <a:rPr lang="de-DE" sz="2800" u="sng">
                <a:hlinkClick r:id="rId6" tooltip="https://chrome.google.com/webstore/detail/wcag-color-contrast-check/plnahcmalebffmaghcpcmpaciebdhgdf?hl=en"/>
              </a:rPr>
              <a:t>Google Chrome</a:t>
            </a:r>
            <a:r>
              <a:rPr lang="de-DE" sz="2800"/>
              <a:t>)</a:t>
            </a:r>
            <a:endParaRPr lang="en-US"/>
          </a:p>
          <a:p>
            <a:pPr>
              <a:defRPr/>
            </a:pPr>
            <a:r>
              <a:rPr lang="en-US" u="sng">
                <a:hlinkClick r:id="rId7" tooltip="https://www.tpgi.com/color-contrast-checker/"/>
              </a:rPr>
              <a:t>Colour Contrast Analyser</a:t>
            </a:r>
            <a:endParaRPr lang="en-US"/>
          </a:p>
          <a:p>
            <a:pPr>
              <a:defRPr/>
            </a:pPr>
            <a:r>
              <a:rPr lang="en-US" sz="2800"/>
              <a:t>Bookmarklet</a:t>
            </a:r>
            <a:r>
              <a:rPr lang="de-DE" sz="2800"/>
              <a:t> "Textabstände"</a:t>
            </a:r>
            <a:r>
              <a:rPr lang="en-US" sz="2800"/>
              <a:t> </a:t>
            </a:r>
            <a:r>
              <a:rPr lang="de-DE" sz="2800"/>
              <a:t>aus der </a:t>
            </a:r>
            <a:r>
              <a:rPr lang="en-US" sz="2800" u="sng">
                <a:hlinkClick r:id="rId8" tooltip="https://www.bitvtest.de/bitv_test/das_testverfahren_im_detail/werkzeugliste/bookmarklets.html"/>
              </a:rPr>
              <a:t>BIK BITV-Test Werkzeugliste Bookmarklets</a:t>
            </a:r>
            <a:endParaRPr lang="en-US" sz="2800"/>
          </a:p>
          <a:p>
            <a:pPr>
              <a:defRPr/>
            </a:pPr>
            <a:r>
              <a:rPr lang="de-DE" sz="2800"/>
              <a:t>Browser Extension "Landmarks" (</a:t>
            </a:r>
            <a:r>
              <a:rPr lang="de-DE" sz="2800" u="sng">
                <a:hlinkClick r:id="rId9" tooltip="https://chrome.google.com/webstore/detail/landmark-navigation-via-k/ddpokpbjopmeeiiolheejjpkonlkklgp"/>
              </a:rPr>
              <a:t>Google Chrome</a:t>
            </a:r>
            <a:r>
              <a:rPr lang="de-DE" sz="2800"/>
              <a:t> | </a:t>
            </a:r>
            <a:r>
              <a:rPr lang="de-DE" sz="2800" u="sng">
                <a:hlinkClick r:id="rId10" tooltip="https://addons.mozilla.org/de/firefox/addon/landmarks/"/>
              </a:rPr>
              <a:t>Firefox</a:t>
            </a:r>
            <a:r>
              <a:rPr lang="de-DE" sz="2800"/>
              <a:t>)</a:t>
            </a:r>
            <a:endParaRPr/>
          </a:p>
          <a:p>
            <a:pPr>
              <a:defRPr/>
            </a:pPr>
            <a:r>
              <a:rPr lang="de-DE" sz="2800"/>
              <a:t>"</a:t>
            </a:r>
            <a:r>
              <a:rPr lang="en-US" sz="2800"/>
              <a:t>Autocomplete Attribute Favlet"</a:t>
            </a:r>
            <a:r>
              <a:rPr lang="de-DE" sz="2800"/>
              <a:t> </a:t>
            </a:r>
            <a:r>
              <a:rPr lang="en-US" sz="2800"/>
              <a:t>Bookmarklet</a:t>
            </a:r>
            <a:r>
              <a:rPr lang="de-DE" sz="2800"/>
              <a:t> von </a:t>
            </a:r>
            <a:r>
              <a:rPr lang="en-US" sz="2800" u="sng">
                <a:hlinkClick r:id="rId11" tooltip="https://labs.levelaccess.com/index.php/Autocomplete_Attribute_Favlet"/>
              </a:rPr>
              <a:t>Level Access Web Labs</a:t>
            </a:r>
            <a:endParaRPr lang="de-DE" sz="2800"/>
          </a:p>
        </p:txBody>
      </p:sp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46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564573" y="373514"/>
            <a:ext cx="8690461" cy="1001281"/>
          </a:xfrm>
        </p:spPr>
        <p:txBody>
          <a:bodyPr/>
          <a:lstStyle/>
          <a:p>
            <a:pPr>
              <a:defRPr/>
            </a:pPr>
            <a:r>
              <a:rPr lang="de-DE"/>
              <a:t>Easy Web Check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auto">
          <a:xfrm>
            <a:off x="564573" y="1588073"/>
            <a:ext cx="11062854" cy="466979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b="1" dirty="0"/>
              <a:t>Vereinfachte </a:t>
            </a:r>
            <a:r>
              <a:rPr lang="de-DE" dirty="0"/>
              <a:t>Prüfmethode</a:t>
            </a:r>
            <a:endParaRPr dirty="0"/>
          </a:p>
          <a:p>
            <a:pPr lvl="1">
              <a:defRPr/>
            </a:pPr>
            <a:r>
              <a:rPr lang="de-DE" dirty="0"/>
              <a:t>Fokus auf einfach zu findende Barrieren („</a:t>
            </a:r>
            <a:r>
              <a:rPr lang="en-GB" dirty="0"/>
              <a:t>low hanging fruits</a:t>
            </a:r>
            <a:r>
              <a:rPr lang="de-DE" dirty="0"/>
              <a:t>“)</a:t>
            </a:r>
            <a:endParaRPr dirty="0"/>
          </a:p>
          <a:p>
            <a:pPr lvl="1">
              <a:defRPr/>
            </a:pPr>
            <a:r>
              <a:rPr lang="de-DE" dirty="0"/>
              <a:t>Keine technischen Kenntnisse in Webdesign oder –</a:t>
            </a:r>
            <a:r>
              <a:rPr lang="de-DE" dirty="0" err="1"/>
              <a:t>programmierung</a:t>
            </a:r>
            <a:r>
              <a:rPr lang="de-DE" dirty="0"/>
              <a:t> erforderlich</a:t>
            </a:r>
            <a:endParaRPr dirty="0"/>
          </a:p>
          <a:p>
            <a:pPr>
              <a:defRPr/>
            </a:pPr>
            <a:r>
              <a:rPr lang="de-DE" dirty="0"/>
              <a:t>Die meisten (nicht alle) Kriterien nach BITV 2.0 werden überprüft [1]</a:t>
            </a:r>
            <a:endParaRPr dirty="0"/>
          </a:p>
          <a:p>
            <a:pPr lvl="1">
              <a:defRPr/>
            </a:pPr>
            <a:r>
              <a:rPr lang="de-DE" dirty="0"/>
              <a:t>52 von 94 verpflichtende Kriterien werden berücksichtigt</a:t>
            </a:r>
            <a:endParaRPr dirty="0"/>
          </a:p>
          <a:p>
            <a:pPr lvl="1">
              <a:defRPr/>
            </a:pPr>
            <a:r>
              <a:rPr lang="de-DE" dirty="0"/>
              <a:t>Manche Kriterien werden nur unvollständig geprüft</a:t>
            </a:r>
            <a:endParaRPr dirty="0"/>
          </a:p>
          <a:p>
            <a:pPr>
              <a:defRPr/>
            </a:pPr>
            <a:r>
              <a:rPr lang="de-DE" dirty="0"/>
              <a:t>Halbautomatische Prüfung</a:t>
            </a:r>
            <a:endParaRPr dirty="0"/>
          </a:p>
          <a:p>
            <a:pPr lvl="1">
              <a:defRPr/>
            </a:pPr>
            <a:r>
              <a:rPr lang="de-DE" dirty="0"/>
              <a:t>Automatische Tools (Desktop-Anwendungen, Browser-Erweiterungen)</a:t>
            </a:r>
            <a:endParaRPr dirty="0"/>
          </a:p>
          <a:p>
            <a:pPr lvl="1">
              <a:defRPr/>
            </a:pPr>
            <a:r>
              <a:rPr lang="de-DE" dirty="0"/>
              <a:t>Zusätzliche manuelle Sichtprüfungen</a:t>
            </a:r>
            <a:endParaRPr dirty="0"/>
          </a:p>
          <a:p>
            <a:pPr>
              <a:defRPr/>
            </a:pP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de-DE" sz="1800" b="0" i="0" u="none" strike="noStrike" cap="none" spc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[1] Mapping: Easy Web Check Prüfschritte zu den BITV 2.0 Kriterien: </a:t>
            </a:r>
            <a:r>
              <a:rPr lang="de-DE" sz="1800" b="0" i="0" u="sng" strike="noStrike" cap="none" spc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  <a:hlinkClick r:id="rId3" tooltip="https://cloud.mi.hdm-stuttgart.de/s/FXXMYKEemP8bBx3"/>
              </a:rPr>
              <a:t>https://cloud.mi.hdm-stuttgart.de/s/FXXMYKEemP8bBx3</a:t>
            </a:r>
            <a:r>
              <a:rPr lang="de-DE" sz="1800" b="0" i="0" u="none" strike="noStrike" cap="none" spc="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sz="1800" dirty="0"/>
          </a:p>
        </p:txBody>
      </p:sp>
      <p:sp>
        <p:nvSpPr>
          <p:cNvPr id="3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95741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Werkzeuge, Abdeckung und Checkliste</a:t>
            </a:r>
          </a:p>
        </p:txBody>
      </p:sp>
      <p:sp>
        <p:nvSpPr>
          <p:cNvPr id="503465610" name="Content Placeholder 2"/>
          <p:cNvSpPr>
            <a:spLocks noGrp="1"/>
          </p:cNvSpPr>
          <p:nvPr>
            <p:ph idx="1"/>
          </p:nvPr>
        </p:nvSpPr>
        <p:spPr bwMode="auto">
          <a:xfrm>
            <a:off x="564571" y="1588071"/>
            <a:ext cx="11062852" cy="4669796"/>
          </a:xfrm>
        </p:spPr>
        <p:txBody>
          <a:bodyPr/>
          <a:lstStyle/>
          <a:p>
            <a:pPr>
              <a:defRPr/>
            </a:pPr>
            <a:r>
              <a:rPr u="sng">
                <a:solidFill>
                  <a:schemeClr val="tx1"/>
                </a:solidFill>
                <a:hlinkClick r:id="rId3" tooltip="https://cloud.bf-hdm.de/s/qC6rCAnFJf6S2L4"/>
              </a:rPr>
              <a:t>Mapping: Easy Web Check Prüfschritte zu den BITV 2.0 Kriterien</a:t>
            </a:r>
            <a:r>
              <a:rPr>
                <a:solidFill>
                  <a:schemeClr val="tx1"/>
                </a:solidFill>
              </a:rPr>
              <a:t> (Excel)</a:t>
            </a:r>
            <a:endParaRPr/>
          </a:p>
          <a:p>
            <a:pPr>
              <a:defRPr/>
            </a:pPr>
            <a:r>
              <a:rPr u="sng">
                <a:solidFill>
                  <a:schemeClr val="hlink"/>
                </a:solidFill>
                <a:hlinkClick r:id="rId4" tooltip="https://digitalisierung.hdm-stuttgart.de/barrierefreiheit/wp-content/uploads/sites/4/2023/01/EasyWebCheck.Checkliste.V1.pdf"/>
              </a:rPr>
              <a:t>Checkliste zum Easy Web Check</a:t>
            </a:r>
            <a:endParaRPr/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Siteimprove Accessibility Checker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Was sind Automatische Prüftools?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In der Regel Browser-Erweiterung</a:t>
            </a:r>
            <a:endParaRPr dirty="0"/>
          </a:p>
          <a:p>
            <a:pPr>
              <a:defRPr/>
            </a:pPr>
            <a:r>
              <a:rPr lang="de-DE" dirty="0"/>
              <a:t>Überprüfen automatisch auf Zugänglichkeitsprobleme</a:t>
            </a:r>
            <a:endParaRPr dirty="0"/>
          </a:p>
          <a:p>
            <a:pPr>
              <a:defRPr/>
            </a:pPr>
            <a:r>
              <a:rPr lang="de-DE" dirty="0"/>
              <a:t>Barrieren aufgelistet oder in Webseite hervorgehoben</a:t>
            </a:r>
            <a:endParaRPr dirty="0"/>
          </a:p>
          <a:p>
            <a:pPr>
              <a:defRPr/>
            </a:pPr>
            <a:r>
              <a:rPr lang="de-DE" dirty="0"/>
              <a:t>Wir nutzen: </a:t>
            </a:r>
            <a:r>
              <a:rPr lang="en-US" dirty="0" err="1"/>
              <a:t>Siteimprove</a:t>
            </a:r>
            <a:r>
              <a:rPr lang="en-US" dirty="0"/>
              <a:t> Accessibility Checker</a:t>
            </a:r>
          </a:p>
          <a:p>
            <a:pPr>
              <a:defRPr/>
            </a:pPr>
            <a:r>
              <a:rPr lang="de-DE" dirty="0"/>
              <a:t>Vielzahl solcher Tools z.B. </a:t>
            </a:r>
            <a:endParaRPr dirty="0"/>
          </a:p>
          <a:p>
            <a:pPr lvl="1">
              <a:defRPr/>
            </a:pPr>
            <a:r>
              <a:rPr lang="en-US" u="sng" dirty="0">
                <a:hlinkClick r:id="rId3" tooltip="https://www.deque.com/axe/"/>
              </a:rPr>
              <a:t>Axe Accessibility Testing Tool</a:t>
            </a:r>
            <a:endParaRPr lang="en-US" dirty="0"/>
          </a:p>
          <a:p>
            <a:pPr lvl="1">
              <a:defRPr/>
            </a:pPr>
            <a:r>
              <a:rPr lang="en-US" u="sng" dirty="0">
                <a:hlinkClick r:id="rId4" tooltip="https://wave.webaim.org/"/>
              </a:rPr>
              <a:t>WAVE (</a:t>
            </a:r>
            <a:r>
              <a:rPr lang="en-US" u="sng" dirty="0" err="1">
                <a:hlinkClick r:id="rId4" tooltip="https://wave.webaim.org/"/>
              </a:rPr>
              <a:t>WebAIM</a:t>
            </a:r>
            <a:r>
              <a:rPr lang="en-US" u="sng" dirty="0">
                <a:hlinkClick r:id="rId4" tooltip="https://wave.webaim.org/"/>
              </a:rPr>
              <a:t>)</a:t>
            </a:r>
            <a:endParaRPr lang="en-US" dirty="0"/>
          </a:p>
          <a:p>
            <a:pPr lvl="1">
              <a:defRPr/>
            </a:pPr>
            <a:r>
              <a:rPr lang="en-US" u="sng" dirty="0">
                <a:hlinkClick r:id="rId5" tooltip="https://chromewebstore.google.com/detail/arc-toolkit/chdkkkccnlfncngelccgbgfmjebmkmce?hl=de%C2%A0"/>
              </a:rPr>
              <a:t>ARC Toolkit</a:t>
            </a:r>
            <a:endParaRPr lang="en-US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 zu automatischen Prüftools 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3200" b="1"/>
              <a:t>Hinweis</a:t>
            </a:r>
            <a:r>
              <a:rPr lang="de-DE" sz="3200"/>
              <a:t>: Automatische Prüftools wie der eben genannte „</a:t>
            </a:r>
            <a:r>
              <a:rPr lang="en-GB" sz="3200"/>
              <a:t>Siteimprove Accessibility Checker</a:t>
            </a:r>
            <a:r>
              <a:rPr lang="de-DE" sz="3200"/>
              <a:t>“ finden im Schnitt weniger als ein Drittel der Barrieren auf einer Website. </a:t>
            </a:r>
            <a:endParaRPr/>
          </a:p>
          <a:p>
            <a:pPr marL="0" indent="0">
              <a:buNone/>
              <a:defRPr/>
            </a:pPr>
            <a:r>
              <a:rPr lang="de-DE" sz="3200"/>
              <a:t>Trotzdem sind sie eine nützliche Ergänzung zum manuellen Prüfen auf digitale Barrierefreiheit.</a:t>
            </a:r>
            <a:endParaRPr/>
          </a:p>
        </p:txBody>
      </p:sp>
      <p:sp>
        <p:nvSpPr>
          <p:cNvPr id="4" name="Foliennummernplatzhalt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29403" y="365125"/>
            <a:ext cx="698024" cy="365125"/>
          </a:xfrm>
        </p:spPr>
        <p:txBody>
          <a:bodyPr/>
          <a:lstStyle/>
          <a:p>
            <a:pPr>
              <a:defRPr/>
            </a:pPr>
            <a:fld id="{935305CA-DCC9-4948-BD69-6E7F4002ACB5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FBFBF"/>
      </a:hlink>
      <a:folHlink>
        <a:srgbClr val="BFBFBF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2440</Words>
  <Application>Microsoft Office PowerPoint</Application>
  <DocSecurity>0</DocSecurity>
  <PresentationFormat>Breitbild</PresentationFormat>
  <Paragraphs>254</Paragraphs>
  <Slides>46</Slides>
  <Notes>46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Praktischer Workshop: Einfaches Testen von Webseiten für Laien</vt:lpstr>
      <vt:lpstr>Zu mir</vt:lpstr>
      <vt:lpstr>Infos zur Veranstaltung</vt:lpstr>
      <vt:lpstr>Lernziele - Heute</vt:lpstr>
      <vt:lpstr>Easy Web Check</vt:lpstr>
      <vt:lpstr>Werkzeuge, Abdeckung und Checkliste</vt:lpstr>
      <vt:lpstr>Siteimprove Accessibility Checker</vt:lpstr>
      <vt:lpstr>Was sind Automatische Prüftools?</vt:lpstr>
      <vt:lpstr>Hinweis zu automatischen Prüftools </vt:lpstr>
      <vt:lpstr>Siteimprove Accessibility Checker - Vorstellung</vt:lpstr>
      <vt:lpstr>Alternativtexte für Bilder</vt:lpstr>
      <vt:lpstr>Alternativtexte für (Bild-)Links</vt:lpstr>
      <vt:lpstr>Programmatische verbundene Beschriftung von Formular-Elementen</vt:lpstr>
      <vt:lpstr>Zu niedriger Kontrast bei Texten</vt:lpstr>
      <vt:lpstr>Keine Hauptsprache festgelegt</vt:lpstr>
      <vt:lpstr>Unterscheidbare Fließtextlinks</vt:lpstr>
      <vt:lpstr>Leere Überschriften</vt:lpstr>
      <vt:lpstr>Leere Listen</vt:lpstr>
      <vt:lpstr>Abschneiden / überlagern bei Browserzoom</vt:lpstr>
      <vt:lpstr>Sichtbare und zugängliche Beschriftung stimmen überein</vt:lpstr>
      <vt:lpstr>Bookmarklets</vt:lpstr>
      <vt:lpstr>Was sind Bookmarklets?</vt:lpstr>
      <vt:lpstr>„Inhalte gegliedert“ Bookmarklet</vt:lpstr>
      <vt:lpstr>Tool: "Inhalte gegliedert" Bookmarklet</vt:lpstr>
      <vt:lpstr>Nur eine &lt;h1&gt;-Überschrift, die den Seiteninhalt beschreibt</vt:lpstr>
      <vt:lpstr>Sinnvolle Überschriftenstruktur Hierarchie</vt:lpstr>
      <vt:lpstr>Sinnvolle Überschriftenstruktur Reihenfolge</vt:lpstr>
      <vt:lpstr>Überschriften sollten als &lt;h1&gt; - &lt;h6&gt; Überschriften implementiert werden</vt:lpstr>
      <vt:lpstr>Nur tatsächliche Überschriften sollten als welche ausgezeichnet werden</vt:lpstr>
      <vt:lpstr>Es werden die richtigen Tags für fettgedruckte und kursive Texte verwendet</vt:lpstr>
      <vt:lpstr>Textabsätze in &lt;p&gt;-Elementen</vt:lpstr>
      <vt:lpstr>Leerzeilen und -spalten</vt:lpstr>
      <vt:lpstr>Weitere Bookmarklets</vt:lpstr>
      <vt:lpstr>Browser-Erweiterungen</vt:lpstr>
      <vt:lpstr>Was sind Browser-Erweiterungen?</vt:lpstr>
      <vt:lpstr>taba11y</vt:lpstr>
      <vt:lpstr>taba11y Browser Extension</vt:lpstr>
      <vt:lpstr>Alternative für tab11y im Firefox</vt:lpstr>
      <vt:lpstr>Fokussierbare Bedienelemente</vt:lpstr>
      <vt:lpstr>Sinnvolle Tab-Reihenfolge bei der Tastaturbedienung</vt:lpstr>
      <vt:lpstr>WCAG Contrast Checker</vt:lpstr>
      <vt:lpstr>Tool: WCAG Color contrast Checker</vt:lpstr>
      <vt:lpstr>Kontraste bei Texten</vt:lpstr>
      <vt:lpstr>Vielen Dank für Ihre Aufmerksamkeit!</vt:lpstr>
      <vt:lpstr>Anhang: Tool-Liste (1)</vt:lpstr>
      <vt:lpstr>Anhang: Tool-Liste (2)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zur  Digitalen Barrierefreiheit</dc:title>
  <dc:subject>Prüfprozesse</dc:subject>
  <dc:creator>Gottfried Zimmermann</dc:creator>
  <cp:keywords/>
  <dc:description/>
  <cp:lastModifiedBy>Pirmin Gersbacher</cp:lastModifiedBy>
  <cp:revision>764</cp:revision>
  <dcterms:created xsi:type="dcterms:W3CDTF">2022-03-09T10:05:01Z</dcterms:created>
  <dcterms:modified xsi:type="dcterms:W3CDTF">2024-03-26T10:34:58Z</dcterms:modified>
  <cp:category/>
  <dc:identifier/>
  <cp:contentStatus/>
  <dc:language/>
  <cp:version/>
</cp:coreProperties>
</file>