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26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B14F83D-6357-4D25-B521-2976FA72F7BC}" type="datetimeFigureOut">
              <a:rPr lang="de-DE"/>
              <a:t>12.06.2024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975C292-7293-4E14-A97B-9F1AD445DA9E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A684A99-A659-2703-BF5C-4D0865696C51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FD1C6DF-18D7-BAED-A233-66F31E78CE5A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975C292-7293-4E14-A97B-9F1AD445DA9E}" type="slidenum">
              <a:rPr lang="de-DE"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975C292-7293-4E14-A97B-9F1AD445DA9E}" type="slidenum">
              <a:rPr lang="de-DE"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975C292-7293-4E14-A97B-9F1AD445DA9E}" type="slidenum">
              <a:rPr lang="de-DE"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DB164A8-1BCF-C223-06A7-57CE5BEF83A0}" type="slidenum">
              <a:rPr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7455296-E92A-CAA7-4DEE-0D075DBB67EF}" type="slidenum">
              <a:rPr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10CA3CB-AFB8-1748-1B2C-B52E23126419}" type="slidenum">
              <a:rPr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A90AE74-A8EB-D031-89D4-5826A20C3447}" type="slidenum">
              <a:rPr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7115FC7-D39E-8ADD-E603-C64D468828BF}" type="slidenum">
              <a:rPr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6981F8E-40F7-7ECC-43B1-65B7CBC5C4B3}" type="slidenum">
              <a:rPr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2A3C8DB-07BD-A79A-A66B-FBCBF6ECB847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9BBEA3B-FF64-ECDC-4D1D-CE4BEB876235}" type="slidenum">
              <a:rPr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1588ECE-8D2B-CED1-A1D8-B45997FAFEE2}" type="slidenum">
              <a:rPr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FA5FE80-4C52-DFD5-055D-65B2647CD14A}" type="slidenum">
              <a:rPr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9E8D424-96B7-2E5D-2C34-5E047736C461}" type="slidenum">
              <a:rPr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81B146B-1649-B615-E630-A8C9BB49430B}" type="slidenum">
              <a:rPr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427728D-A8D2-145B-977F-7C34E25DCEAF}" type="slidenum">
              <a:rPr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859E16B-7EAE-D636-CFB6-73E803DFBD3B}" type="slidenum">
              <a:rPr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DBB12E1-A1D6-852B-B84B-9B89634A8DE3}" type="slidenum">
              <a:rPr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1A2F34-7466-F60B-6C80-D45A5CEAC78C}" type="slidenum">
              <a:rPr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975C292-7293-4E14-A97B-9F1AD445DA9E}" type="slidenum">
              <a:rPr lang="de-DE"/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975C292-7293-4E14-A97B-9F1AD445DA9E}" type="slidenum">
              <a:rPr lang="de-DE"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975C292-7293-4E14-A97B-9F1AD445DA9E}" type="slidenum">
              <a:rPr lang="de-DE"/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C18A45C-0E34-E615-78CA-0C1A4A153C76}" type="slidenum">
              <a:rPr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9DE54FC-BA21-112C-06C6-16E770642B08}" type="slidenum">
              <a:rPr/>
              <a:t>32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17792" indent="-217792">
              <a:buFont typeface="Arial"/>
              <a:buChar char="•"/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975C292-7293-4E14-A97B-9F1AD445DA9E}" type="slidenum">
              <a:rPr lang="de-DE"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F2A8976-BFCD-99F9-1F85-D3848708B19A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975C292-7293-4E14-A97B-9F1AD445DA9E}" type="slidenum">
              <a:rPr lang="de-DE"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3B202EF-B355-2F68-8C8A-3DE0FBDFEA83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F211C3C-7628-2BF6-78B3-57D15A0FBD14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AA8A1D3-B47F-B1FE-2518-3C947C4F1710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86F0C0-4FDD-4246-A51B-2BB190DBCA4D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 lIns="900000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86F0C0-4FDD-4246-A51B-2BB190DBCA4D}" type="slidenum">
              <a:rPr lang="de-DE"/>
              <a:t>‹Nr.›</a:t>
            </a:fld>
            <a:endParaRPr lang="de-DE"/>
          </a:p>
        </p:txBody>
      </p:sp>
      <p:pic>
        <p:nvPicPr>
          <p:cNvPr id="9" name="Grafik 8" descr="Ein Bild, das Farbigkeit, Grafiken, Design enthält.&#10;&#10;Automatisch generierte Beschreibu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26620" y="547355"/>
            <a:ext cx="921936" cy="8652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86F0C0-4FDD-4246-A51B-2BB190DBCA4D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 lIns="900000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86F0C0-4FDD-4246-A51B-2BB190DBCA4D}" type="slidenum">
              <a:rPr lang="de-DE"/>
              <a:t>‹Nr.›</a:t>
            </a:fld>
            <a:endParaRPr lang="de-DE"/>
          </a:p>
        </p:txBody>
      </p:sp>
      <p:pic>
        <p:nvPicPr>
          <p:cNvPr id="9" name="Grafik 8" descr="Ein Bild, das Farbigkeit, Grafiken, Design enthält.&#10;&#10;Automatisch generierte Beschreibu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26620" y="547355"/>
            <a:ext cx="921936" cy="8652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 lIns="900000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0" rIns="91440" bIns="45720" rtlCol="0">
            <a:normAutofit fontScale="70000" lnSpcReduction="20000"/>
          </a:bodyPr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0" rIns="91440" bIns="45720" rtlCol="0">
            <a:normAutofit fontScale="70000" lnSpcReduction="20000"/>
          </a:bodyPr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86F0C0-4FDD-4246-A51B-2BB190DBCA4D}" type="slidenum">
              <a:rPr lang="de-DE"/>
              <a:t>‹Nr.›</a:t>
            </a:fld>
            <a:endParaRPr lang="de-DE"/>
          </a:p>
        </p:txBody>
      </p:sp>
      <p:pic>
        <p:nvPicPr>
          <p:cNvPr id="10" name="Grafik 9" descr="Ein Bild, das Farbigkeit, Grafiken, Design enthält.&#10;&#10;Automatisch generierte Beschreibu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26620" y="547355"/>
            <a:ext cx="921936" cy="86526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vert="horz" lIns="324000" tIns="0" rIns="91440" bIns="45720" rtlCol="0" anchor="ctr">
            <a:normAutofit/>
          </a:bodyPr>
          <a:lstStyle>
            <a:lvl1pPr>
              <a:defRPr lang="de-DE" sz="2400" b="1"/>
            </a:lvl1pPr>
          </a:lstStyle>
          <a:p>
            <a:pPr marL="0" lvl="0" indent="0">
              <a:buNone/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vert="horz" lIns="324000" tIns="0" rIns="91440" bIns="45720" rtlCol="0" anchor="ctr">
            <a:normAutofit/>
          </a:bodyPr>
          <a:lstStyle>
            <a:lvl1pPr>
              <a:defRPr lang="de-DE" sz="2400" b="1"/>
            </a:lvl1pPr>
          </a:lstStyle>
          <a:p>
            <a:pPr marL="0" lvl="0" indent="0">
              <a:buNone/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 lIns="900000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86F0C0-4FDD-4246-A51B-2BB190DBCA4D}" type="slidenum">
              <a:rPr lang="de-DE"/>
              <a:t>‹Nr.›</a:t>
            </a:fld>
            <a:endParaRPr lang="de-DE"/>
          </a:p>
        </p:txBody>
      </p:sp>
      <p:pic>
        <p:nvPicPr>
          <p:cNvPr id="6" name="Grafik 5" descr="Ein Bild, das Farbigkeit, Grafiken, Design enthält.&#10;&#10;Automatisch generierte Beschreibu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26620" y="547355"/>
            <a:ext cx="921936" cy="8652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86F0C0-4FDD-4246-A51B-2BB190DBCA4D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1EBE6049-154C-4B35-B465-1A60CFF22390}" type="datetimeFigureOut">
              <a:rPr lang="de-DE"/>
              <a:t>12.06.2024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0686F0C0-4FDD-4246-A51B-2BB190DBCA4D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15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15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15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15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15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3666393"/>
            <a:ext cx="12192000" cy="3191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965081" y="1122363"/>
            <a:ext cx="8261838" cy="2387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 sz="4000"/>
              <a:t>Systematische Analyse und Entwicklung von </a:t>
            </a:r>
            <a:br>
              <a:rPr lang="de-DE" sz="4000"/>
            </a:br>
            <a:r>
              <a:rPr lang="de-DE" sz="4000"/>
              <a:t>(digitaler) Barrierefreiheit </a:t>
            </a:r>
            <a:br>
              <a:rPr lang="de-DE" sz="4000"/>
            </a:br>
            <a:r>
              <a:rPr lang="de-DE" sz="4000"/>
              <a:t>an Hochschulen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90089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de-DE"/>
              <a:t>SHUFFLE Webinar </a:t>
            </a:r>
            <a:endParaRPr/>
          </a:p>
          <a:p>
            <a:pPr>
              <a:defRPr/>
            </a:pPr>
            <a:r>
              <a:rPr lang="de-DE"/>
              <a:t>12.06.24 </a:t>
            </a:r>
            <a:endParaRPr/>
          </a:p>
          <a:p>
            <a:pPr>
              <a:defRPr/>
            </a:pPr>
            <a:r>
              <a:rPr lang="de-DE"/>
              <a:t>14 Uhr </a:t>
            </a:r>
            <a:endParaRPr/>
          </a:p>
        </p:txBody>
      </p:sp>
      <p:pic>
        <p:nvPicPr>
          <p:cNvPr id="5" name="Grafik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8242" y="2017054"/>
            <a:ext cx="3430400" cy="3219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5897841" cy="1325563"/>
          </a:xfrm>
        </p:spPr>
        <p:txBody>
          <a:bodyPr/>
          <a:lstStyle/>
          <a:p>
            <a:pPr>
              <a:defRPr/>
            </a:pPr>
            <a:r>
              <a:rPr lang="de-DE"/>
              <a:t>Entwicklung des Reifegradmodells (2)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8097520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/>
              <a:t>Neuentwicklung eines eigenen Reifegradmodells</a:t>
            </a:r>
            <a:endParaRPr/>
          </a:p>
          <a:p>
            <a:pPr lvl="1">
              <a:defRPr/>
            </a:pPr>
            <a:r>
              <a:rPr lang="de-DE"/>
              <a:t>Indikatoren gesammelt (&gt; 300)</a:t>
            </a:r>
            <a:endParaRPr/>
          </a:p>
          <a:p>
            <a:pPr lvl="1">
              <a:defRPr/>
            </a:pPr>
            <a:r>
              <a:rPr lang="de-DE"/>
              <a:t>Relevanten Indikatoren für einen Überblick über die Hochschule ausgewählt</a:t>
            </a:r>
            <a:endParaRPr/>
          </a:p>
          <a:p>
            <a:pPr lvl="1">
              <a:defRPr/>
            </a:pPr>
            <a:r>
              <a:rPr lang="de-DE"/>
              <a:t>Iterativ Feedback von Experten erhoben und weiterentwickelt</a:t>
            </a:r>
            <a:endParaRPr/>
          </a:p>
          <a:p>
            <a:pPr lvl="1">
              <a:defRPr/>
            </a:pPr>
            <a:r>
              <a:rPr lang="de-DE"/>
              <a:t>1. Version fertig, die wir jetzt auch vorstellen</a:t>
            </a:r>
            <a:endParaRPr/>
          </a:p>
        </p:txBody>
      </p:sp>
      <p:sp>
        <p:nvSpPr>
          <p:cNvPr id="4" name="Rechteck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440210" y="1445094"/>
            <a:ext cx="1923067" cy="54461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200">
                <a:solidFill>
                  <a:schemeClr val="bg1"/>
                </a:solidFill>
              </a:rPr>
              <a:t>Vergleich bestehender Reifegradmodelle</a:t>
            </a:r>
            <a:endParaRPr sz="1600">
              <a:solidFill>
                <a:schemeClr val="bg1"/>
              </a:solidFill>
            </a:endParaRPr>
          </a:p>
        </p:txBody>
      </p:sp>
      <p:sp>
        <p:nvSpPr>
          <p:cNvPr id="5" name="Rechteck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440210" y="2310970"/>
            <a:ext cx="1923067" cy="54461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200">
                <a:solidFill>
                  <a:schemeClr val="bg2">
                    <a:lumMod val="25000"/>
                  </a:schemeClr>
                </a:solidFill>
              </a:rPr>
              <a:t>Festlegung der Entwicklungsstrategie</a:t>
            </a:r>
            <a:endParaRPr sz="1600"/>
          </a:p>
        </p:txBody>
      </p:sp>
      <p:sp>
        <p:nvSpPr>
          <p:cNvPr id="6" name="Rechteck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440210" y="3176847"/>
            <a:ext cx="1923067" cy="54461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200">
                <a:solidFill>
                  <a:schemeClr val="bg2">
                    <a:lumMod val="25000"/>
                  </a:schemeClr>
                </a:solidFill>
              </a:rPr>
              <a:t>Iterative Reifegrad-modell-Entwicklung</a:t>
            </a:r>
            <a:endParaRPr sz="1600"/>
          </a:p>
        </p:txBody>
      </p:sp>
      <p:sp>
        <p:nvSpPr>
          <p:cNvPr id="7" name="Rechteck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440210" y="4042724"/>
            <a:ext cx="1923067" cy="54461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200">
                <a:solidFill>
                  <a:schemeClr val="bg2">
                    <a:lumMod val="25000"/>
                  </a:schemeClr>
                </a:solidFill>
              </a:rPr>
              <a:t>Konzeption von Transfer und Evaluation</a:t>
            </a:r>
            <a:endParaRPr sz="1600"/>
          </a:p>
        </p:txBody>
      </p:sp>
      <p:sp>
        <p:nvSpPr>
          <p:cNvPr id="8" name="Rechteck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440210" y="4908600"/>
            <a:ext cx="1923067" cy="54461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200">
                <a:solidFill>
                  <a:schemeClr val="bg2">
                    <a:lumMod val="25000"/>
                  </a:schemeClr>
                </a:solidFill>
              </a:rPr>
              <a:t>Implementation der Transfermittel</a:t>
            </a:r>
            <a:endParaRPr sz="1600"/>
          </a:p>
        </p:txBody>
      </p:sp>
      <p:sp>
        <p:nvSpPr>
          <p:cNvPr id="9" name="Rechteck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440210" y="5774481"/>
            <a:ext cx="1923067" cy="54461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200">
                <a:solidFill>
                  <a:schemeClr val="bg2">
                    <a:lumMod val="25000"/>
                  </a:schemeClr>
                </a:solidFill>
              </a:rPr>
              <a:t>Durchführung der Evaluation</a:t>
            </a:r>
            <a:endParaRPr sz="1600"/>
          </a:p>
        </p:txBody>
      </p:sp>
      <p:cxnSp>
        <p:nvCxnSpPr>
          <p:cNvPr id="16" name="Gerade Verbindung mit Pfeil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10401744" y="1123836"/>
            <a:ext cx="0" cy="321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mit Pfeil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10401744" y="1989713"/>
            <a:ext cx="0" cy="321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mit Pfeil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10401744" y="2855590"/>
            <a:ext cx="0" cy="321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mit Pfei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10401744" y="3721467"/>
            <a:ext cx="0" cy="321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mit Pfeil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10401744" y="4587345"/>
            <a:ext cx="0" cy="321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mit Pfeil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10401744" y="5453221"/>
            <a:ext cx="0" cy="321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hteck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440210" y="579216"/>
            <a:ext cx="1923067" cy="54461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200">
                <a:solidFill>
                  <a:schemeClr val="bg1"/>
                </a:solidFill>
              </a:rPr>
              <a:t>Problemdefinition</a:t>
            </a:r>
            <a:endParaRPr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5E99"/>
                                      </p:to>
                                    </p:animClr>
                                    <p:set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15E99"/>
                                      </p:to>
                                    </p:animClr>
                                    <p:set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5E99"/>
                                      </p:to>
                                    </p:animClr>
                                    <p:set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15E99"/>
                                      </p:to>
                                    </p:animClr>
                                    <p:set>
                                      <p:cBhvr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5897841" cy="1325563"/>
          </a:xfrm>
        </p:spPr>
        <p:txBody>
          <a:bodyPr/>
          <a:lstStyle/>
          <a:p>
            <a:pPr>
              <a:defRPr/>
            </a:pPr>
            <a:r>
              <a:rPr lang="de-DE"/>
              <a:t>Entwicklung des Reifegradmodells (3)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8097520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/>
              <a:t>Zusätzliche Fokusgruppen und Experteninterviews für die Entwicklung der Handlungsempfehlungen</a:t>
            </a:r>
            <a:endParaRPr/>
          </a:p>
          <a:p>
            <a:pPr>
              <a:defRPr/>
            </a:pPr>
            <a:r>
              <a:rPr lang="de-DE"/>
              <a:t>Transfermittel</a:t>
            </a:r>
            <a:endParaRPr/>
          </a:p>
          <a:p>
            <a:pPr lvl="1">
              <a:defRPr/>
            </a:pPr>
            <a:r>
              <a:rPr lang="de-DE"/>
              <a:t>Anleitungen und Anwendungshinweise</a:t>
            </a:r>
            <a:endParaRPr/>
          </a:p>
          <a:p>
            <a:pPr lvl="1">
              <a:defRPr/>
            </a:pPr>
            <a:r>
              <a:rPr lang="de-DE"/>
              <a:t>Excel-Anwendungstool</a:t>
            </a:r>
            <a:endParaRPr/>
          </a:p>
          <a:p>
            <a:pPr lvl="1">
              <a:defRPr/>
            </a:pPr>
            <a:r>
              <a:rPr lang="de-DE"/>
              <a:t>Moodle-Kurs für Handlungsempfehlungen</a:t>
            </a:r>
            <a:endParaRPr/>
          </a:p>
        </p:txBody>
      </p:sp>
      <p:sp>
        <p:nvSpPr>
          <p:cNvPr id="4" name="Rechteck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440210" y="1445094"/>
            <a:ext cx="1923067" cy="54461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200">
                <a:solidFill>
                  <a:schemeClr val="bg1"/>
                </a:solidFill>
              </a:rPr>
              <a:t>Vergleich bestehender Reifegradmodelle</a:t>
            </a:r>
            <a:endParaRPr sz="1600">
              <a:solidFill>
                <a:schemeClr val="bg1"/>
              </a:solidFill>
            </a:endParaRPr>
          </a:p>
        </p:txBody>
      </p:sp>
      <p:sp>
        <p:nvSpPr>
          <p:cNvPr id="5" name="Rechteck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440210" y="2310970"/>
            <a:ext cx="1923067" cy="54461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200">
                <a:solidFill>
                  <a:schemeClr val="bg1"/>
                </a:solidFill>
              </a:rPr>
              <a:t>Festlegung der Entwicklungsstrategie</a:t>
            </a:r>
            <a:endParaRPr sz="1600">
              <a:solidFill>
                <a:schemeClr val="bg1"/>
              </a:solidFill>
            </a:endParaRPr>
          </a:p>
        </p:txBody>
      </p:sp>
      <p:sp>
        <p:nvSpPr>
          <p:cNvPr id="6" name="Rechteck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440210" y="3176847"/>
            <a:ext cx="1923067" cy="54461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200">
                <a:solidFill>
                  <a:schemeClr val="bg1"/>
                </a:solidFill>
              </a:rPr>
              <a:t>Iterative Reifegrad-modell-Entwicklung</a:t>
            </a:r>
            <a:endParaRPr sz="16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440210" y="4042724"/>
            <a:ext cx="1923067" cy="54461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200">
                <a:solidFill>
                  <a:schemeClr val="bg2">
                    <a:lumMod val="25000"/>
                  </a:schemeClr>
                </a:solidFill>
              </a:rPr>
              <a:t>Konzeption von Transfer und Evaluation</a:t>
            </a:r>
            <a:endParaRPr sz="1600"/>
          </a:p>
        </p:txBody>
      </p:sp>
      <p:sp>
        <p:nvSpPr>
          <p:cNvPr id="8" name="Rechteck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440210" y="4908600"/>
            <a:ext cx="1923067" cy="54461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200">
                <a:solidFill>
                  <a:schemeClr val="bg2">
                    <a:lumMod val="25000"/>
                  </a:schemeClr>
                </a:solidFill>
              </a:rPr>
              <a:t>Implementation der Transfermittel</a:t>
            </a:r>
            <a:endParaRPr sz="1600"/>
          </a:p>
        </p:txBody>
      </p:sp>
      <p:sp>
        <p:nvSpPr>
          <p:cNvPr id="9" name="Rechteck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440210" y="5774481"/>
            <a:ext cx="1923067" cy="54461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200">
                <a:solidFill>
                  <a:schemeClr val="bg2">
                    <a:lumMod val="25000"/>
                  </a:schemeClr>
                </a:solidFill>
              </a:rPr>
              <a:t>Durchführung der Evaluation</a:t>
            </a:r>
            <a:endParaRPr sz="1600"/>
          </a:p>
        </p:txBody>
      </p:sp>
      <p:cxnSp>
        <p:nvCxnSpPr>
          <p:cNvPr id="16" name="Gerade Verbindung mit Pfeil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10401744" y="1123836"/>
            <a:ext cx="0" cy="321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mit Pfeil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10401744" y="1989713"/>
            <a:ext cx="0" cy="321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mit Pfeil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10401744" y="2855590"/>
            <a:ext cx="0" cy="321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mit Pfei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10401744" y="3721467"/>
            <a:ext cx="0" cy="321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mit Pfeil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10401744" y="4587345"/>
            <a:ext cx="0" cy="321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mit Pfeil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10401744" y="5453221"/>
            <a:ext cx="0" cy="321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hteck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440210" y="579216"/>
            <a:ext cx="1923067" cy="54461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200">
                <a:solidFill>
                  <a:schemeClr val="bg1"/>
                </a:solidFill>
              </a:rPr>
              <a:t>Problemdefinition</a:t>
            </a:r>
            <a:endParaRPr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5E99"/>
                                      </p:to>
                                    </p:animClr>
                                    <p:set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15E99"/>
                                      </p:to>
                                    </p:animClr>
                                    <p:set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5E99"/>
                                      </p:to>
                                    </p:animClr>
                                    <p:set>
                                      <p:cBhvr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15E99"/>
                                      </p:to>
                                    </p:animClr>
                                    <p:set>
                                      <p:cBhvr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Der SHUFFLE-Rucksack</a:t>
            </a:r>
            <a:endParaRPr/>
          </a:p>
        </p:txBody>
      </p:sp>
      <p:grpSp>
        <p:nvGrpSpPr>
          <p:cNvPr id="5" name="Gruppieren 4" descr="Abbildung eines Rucksacks als Metapher für das SHUFFLE-Reifegradmodell"/>
          <p:cNvGrpSpPr/>
          <p:nvPr/>
        </p:nvGrpSpPr>
        <p:grpSpPr bwMode="auto">
          <a:xfrm>
            <a:off x="3456142" y="1469713"/>
            <a:ext cx="5279716" cy="5567393"/>
            <a:chOff x="3456142" y="1469713"/>
            <a:chExt cx="5279716" cy="5567393"/>
          </a:xfrm>
        </p:grpSpPr>
        <p:pic>
          <p:nvPicPr>
            <p:cNvPr id="3" name="Grafik 9"/>
            <p:cNvPicPr>
              <a:picLocks noChangeAspect="1"/>
            </p:cNvPicPr>
            <p:nvPr/>
          </p:nvPicPr>
          <p:blipFill>
            <a:blip r:embed="rId3"/>
            <a:srcRect l="25926" t="52077" r="13147" b="4748"/>
            <a:stretch/>
          </p:blipFill>
          <p:spPr bwMode="auto">
            <a:xfrm rot="16199969">
              <a:off x="3312303" y="1613552"/>
              <a:ext cx="5567393" cy="5279716"/>
            </a:xfrm>
            <a:prstGeom prst="rect">
              <a:avLst/>
            </a:prstGeom>
          </p:spPr>
        </p:pic>
        <p:pic>
          <p:nvPicPr>
            <p:cNvPr id="4" name="Grafik 11" descr="Ein Bild, das Farbigkeit, Grafiken, Design enthält.&#10;&#10;Automatisch generierte Beschreibung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5428703" y="2578433"/>
              <a:ext cx="1158349" cy="10871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Inhalt des SHUFFLE-Rucksacks</a:t>
            </a:r>
            <a:endParaRPr/>
          </a:p>
        </p:txBody>
      </p:sp>
      <p:pic>
        <p:nvPicPr>
          <p:cNvPr id="3" name="Grafik 9" descr="Grafik mit Übersicht, welche Hilfsmittel im &quot;SHUFFLE-Rucksack&quot; enthalten sind: Übersicht des Reifegradmodells, Analyse-Tool, Ergebnis: Ist-Zustand, Handlungsempfehlungen."/>
          <p:cNvPicPr>
            <a:picLocks noChangeAspect="1"/>
          </p:cNvPicPr>
          <p:nvPr/>
        </p:nvPicPr>
        <p:blipFill>
          <a:blip r:embed="rId3"/>
          <a:srcRect l="25926" t="52077" r="13147" b="4748"/>
          <a:stretch/>
        </p:blipFill>
        <p:spPr bwMode="auto">
          <a:xfrm rot="16199969">
            <a:off x="3312306" y="4610753"/>
            <a:ext cx="5567393" cy="5279716"/>
          </a:xfrm>
          <a:prstGeom prst="rect">
            <a:avLst/>
          </a:prstGeom>
        </p:spPr>
      </p:pic>
      <p:pic>
        <p:nvPicPr>
          <p:cNvPr id="4" name="Grafik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428706" y="5575634"/>
            <a:ext cx="1158349" cy="1087153"/>
          </a:xfrm>
          <a:prstGeom prst="rect">
            <a:avLst/>
          </a:prstGeom>
        </p:spPr>
      </p:pic>
      <p:pic>
        <p:nvPicPr>
          <p:cNvPr id="5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684" t="906" r="423" b="774"/>
          <a:stretch/>
        </p:blipFill>
        <p:spPr bwMode="auto">
          <a:xfrm>
            <a:off x="811063" y="3635338"/>
            <a:ext cx="2451380" cy="2110082"/>
          </a:xfrm>
          <a:prstGeom prst="rect">
            <a:avLst/>
          </a:prstGeom>
          <a:noFill/>
        </p:spPr>
      </p:pic>
      <p:pic>
        <p:nvPicPr>
          <p:cNvPr id="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496" t="390" r="674" b="837"/>
          <a:stretch/>
        </p:blipFill>
        <p:spPr bwMode="auto">
          <a:xfrm>
            <a:off x="6766909" y="1694322"/>
            <a:ext cx="2159883" cy="2145119"/>
          </a:xfrm>
          <a:prstGeom prst="rect">
            <a:avLst/>
          </a:prstGeom>
          <a:noFill/>
        </p:spPr>
      </p:pic>
      <p:sp>
        <p:nvSpPr>
          <p:cNvPr id="15" name="Textfeld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 bwMode="auto">
          <a:xfrm>
            <a:off x="838198" y="5794838"/>
            <a:ext cx="241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>
                <a:latin typeface="Calibri"/>
                <a:ea typeface="Calibri"/>
                <a:cs typeface="Calibri"/>
              </a:rPr>
              <a:t>Übersicht des </a:t>
            </a:r>
            <a:br>
              <a:rPr lang="de-DE">
                <a:latin typeface="Calibri"/>
                <a:ea typeface="Calibri"/>
                <a:cs typeface="Calibri"/>
              </a:rPr>
            </a:br>
            <a:r>
              <a:rPr lang="de-DE">
                <a:latin typeface="Calibri"/>
                <a:ea typeface="Calibri"/>
                <a:cs typeface="Calibri"/>
              </a:rPr>
              <a:t>Reifegradmodells</a:t>
            </a:r>
            <a:endParaRPr/>
          </a:p>
        </p:txBody>
      </p:sp>
      <p:sp>
        <p:nvSpPr>
          <p:cNvPr id="16" name="Textfeld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 bwMode="auto">
          <a:xfrm>
            <a:off x="6766909" y="3823483"/>
            <a:ext cx="2159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>
                <a:latin typeface="Calibri"/>
                <a:ea typeface="Calibri"/>
                <a:cs typeface="Calibri"/>
              </a:rPr>
              <a:t>Ergebnis: </a:t>
            </a:r>
            <a:br>
              <a:rPr lang="de-DE">
                <a:latin typeface="Calibri"/>
                <a:ea typeface="Calibri"/>
                <a:cs typeface="Calibri"/>
              </a:rPr>
            </a:br>
            <a:r>
              <a:rPr lang="de-DE">
                <a:latin typeface="Calibri"/>
                <a:ea typeface="Calibri"/>
                <a:cs typeface="Calibri"/>
              </a:rPr>
              <a:t>Ist-Zustand</a:t>
            </a:r>
            <a:endParaRPr/>
          </a:p>
        </p:txBody>
      </p:sp>
      <p:sp>
        <p:nvSpPr>
          <p:cNvPr id="17" name="Textfeld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 bwMode="auto">
          <a:xfrm>
            <a:off x="3335647" y="3640423"/>
            <a:ext cx="2672234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>
                <a:latin typeface="Calibri"/>
                <a:ea typeface="Calibri"/>
                <a:cs typeface="Calibri"/>
              </a:rPr>
              <a:t>Analyse-Tool</a:t>
            </a:r>
            <a:endParaRPr/>
          </a:p>
        </p:txBody>
      </p:sp>
      <p:sp>
        <p:nvSpPr>
          <p:cNvPr id="18" name="Textfeld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 bwMode="auto">
          <a:xfrm>
            <a:off x="8937592" y="5794838"/>
            <a:ext cx="22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>
                <a:latin typeface="Calibri"/>
                <a:ea typeface="Calibri"/>
                <a:cs typeface="Calibri"/>
              </a:rPr>
              <a:t>Handlungs-empfehlungen</a:t>
            </a:r>
            <a:endParaRPr/>
          </a:p>
        </p:txBody>
      </p:sp>
      <p:pic>
        <p:nvPicPr>
          <p:cNvPr id="19" name="Grafik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335646" y="2298619"/>
            <a:ext cx="2672234" cy="1325563"/>
          </a:xfrm>
          <a:prstGeom prst="rect">
            <a:avLst/>
          </a:prstGeom>
        </p:spPr>
      </p:pic>
      <p:pic>
        <p:nvPicPr>
          <p:cNvPr id="20" name="Grafik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8944680" y="4399908"/>
            <a:ext cx="2293682" cy="1261174"/>
          </a:xfrm>
          <a:prstGeom prst="rect">
            <a:avLst/>
          </a:prstGeom>
          <a:ln w="12699">
            <a:solidFill>
              <a:schemeClr val="accent1">
                <a:lumMod val="50196"/>
              </a:schemeClr>
            </a:solidFill>
            <a:prstDash val="solid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75"/>
          <a:stretch/>
        </p:blipFill>
        <p:spPr bwMode="auto">
          <a:xfrm>
            <a:off x="5913747" y="-21422"/>
            <a:ext cx="6883376" cy="49490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Übersicht des </a:t>
            </a:r>
            <a:br>
              <a:rPr lang="de-DE" dirty="0"/>
            </a:br>
            <a:r>
              <a:rPr lang="de-DE" dirty="0"/>
              <a:t>Reifegradmodells</a:t>
            </a:r>
            <a:endParaRPr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Dimensionen, Indikatoren und Reifegradstufen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Aufbau des Reifegradmodells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de-DE"/>
              <a:t>4 Dimensionen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 bwMode="auto"/>
        <p:txBody>
          <a:bodyPr tIns="108000">
            <a:normAutofit/>
          </a:bodyPr>
          <a:lstStyle/>
          <a:p>
            <a:pPr>
              <a:defRPr/>
            </a:pPr>
            <a:r>
              <a:rPr lang="de-DE" sz="2400"/>
              <a:t>Eingeteilt in die an Hochschulen zentralen Handlungsfelder</a:t>
            </a:r>
            <a:endParaRPr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de-DE"/>
              <a:t>19 Indikatoren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quarter" idx="4"/>
          </p:nvPr>
        </p:nvSpPr>
        <p:spPr bwMode="auto"/>
        <p:txBody>
          <a:bodyPr tIns="108000">
            <a:normAutofit/>
          </a:bodyPr>
          <a:lstStyle/>
          <a:p>
            <a:pPr>
              <a:defRPr/>
            </a:pPr>
            <a:r>
              <a:rPr lang="de-DE" sz="2400"/>
              <a:t>Jede Dimension umfasst weitere Unterbereiche, in denen digitale Barrierefreiheit relevant ist  („Indikatoren“)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Übersicht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6751320" y="1580053"/>
            <a:ext cx="4602480" cy="4776295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de-DE" sz="2000"/>
              <a:t>4 Dimensionen:</a:t>
            </a:r>
            <a:endParaRPr/>
          </a:p>
          <a:p>
            <a:pPr lvl="1">
              <a:defRPr/>
            </a:pPr>
            <a:r>
              <a:rPr lang="de-DE" sz="1800"/>
              <a:t>Beratung &amp; Support</a:t>
            </a:r>
            <a:endParaRPr/>
          </a:p>
          <a:p>
            <a:pPr lvl="1">
              <a:defRPr/>
            </a:pPr>
            <a:r>
              <a:rPr lang="de-DE" sz="1800"/>
              <a:t>Lehren &amp; Lernen</a:t>
            </a:r>
            <a:endParaRPr/>
          </a:p>
          <a:p>
            <a:pPr lvl="1">
              <a:defRPr/>
            </a:pPr>
            <a:r>
              <a:rPr lang="de-DE" sz="1800"/>
              <a:t>Strategie</a:t>
            </a:r>
            <a:endParaRPr/>
          </a:p>
          <a:p>
            <a:pPr lvl="1">
              <a:defRPr/>
            </a:pPr>
            <a:r>
              <a:rPr lang="de-DE" sz="1800"/>
              <a:t>Struktur</a:t>
            </a:r>
            <a:endParaRPr/>
          </a:p>
          <a:p>
            <a:pPr>
              <a:defRPr/>
            </a:pPr>
            <a:r>
              <a:rPr lang="de-DE" sz="2000"/>
              <a:t>19 Indikatoren</a:t>
            </a:r>
            <a:endParaRPr/>
          </a:p>
        </p:txBody>
      </p:sp>
      <p:pic>
        <p:nvPicPr>
          <p:cNvPr id="4" name="Picture 2" descr="Übersicht der Dimensionen und Indikatoren des SHUFFLE-Reifegradmodells. 1. Dimension &quot;Beratung und Support&quot; mit den Indikatoren Beratung, Unterstützungsangebote sowie Austauschformate. 2. Dimension &quot;Lehren und Lernen&quot; mit den Indikatoren Nachteilsausgleich, Prüfungsleistungen, Training und Unterstützung, Sensibilisierung sowie Prüfung auf Barrierefreiheit von Lehrmaterial. 3. Dimension &quot;Strategie&quot; mit den Indikatoren Akkreditierung, Steuerungsinstrumente, Kollaboration, Partizipation sowie Zielgruppe Studierende mit Beeinträchtigungen. 4. Dimension &quot;Struktur&quot; mit den Indikatoren Personelle Ressourcen, Finanzielle Ressourcen, Beschaffung, Infrastruktur, Webauftritt sowie Feedback- und Beschwerdemanagement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11396" y="1580053"/>
            <a:ext cx="5516694" cy="4776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Anwendung des Reifegradmodells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Zu jedem der </a:t>
            </a:r>
            <a:r>
              <a:rPr lang="de-DE" b="1"/>
              <a:t>19</a:t>
            </a:r>
            <a:r>
              <a:rPr lang="de-DE"/>
              <a:t> Indikatoren wird eine Frage beantwortet</a:t>
            </a:r>
            <a:endParaRPr/>
          </a:p>
          <a:p>
            <a:pPr>
              <a:defRPr/>
            </a:pPr>
            <a:r>
              <a:rPr lang="de-DE" b="1"/>
              <a:t>5</a:t>
            </a:r>
            <a:r>
              <a:rPr lang="de-DE"/>
              <a:t> vorgegebene Antwortmöglichkeiten stehen für die Ausprägung der digitalen Barrierefreiheit für diesen Indikator</a:t>
            </a:r>
            <a:endParaRPr/>
          </a:p>
          <a:p>
            <a:pPr>
              <a:defRPr/>
            </a:pPr>
            <a:r>
              <a:rPr lang="de-DE"/>
              <a:t>Erlangung einer bestimmten Stufe/“Reife“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Reifegradstufen</a:t>
            </a:r>
            <a:endParaRPr/>
          </a:p>
        </p:txBody>
      </p:sp>
      <p:pic>
        <p:nvPicPr>
          <p:cNvPr id="4" name="Inhaltsplatzhalter 3" descr="Darstellung der 5 Reifegradstufen und deren Beschreibungen als Stufendiagramm." title="Illustration der Reifegradstufen"/>
          <p:cNvPicPr>
            <a:picLocks noGrp="1" noChangeAspect="1"/>
          </p:cNvPicPr>
          <p:nvPr>
            <p:ph idx="1"/>
          </p:nvPr>
        </p:nvPicPr>
        <p:blipFill>
          <a:blip r:embed="rId3"/>
          <a:srcRect l="2254" t="4724" r="13750" b="5304"/>
          <a:stretch/>
        </p:blipFill>
        <p:spPr bwMode="auto">
          <a:xfrm>
            <a:off x="838200" y="1577140"/>
            <a:ext cx="8046722" cy="4848308"/>
          </a:xfrm>
          <a:prstGeom prst="rect">
            <a:avLst/>
          </a:prstGeom>
          <a:ln w="12699">
            <a:noFill/>
            <a:prstDash val="solid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Analyse-Tool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Anwendungstool in Excel</a:t>
            </a:r>
            <a:endParaRPr/>
          </a:p>
        </p:txBody>
      </p:sp>
      <p:pic>
        <p:nvPicPr>
          <p:cNvPr id="4" name="Grafik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616" t="19945" r="15873" b="50000"/>
          <a:stretch/>
        </p:blipFill>
        <p:spPr bwMode="auto">
          <a:xfrm rot="19052061">
            <a:off x="6399879" y="934759"/>
            <a:ext cx="5286821" cy="50009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Gliederung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6923192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de-DE"/>
              <a:t>SHUFFLE</a:t>
            </a:r>
            <a:endParaRPr/>
          </a:p>
          <a:p>
            <a:pPr>
              <a:defRPr/>
            </a:pPr>
            <a:r>
              <a:rPr lang="de-DE"/>
              <a:t>Das SHUFFLE-Reifegradmodell</a:t>
            </a:r>
            <a:endParaRPr/>
          </a:p>
          <a:p>
            <a:pPr lvl="1">
              <a:defRPr/>
            </a:pPr>
            <a:r>
              <a:rPr lang="de-DE"/>
              <a:t>Übersicht des Reifegradmodells</a:t>
            </a:r>
            <a:endParaRPr/>
          </a:p>
          <a:p>
            <a:pPr lvl="1">
              <a:defRPr/>
            </a:pPr>
            <a:r>
              <a:rPr lang="de-DE"/>
              <a:t>Analyse-Tool</a:t>
            </a:r>
            <a:endParaRPr/>
          </a:p>
          <a:p>
            <a:pPr lvl="1">
              <a:defRPr/>
            </a:pPr>
            <a:r>
              <a:rPr lang="de-DE"/>
              <a:t>Ergebnis: Ist-Zustand</a:t>
            </a:r>
            <a:endParaRPr/>
          </a:p>
          <a:p>
            <a:pPr lvl="1">
              <a:defRPr/>
            </a:pPr>
            <a:r>
              <a:rPr lang="de-DE"/>
              <a:t>Handlungsempfehlungen</a:t>
            </a:r>
            <a:endParaRPr/>
          </a:p>
          <a:p>
            <a:pPr>
              <a:defRPr/>
            </a:pPr>
            <a:r>
              <a:rPr lang="de-DE"/>
              <a:t>Aktueller Stand</a:t>
            </a:r>
            <a:endParaRPr/>
          </a:p>
          <a:p>
            <a:pPr>
              <a:defRPr/>
            </a:pPr>
            <a:r>
              <a:rPr lang="de-DE"/>
              <a:t>Offene Fragen</a:t>
            </a:r>
            <a:endParaRPr/>
          </a:p>
        </p:txBody>
      </p:sp>
      <p:sp>
        <p:nvSpPr>
          <p:cNvPr id="8" name="Rechteck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38200" y="1690687"/>
            <a:ext cx="5037034" cy="10866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rtlCol="0" anchor="ctr"/>
          <a:lstStyle/>
          <a:p>
            <a:pPr>
              <a:defRPr/>
            </a:pPr>
            <a:r>
              <a:rPr lang="de-DE" sz="2400">
                <a:solidFill>
                  <a:schemeClr val="tx1"/>
                </a:solidFill>
              </a:rPr>
              <a:t>SHUFFLE</a:t>
            </a:r>
            <a:endParaRPr/>
          </a:p>
        </p:txBody>
      </p:sp>
      <p:sp>
        <p:nvSpPr>
          <p:cNvPr id="9" name="Rechteck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38200" y="3058015"/>
            <a:ext cx="5037034" cy="2890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180000" rtlCol="0" anchor="t"/>
          <a:lstStyle/>
          <a:p>
            <a:pPr>
              <a:spcAft>
                <a:spcPts val="1200"/>
              </a:spcAft>
              <a:defRPr/>
            </a:pPr>
            <a:r>
              <a:rPr lang="de-DE" sz="2400">
                <a:solidFill>
                  <a:schemeClr val="tx1"/>
                </a:solidFill>
              </a:rPr>
              <a:t>Das SHUFFLE-Reifegradmodell</a:t>
            </a:r>
            <a:endParaRPr/>
          </a:p>
          <a:p>
            <a:pPr marL="32400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de-DE">
                <a:solidFill>
                  <a:schemeClr val="tx1"/>
                </a:solidFill>
              </a:rPr>
              <a:t>Übersicht des Reifegradmodells</a:t>
            </a:r>
            <a:endParaRPr/>
          </a:p>
          <a:p>
            <a:pPr marL="32400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de-DE">
                <a:solidFill>
                  <a:schemeClr val="tx1"/>
                </a:solidFill>
              </a:rPr>
              <a:t>Analyse-Tool</a:t>
            </a:r>
            <a:endParaRPr/>
          </a:p>
          <a:p>
            <a:pPr marL="32400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de-DE">
                <a:solidFill>
                  <a:schemeClr val="tx1"/>
                </a:solidFill>
              </a:rPr>
              <a:t>Ergebnis: Ist-Zustand</a:t>
            </a:r>
            <a:endParaRPr/>
          </a:p>
          <a:p>
            <a:pPr marL="32400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de-DE">
                <a:solidFill>
                  <a:schemeClr val="tx1"/>
                </a:solidFill>
              </a:rPr>
              <a:t>Handlungsempfehlungen</a:t>
            </a:r>
            <a:endParaRPr/>
          </a:p>
        </p:txBody>
      </p:sp>
      <p:sp>
        <p:nvSpPr>
          <p:cNvPr id="10" name="Rechteck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316768" y="3058015"/>
            <a:ext cx="5037034" cy="10866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rtlCol="0" anchor="ctr"/>
          <a:lstStyle/>
          <a:p>
            <a:pPr>
              <a:defRPr/>
            </a:pPr>
            <a:r>
              <a:rPr lang="de-DE" sz="2400">
                <a:solidFill>
                  <a:schemeClr val="tx1"/>
                </a:solidFill>
              </a:rPr>
              <a:t>Offene Fragen</a:t>
            </a:r>
            <a:endParaRPr/>
          </a:p>
        </p:txBody>
      </p:sp>
      <p:sp>
        <p:nvSpPr>
          <p:cNvPr id="11" name="Rechteck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316768" y="1690687"/>
            <a:ext cx="5037034" cy="10866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rtlCol="0" anchor="ctr"/>
          <a:lstStyle/>
          <a:p>
            <a:pPr>
              <a:defRPr/>
            </a:pPr>
            <a:r>
              <a:rPr lang="de-DE" sz="2400">
                <a:solidFill>
                  <a:schemeClr val="tx1"/>
                </a:solidFill>
              </a:rPr>
              <a:t>Aktueller Stand</a:t>
            </a:r>
            <a:endParaRPr/>
          </a:p>
        </p:txBody>
      </p:sp>
      <p:pic>
        <p:nvPicPr>
          <p:cNvPr id="12" name="Grafik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95036" y="1971321"/>
            <a:ext cx="572318" cy="537140"/>
          </a:xfrm>
          <a:prstGeom prst="rect">
            <a:avLst/>
          </a:prstGeom>
        </p:spPr>
      </p:pic>
      <p:grpSp>
        <p:nvGrpSpPr>
          <p:cNvPr id="19" name="Gruppieren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 bwMode="auto">
          <a:xfrm>
            <a:off x="995040" y="3274498"/>
            <a:ext cx="619948" cy="653727"/>
            <a:chOff x="3456142" y="1469713"/>
            <a:chExt cx="5279716" cy="5567393"/>
          </a:xfrm>
        </p:grpSpPr>
        <p:pic>
          <p:nvPicPr>
            <p:cNvPr id="17" name="Grafik 9"/>
            <p:cNvPicPr>
              <a:picLocks noChangeAspect="1"/>
            </p:cNvPicPr>
            <p:nvPr/>
          </p:nvPicPr>
          <p:blipFill>
            <a:blip r:embed="rId4"/>
            <a:srcRect l="25926" t="52077" r="13147" b="4748"/>
            <a:stretch/>
          </p:blipFill>
          <p:spPr bwMode="auto">
            <a:xfrm rot="16199969">
              <a:off x="3312303" y="1613552"/>
              <a:ext cx="5567393" cy="5279716"/>
            </a:xfrm>
            <a:prstGeom prst="rect">
              <a:avLst/>
            </a:prstGeom>
          </p:spPr>
        </p:pic>
        <p:pic>
          <p:nvPicPr>
            <p:cNvPr id="18" name="Grafik 11" descr="Ein Bild, das Farbigkeit, Grafiken, Design enthält.&#10;&#10;Automatisch generierte Beschreibung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5428703" y="2578433"/>
              <a:ext cx="1158349" cy="1087153"/>
            </a:xfrm>
            <a:prstGeom prst="rect">
              <a:avLst/>
            </a:prstGeom>
          </p:spPr>
        </p:pic>
      </p:grpSp>
      <p:pic>
        <p:nvPicPr>
          <p:cNvPr id="25" name="Grafik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6464774" y="3274495"/>
            <a:ext cx="612000" cy="612000"/>
          </a:xfrm>
          <a:prstGeom prst="rect">
            <a:avLst/>
          </a:prstGeom>
        </p:spPr>
      </p:pic>
      <p:pic>
        <p:nvPicPr>
          <p:cNvPr id="27" name="Grafik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 bwMode="auto">
          <a:xfrm>
            <a:off x="6464774" y="1928334"/>
            <a:ext cx="611400" cy="611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Das Analyse-Tool als Excel-Tabelle</a:t>
            </a:r>
            <a:endParaRPr/>
          </a:p>
        </p:txBody>
      </p:sp>
      <p:pic>
        <p:nvPicPr>
          <p:cNvPr id="4" name="Inhaltsplatzhalter 3" descr="Screenshot aus der Excel-Datei des Analyse-Tools.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295400" y="1619953"/>
            <a:ext cx="9601200" cy="476268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Anwendung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de-DE"/>
              <a:t>Wer?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062605"/>
          </a:xfrm>
        </p:spPr>
        <p:txBody>
          <a:bodyPr tIns="108000">
            <a:normAutofit/>
          </a:bodyPr>
          <a:lstStyle/>
          <a:p>
            <a:pPr>
              <a:defRPr/>
            </a:pPr>
            <a:r>
              <a:rPr lang="de-DE" sz="2400"/>
              <a:t>Verantwortliche Personen, Aufteilung der Bereiche möglich </a:t>
            </a:r>
            <a:endParaRPr/>
          </a:p>
          <a:p>
            <a:pPr>
              <a:defRPr/>
            </a:pPr>
            <a:r>
              <a:rPr lang="de-DE" sz="2400"/>
              <a:t>je nach Hochschule unterschiedlich umsetzbar (Flexibilität)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de-DE"/>
              <a:t>Wie?</a:t>
            </a:r>
            <a:endParaRPr/>
          </a:p>
        </p:txBody>
      </p:sp>
      <p:sp>
        <p:nvSpPr>
          <p:cNvPr id="8" name="Inhaltsplatzhalter 7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062605"/>
          </a:xfrm>
        </p:spPr>
        <p:txBody>
          <a:bodyPr tIns="108000">
            <a:normAutofit/>
          </a:bodyPr>
          <a:lstStyle/>
          <a:p>
            <a:pPr>
              <a:defRPr/>
            </a:pPr>
            <a:r>
              <a:rPr lang="de-DE" sz="2400"/>
              <a:t>Ausfüllen der Excel-Tabellenblätter durch jeweiliges Einordnen in die Stufen (0-4)</a:t>
            </a:r>
            <a:endParaRPr/>
          </a:p>
          <a:p>
            <a:pPr>
              <a:defRPr/>
            </a:pPr>
            <a:r>
              <a:rPr lang="de-DE" sz="2400"/>
              <a:t>Geplant: Webanwendung für erleichtertes Handling</a:t>
            </a:r>
            <a:endParaRPr/>
          </a:p>
        </p:txBody>
      </p:sp>
      <p:sp>
        <p:nvSpPr>
          <p:cNvPr id="9" name="Rechteck 8"/>
          <p:cNvSpPr/>
          <p:nvPr/>
        </p:nvSpPr>
        <p:spPr bwMode="auto">
          <a:xfrm>
            <a:off x="839788" y="5852160"/>
            <a:ext cx="10515600" cy="6407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3200" b="1">
                <a:solidFill>
                  <a:schemeClr val="tx1"/>
                </a:solidFill>
              </a:rPr>
              <a:t>Und dann?</a:t>
            </a:r>
            <a:endParaRPr/>
          </a:p>
        </p:txBody>
      </p:sp>
      <p:sp>
        <p:nvSpPr>
          <p:cNvPr id="10" name="Pfeil: nach rechts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529839" y="6006623"/>
            <a:ext cx="2179320" cy="331787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Pfeil: nach rechts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10800000">
            <a:off x="7421880" y="6006623"/>
            <a:ext cx="2179320" cy="331787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616" t="12361" r="12909" b="55851"/>
          <a:stretch/>
        </p:blipFill>
        <p:spPr bwMode="auto">
          <a:xfrm rot="16993124">
            <a:off x="7477465" y="153364"/>
            <a:ext cx="4522048" cy="4230345"/>
          </a:xfrm>
          <a:prstGeom prst="rect">
            <a:avLst/>
          </a:prstGeom>
        </p:spPr>
      </p:pic>
      <p:sp>
        <p:nvSpPr>
          <p:cNvPr id="2" name="Titel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Ergebnis: Ist-Zustand</a:t>
            </a:r>
            <a:endParaRPr/>
          </a:p>
        </p:txBody>
      </p:sp>
      <p:sp>
        <p:nvSpPr>
          <p:cNvPr id="3" name="Textplatzhalter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Netzdiagramm und weitere Schritte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Auswertung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de-DE"/>
              <a:t>Visualisierung durch Netzstruktur</a:t>
            </a:r>
            <a:endParaRPr/>
          </a:p>
          <a:p>
            <a:pPr>
              <a:defRPr/>
            </a:pPr>
            <a:r>
              <a:rPr lang="de-DE"/>
              <a:t>„Ist-Stand“ schnell erkennbar, ebenso Veränderungen bei mehrfacher Anwendung</a:t>
            </a:r>
            <a:endParaRPr/>
          </a:p>
          <a:p>
            <a:pPr>
              <a:defRPr/>
            </a:pPr>
            <a:r>
              <a:rPr lang="de-DE"/>
              <a:t>Ergebnis führt zu Handlungsempfehlungen</a:t>
            </a:r>
            <a:endParaRPr/>
          </a:p>
          <a:p>
            <a:pPr>
              <a:defRPr/>
            </a:pPr>
            <a:r>
              <a:rPr lang="de-DE"/>
              <a:t>Handlungsempfehlungen entsprechend der Stufeneinteilung</a:t>
            </a:r>
            <a:endParaRPr/>
          </a:p>
        </p:txBody>
      </p:sp>
      <p:pic>
        <p:nvPicPr>
          <p:cNvPr id="5" name="Inhaltsplatzhalter 4" descr="Beispielhafte Ergebnisdarstellung im SHUFFLE-Reifegradmodell nach der Anwendung in Form eines Netzdiagramms, das pro Indikator darstellt, welche Reifegradstufe erreicht wurde.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/>
        </p:blipFill>
        <p:spPr bwMode="auto">
          <a:xfrm>
            <a:off x="838200" y="1825625"/>
            <a:ext cx="4374001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22" t="4650" r="7555" b="3027"/>
          <a:stretch/>
        </p:blipFill>
        <p:spPr bwMode="auto">
          <a:xfrm rot="1599579">
            <a:off x="7782352" y="126956"/>
            <a:ext cx="3562514" cy="488444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Handlungs-</a:t>
            </a:r>
            <a:br>
              <a:rPr lang="de-DE"/>
            </a:br>
            <a:r>
              <a:rPr lang="de-DE"/>
              <a:t>empfehlungen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Handlungsschritte und Good-Practice-Beispiele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Sammlung – Digitale Barrierefreiheit an Hochschulen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832600" y="1825625"/>
            <a:ext cx="4521200" cy="4255135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de-DE" sz="2000"/>
              <a:t>Plattform für verschiedene Hochschulakteur*innen</a:t>
            </a:r>
            <a:endParaRPr/>
          </a:p>
          <a:p>
            <a:pPr>
              <a:defRPr/>
            </a:pPr>
            <a:r>
              <a:rPr lang="de-DE" sz="2000"/>
              <a:t>Sammlung in einem OpenMoodle-Kurs</a:t>
            </a:r>
            <a:endParaRPr/>
          </a:p>
          <a:p>
            <a:pPr>
              <a:defRPr/>
            </a:pPr>
            <a:r>
              <a:rPr lang="de-DE" sz="2000"/>
              <a:t>Einfache Navigation und Orientierung</a:t>
            </a:r>
            <a:endParaRPr/>
          </a:p>
          <a:p>
            <a:pPr>
              <a:defRPr/>
            </a:pPr>
            <a:r>
              <a:rPr lang="de-DE" sz="2000"/>
              <a:t>9 Bücher zu verschiedenen Themen </a:t>
            </a:r>
            <a:endParaRPr/>
          </a:p>
        </p:txBody>
      </p:sp>
      <p:pic>
        <p:nvPicPr>
          <p:cNvPr id="6" name="Inhaltsplatzhalt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/>
        </p:blipFill>
        <p:spPr bwMode="auto">
          <a:xfrm>
            <a:off x="543560" y="2414744"/>
            <a:ext cx="5770880" cy="3173100"/>
          </a:xfrm>
          <a:prstGeom prst="rect">
            <a:avLst/>
          </a:prstGeom>
          <a:ln w="12699">
            <a:solidFill>
              <a:schemeClr val="accent1">
                <a:lumMod val="50196"/>
              </a:schemeClr>
            </a:solidFill>
            <a:prstDash val="solid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Übersicht der Themen</a:t>
            </a:r>
            <a:endParaRPr/>
          </a:p>
        </p:txBody>
      </p:sp>
      <p:sp>
        <p:nvSpPr>
          <p:cNvPr id="3" name="Rechteck 2"/>
          <p:cNvSpPr/>
          <p:nvPr/>
        </p:nvSpPr>
        <p:spPr bwMode="auto">
          <a:xfrm>
            <a:off x="1137920" y="1690688"/>
            <a:ext cx="4622799" cy="782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rtlCol="0" anchor="ctr"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Beratung und Anlaufstellen</a:t>
            </a:r>
            <a:endParaRPr/>
          </a:p>
        </p:txBody>
      </p:sp>
      <p:sp>
        <p:nvSpPr>
          <p:cNvPr id="4" name="Rechteck 3"/>
          <p:cNvSpPr/>
          <p:nvPr/>
        </p:nvSpPr>
        <p:spPr bwMode="auto">
          <a:xfrm>
            <a:off x="1137920" y="2677160"/>
            <a:ext cx="4622799" cy="782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rtlCol="0" anchor="ctr"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Sensibilisierung</a:t>
            </a:r>
            <a:endParaRPr/>
          </a:p>
        </p:txBody>
      </p:sp>
      <p:sp>
        <p:nvSpPr>
          <p:cNvPr id="5" name="Rechteck 4"/>
          <p:cNvSpPr/>
          <p:nvPr/>
        </p:nvSpPr>
        <p:spPr bwMode="auto">
          <a:xfrm>
            <a:off x="1137920" y="3663632"/>
            <a:ext cx="4622799" cy="782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rtlCol="0" anchor="ctr"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Nachteilsausgleich</a:t>
            </a:r>
            <a:endParaRPr/>
          </a:p>
        </p:txBody>
      </p:sp>
      <p:sp>
        <p:nvSpPr>
          <p:cNvPr id="6" name="Rechteck 5"/>
          <p:cNvSpPr/>
          <p:nvPr/>
        </p:nvSpPr>
        <p:spPr bwMode="auto">
          <a:xfrm>
            <a:off x="1137920" y="4650104"/>
            <a:ext cx="4622799" cy="782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rtlCol="0" anchor="ctr"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Feedbackmanagement</a:t>
            </a:r>
            <a:endParaRPr/>
          </a:p>
        </p:txBody>
      </p:sp>
      <p:sp>
        <p:nvSpPr>
          <p:cNvPr id="7" name="Rechteck 6"/>
          <p:cNvSpPr/>
          <p:nvPr/>
        </p:nvSpPr>
        <p:spPr bwMode="auto">
          <a:xfrm>
            <a:off x="1137920" y="5636576"/>
            <a:ext cx="4622799" cy="782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rtlCol="0" anchor="ctr"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Studium und Lehre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6245860" y="1690688"/>
            <a:ext cx="4622799" cy="782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rtlCol="0" anchor="ctr"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Strategieentwicklung</a:t>
            </a:r>
            <a:endParaRPr/>
          </a:p>
        </p:txBody>
      </p:sp>
      <p:sp>
        <p:nvSpPr>
          <p:cNvPr id="14" name="Rechteck 13"/>
          <p:cNvSpPr/>
          <p:nvPr/>
        </p:nvSpPr>
        <p:spPr bwMode="auto">
          <a:xfrm>
            <a:off x="6245860" y="2677160"/>
            <a:ext cx="4622799" cy="782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rtlCol="0" anchor="ctr"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Anreizsysteme</a:t>
            </a:r>
            <a:endParaRPr/>
          </a:p>
        </p:txBody>
      </p:sp>
      <p:sp>
        <p:nvSpPr>
          <p:cNvPr id="15" name="Rechteck 14"/>
          <p:cNvSpPr/>
          <p:nvPr/>
        </p:nvSpPr>
        <p:spPr bwMode="auto">
          <a:xfrm>
            <a:off x="6245860" y="3663632"/>
            <a:ext cx="4622799" cy="782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rtlCol="0" anchor="ctr"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IT und Technik</a:t>
            </a:r>
            <a:endParaRPr/>
          </a:p>
        </p:txBody>
      </p:sp>
      <p:sp>
        <p:nvSpPr>
          <p:cNvPr id="16" name="Rechteck 15"/>
          <p:cNvSpPr/>
          <p:nvPr/>
        </p:nvSpPr>
        <p:spPr bwMode="auto">
          <a:xfrm>
            <a:off x="6245860" y="4650104"/>
            <a:ext cx="4622799" cy="782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rtlCol="0" anchor="ctr"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Beschaffung</a:t>
            </a:r>
            <a:endParaRPr/>
          </a:p>
        </p:txBody>
      </p:sp>
      <p:sp>
        <p:nvSpPr>
          <p:cNvPr id="18" name="Rechteck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376360" y="1852928"/>
            <a:ext cx="457840" cy="457840"/>
          </a:xfrm>
          <a:prstGeom prst="rect">
            <a:avLst/>
          </a:prstGeom>
          <a:blipFill>
            <a:blip r:embed="rId3"/>
            <a:stretch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6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9" name="Rechteck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376360" y="2839400"/>
            <a:ext cx="457840" cy="457840"/>
          </a:xfrm>
          <a:prstGeom prst="rect">
            <a:avLst/>
          </a:prstGeom>
          <a:blipFill>
            <a:blip r:embed="rId4"/>
            <a:stretch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6">
              <a:shade val="50000"/>
              <a:hueOff val="166347"/>
              <a:satOff val="-13045"/>
              <a:lumOff val="1894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Rechteck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376360" y="3825872"/>
            <a:ext cx="457840" cy="457840"/>
          </a:xfrm>
          <a:prstGeom prst="rect">
            <a:avLst/>
          </a:prstGeom>
          <a:blipFill>
            <a:blip r:embed="rId5"/>
            <a:stretch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6">
              <a:shade val="50000"/>
              <a:hueOff val="332694"/>
              <a:satOff val="-26090"/>
              <a:lumOff val="3789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Rechteck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376360" y="4812344"/>
            <a:ext cx="457840" cy="457840"/>
          </a:xfrm>
          <a:prstGeom prst="rect">
            <a:avLst/>
          </a:prstGeom>
          <a:blipFill>
            <a:blip r:embed="rId6"/>
            <a:stretch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6">
              <a:shade val="50000"/>
              <a:hueOff val="332694"/>
              <a:satOff val="-26090"/>
              <a:lumOff val="3789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2" name="Rechteck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376360" y="5798816"/>
            <a:ext cx="457840" cy="457840"/>
          </a:xfrm>
          <a:prstGeom prst="rect">
            <a:avLst/>
          </a:prstGeom>
          <a:blipFill>
            <a:blip r:embed="rId7"/>
            <a:stretch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6">
              <a:shade val="50000"/>
              <a:hueOff val="166347"/>
              <a:satOff val="-13045"/>
              <a:lumOff val="1894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3" name="Rechteck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80573" y="1840394"/>
            <a:ext cx="470374" cy="470374"/>
          </a:xfrm>
          <a:prstGeom prst="rect">
            <a:avLst/>
          </a:prstGeom>
          <a:blipFill>
            <a:blip r:embed="rId8"/>
            <a:stretch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6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4" name="Rechteck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80573" y="2845917"/>
            <a:ext cx="470374" cy="470374"/>
          </a:xfrm>
          <a:prstGeom prst="rect">
            <a:avLst/>
          </a:prstGeom>
          <a:blipFill>
            <a:blip r:embed="rId9"/>
            <a:stretch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6">
              <a:shade val="50000"/>
              <a:hueOff val="207934"/>
              <a:satOff val="-16306"/>
              <a:lumOff val="2368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5" name="Rechteck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80573" y="3813338"/>
            <a:ext cx="470374" cy="470374"/>
          </a:xfrm>
          <a:prstGeom prst="rect">
            <a:avLst/>
          </a:prstGeom>
          <a:blipFill>
            <a:blip r:embed="rId10"/>
            <a:stretch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6">
              <a:shade val="50000"/>
              <a:hueOff val="415868"/>
              <a:satOff val="-32612"/>
              <a:lumOff val="47369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6" name="Rechteck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80573" y="4806077"/>
            <a:ext cx="470374" cy="470374"/>
          </a:xfrm>
          <a:prstGeom prst="rect">
            <a:avLst/>
          </a:prstGeom>
          <a:blipFill>
            <a:blip r:embed="rId11"/>
            <a:stretch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6">
              <a:shade val="50000"/>
              <a:hueOff val="207934"/>
              <a:satOff val="-16306"/>
              <a:lumOff val="2368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Inhalt - Struktur</a:t>
            </a:r>
            <a:endParaRPr/>
          </a:p>
        </p:txBody>
      </p:sp>
      <p:sp>
        <p:nvSpPr>
          <p:cNvPr id="9" name="Textfeld 8"/>
          <p:cNvSpPr txBox="1"/>
          <p:nvPr/>
        </p:nvSpPr>
        <p:spPr bwMode="auto">
          <a:xfrm>
            <a:off x="6558092" y="2161123"/>
            <a:ext cx="4924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b="1"/>
              <a:t>Handlungsempfehlungen</a:t>
            </a:r>
            <a:endParaRPr sz="2000"/>
          </a:p>
          <a:p>
            <a:pPr>
              <a:defRPr/>
            </a:pPr>
            <a:r>
              <a:rPr lang="de-DE"/>
              <a:t>Kurze und konkrete Empfehlungen für nächste Schritte</a:t>
            </a:r>
            <a:endParaRPr/>
          </a:p>
        </p:txBody>
      </p:sp>
      <p:sp>
        <p:nvSpPr>
          <p:cNvPr id="7" name="Textfeld 6"/>
          <p:cNvSpPr txBox="1"/>
          <p:nvPr/>
        </p:nvSpPr>
        <p:spPr bwMode="auto">
          <a:xfrm>
            <a:off x="849739" y="3201975"/>
            <a:ext cx="49614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b="1"/>
              <a:t>Zusatzinformationen</a:t>
            </a:r>
            <a:endParaRPr sz="2000"/>
          </a:p>
          <a:p>
            <a:pPr>
              <a:defRPr/>
            </a:pPr>
            <a:r>
              <a:rPr lang="de-DE"/>
              <a:t>z.B. Studienergebnisse, nützliches Wissen, Tipps </a:t>
            </a:r>
            <a:endParaRPr/>
          </a:p>
        </p:txBody>
      </p:sp>
      <p:sp>
        <p:nvSpPr>
          <p:cNvPr id="3" name="Textfeld 2"/>
          <p:cNvSpPr txBox="1"/>
          <p:nvPr/>
        </p:nvSpPr>
        <p:spPr bwMode="auto">
          <a:xfrm>
            <a:off x="6558092" y="4234004"/>
            <a:ext cx="492499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b="1"/>
              <a:t>Zitate </a:t>
            </a:r>
            <a:endParaRPr sz="2000"/>
          </a:p>
          <a:p>
            <a:pPr marL="285750" indent="-285750">
              <a:buFont typeface="Arial"/>
              <a:buChar char="•"/>
              <a:defRPr/>
            </a:pPr>
            <a:r>
              <a:rPr lang="de-DE"/>
              <a:t>Von Lehrenden, Leitenden und Studierenden </a:t>
            </a:r>
            <a:endParaRPr sz="2000"/>
          </a:p>
          <a:p>
            <a:pPr marL="285750" indent="-285750">
              <a:buFont typeface="Arial"/>
              <a:buChar char="•"/>
              <a:defRPr/>
            </a:pPr>
            <a:r>
              <a:rPr lang="de-DE"/>
              <a:t>Von Expert*innen im Feld digitaler Barrierefreiheit</a:t>
            </a:r>
            <a:endParaRPr sz="2000"/>
          </a:p>
        </p:txBody>
      </p:sp>
      <p:pic>
        <p:nvPicPr>
          <p:cNvPr id="4" name="Grafik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634473" y="3399935"/>
            <a:ext cx="1196259" cy="119625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 bwMode="auto">
          <a:xfrm>
            <a:off x="838200" y="5384879"/>
            <a:ext cx="5842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b="1"/>
              <a:t>Good Practice </a:t>
            </a:r>
            <a:endParaRPr sz="2000"/>
          </a:p>
          <a:p>
            <a:pPr>
              <a:defRPr/>
            </a:pPr>
            <a:r>
              <a:rPr lang="de-DE"/>
              <a:t>Beispiele aus der Praxis an Hochschulen </a:t>
            </a:r>
            <a:endParaRPr sz="2000"/>
          </a:p>
          <a:p>
            <a:pPr>
              <a:defRPr/>
            </a:pPr>
            <a:r>
              <a:rPr lang="de-DE"/>
              <a:t>z.B. Leitfäden/Strategiepapiere, Beratungsangebote, etc. </a:t>
            </a:r>
            <a:endParaRPr sz="2000"/>
          </a:p>
          <a:p>
            <a:pPr>
              <a:defRPr/>
            </a:pPr>
            <a:endParaRPr lang="de-DE"/>
          </a:p>
        </p:txBody>
      </p:sp>
      <p:pic>
        <p:nvPicPr>
          <p:cNvPr id="6" name="Grafik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20342" y="4620244"/>
            <a:ext cx="1020281" cy="1016355"/>
          </a:xfrm>
          <a:prstGeom prst="rect">
            <a:avLst/>
          </a:prstGeom>
        </p:spPr>
      </p:pic>
      <p:pic>
        <p:nvPicPr>
          <p:cNvPr id="8" name="Grafik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500521" y="2216346"/>
            <a:ext cx="1147499" cy="1147499"/>
          </a:xfrm>
          <a:prstGeom prst="rect">
            <a:avLst/>
          </a:prstGeom>
        </p:spPr>
      </p:pic>
      <p:pic>
        <p:nvPicPr>
          <p:cNvPr id="10" name="Grafik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767900" y="1353555"/>
            <a:ext cx="1045726" cy="1045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Aufbau</a:t>
            </a:r>
            <a:endParaRPr/>
          </a:p>
        </p:txBody>
      </p:sp>
      <p:grpSp>
        <p:nvGrpSpPr>
          <p:cNvPr id="8" name="Gruppieren 7" descr="Screenshot aus dem Moodle-Kurs zur beispielhaften Darstellung der Inhalte."/>
          <p:cNvGrpSpPr/>
          <p:nvPr/>
        </p:nvGrpSpPr>
        <p:grpSpPr bwMode="auto">
          <a:xfrm>
            <a:off x="882803" y="1772957"/>
            <a:ext cx="10564129" cy="16400321"/>
            <a:chOff x="882803" y="1832226"/>
            <a:chExt cx="10564129" cy="16400321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/>
            <a:srcRect l="420"/>
            <a:stretch/>
          </p:blipFill>
          <p:spPr bwMode="auto">
            <a:xfrm>
              <a:off x="882803" y="1832226"/>
              <a:ext cx="10564129" cy="11355731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/>
            <a:srcRect t="3192" r="2459" b="1"/>
            <a:stretch/>
          </p:blipFill>
          <p:spPr bwMode="auto">
            <a:xfrm>
              <a:off x="882803" y="13122755"/>
              <a:ext cx="10564129" cy="5109792"/>
            </a:xfrm>
            <a:prstGeom prst="rect">
              <a:avLst/>
            </a:prstGeom>
          </p:spPr>
        </p:pic>
      </p:grpSp>
      <p:sp>
        <p:nvSpPr>
          <p:cNvPr id="11" name="Rechteck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76203" y="6400800"/>
            <a:ext cx="1243753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1.04167E-6 -1.74792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/>
        </p:blipFill>
        <p:spPr bwMode="auto">
          <a:xfrm>
            <a:off x="3728720" y="-1264083"/>
            <a:ext cx="10020453" cy="94045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Aktueller Stand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Evaluationsphase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SHUFFLE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de-DE"/>
              <a:t>Forschungsprojekt SHUFFLE: Hochschulinitiative digitale Barrierefreiheit für Alle</a:t>
            </a:r>
            <a:endParaRPr/>
          </a:p>
          <a:p>
            <a:pPr>
              <a:defRPr/>
            </a:pPr>
            <a:r>
              <a:rPr lang="de-DE"/>
              <a:t>Projektlaufzeit: 08.2021 bis 12.2025</a:t>
            </a:r>
            <a:endParaRPr/>
          </a:p>
          <a:p>
            <a:pPr>
              <a:defRPr/>
            </a:pPr>
            <a:r>
              <a:rPr lang="de-DE"/>
              <a:t>4 Projektpartner:</a:t>
            </a:r>
            <a:endParaRPr/>
          </a:p>
          <a:p>
            <a:pPr lvl="1">
              <a:defRPr/>
            </a:pPr>
            <a:r>
              <a:rPr lang="de-DE"/>
              <a:t>Hochschule der Medien Stuttgart, Universität Bielefeld, Pädagogische Hochschule Heidelberg, Pädagogische Hochschule Freiburg</a:t>
            </a:r>
            <a:endParaRPr/>
          </a:p>
          <a:p>
            <a:pPr>
              <a:defRPr/>
            </a:pPr>
            <a:r>
              <a:rPr lang="de-DE"/>
              <a:t>Gefördert durch die Stiftung Innovation in der Hochschullehre</a:t>
            </a:r>
            <a:endParaRPr/>
          </a:p>
        </p:txBody>
      </p:sp>
      <p:sp>
        <p:nvSpPr>
          <p:cNvPr id="8" name="Rechteck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69073" y="4402501"/>
            <a:ext cx="11017405" cy="99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" name="Graphic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118211" y="4322678"/>
            <a:ext cx="952499" cy="876299"/>
          </a:xfrm>
          <a:prstGeom prst="rect">
            <a:avLst/>
          </a:prstGeom>
        </p:spPr>
      </p:pic>
      <p:pic>
        <p:nvPicPr>
          <p:cNvPr id="5" name="Graphic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2758694" y="4498807"/>
            <a:ext cx="2203449" cy="524041"/>
          </a:xfrm>
          <a:prstGeom prst="rect">
            <a:avLst/>
          </a:prstGeom>
        </p:spPr>
      </p:pic>
      <p:pic>
        <p:nvPicPr>
          <p:cNvPr id="6" name="Graphic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 bwMode="auto">
          <a:xfrm>
            <a:off x="5650127" y="4293168"/>
            <a:ext cx="2203449" cy="935318"/>
          </a:xfrm>
          <a:prstGeom prst="rect">
            <a:avLst/>
          </a:prstGeom>
        </p:spPr>
      </p:pic>
      <p:pic>
        <p:nvPicPr>
          <p:cNvPr id="7" name="Graphic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 bwMode="auto">
          <a:xfrm>
            <a:off x="8541560" y="4485764"/>
            <a:ext cx="2362932" cy="550127"/>
          </a:xfrm>
          <a:prstGeom prst="rect">
            <a:avLst/>
          </a:prstGeom>
        </p:spPr>
      </p:pic>
      <p:sp>
        <p:nvSpPr>
          <p:cNvPr id="10" name="Rechteck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459773" y="5378373"/>
            <a:ext cx="6972300" cy="835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9" name="Grafik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3720017" y="5320202"/>
            <a:ext cx="2375983" cy="93820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Evaluation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de-DE"/>
              <a:t>Analyse-Tool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 bwMode="auto"/>
        <p:txBody>
          <a:bodyPr tIns="108000">
            <a:normAutofit fontScale="77500" lnSpcReduction="20000"/>
          </a:bodyPr>
          <a:lstStyle/>
          <a:p>
            <a:pPr>
              <a:defRPr/>
            </a:pPr>
            <a:r>
              <a:rPr lang="de-DE"/>
              <a:t>Erste Pilotphase mit Pilothochschulen</a:t>
            </a:r>
            <a:endParaRPr/>
          </a:p>
          <a:p>
            <a:pPr>
              <a:defRPr/>
            </a:pPr>
            <a:r>
              <a:rPr lang="de-DE"/>
              <a:t>Auftaktveranstaltung</a:t>
            </a:r>
            <a:endParaRPr/>
          </a:p>
          <a:p>
            <a:pPr>
              <a:defRPr/>
            </a:pPr>
            <a:r>
              <a:rPr lang="de-DE"/>
              <a:t>Rückmeldung über </a:t>
            </a:r>
            <a:endParaRPr/>
          </a:p>
          <a:p>
            <a:pPr lvl="1">
              <a:defRPr/>
            </a:pPr>
            <a:r>
              <a:rPr lang="de-DE"/>
              <a:t>Anwendungsszenarien an Hochschulen (Beteiligte, Vorgehen, Erfahrungen)</a:t>
            </a:r>
            <a:endParaRPr/>
          </a:p>
          <a:p>
            <a:pPr>
              <a:defRPr/>
            </a:pPr>
            <a:r>
              <a:rPr lang="de-DE"/>
              <a:t>Anwendbarkeit des Reifegradmodells</a:t>
            </a:r>
            <a:endParaRPr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de-DE"/>
              <a:t>Handlungsempfehlungen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quarter" idx="4"/>
          </p:nvPr>
        </p:nvSpPr>
        <p:spPr bwMode="auto"/>
        <p:txBody>
          <a:bodyPr tIns="108000">
            <a:normAutofit fontScale="77500" lnSpcReduction="20000"/>
          </a:bodyPr>
          <a:lstStyle/>
          <a:p>
            <a:pPr>
              <a:defRPr/>
            </a:pPr>
            <a:r>
              <a:rPr lang="de-DE"/>
              <a:t>Evaluation mit Personen, die im Thema Barrierefreiheit oder einem Amt relativ neu sind</a:t>
            </a:r>
            <a:endParaRPr/>
          </a:p>
          <a:p>
            <a:pPr>
              <a:defRPr/>
            </a:pPr>
            <a:r>
              <a:rPr lang="de-DE"/>
              <a:t>Qualitative Interviews</a:t>
            </a:r>
            <a:endParaRPr/>
          </a:p>
          <a:p>
            <a:pPr lvl="1">
              <a:defRPr/>
            </a:pPr>
            <a:r>
              <a:rPr lang="de-DE"/>
              <a:t>Aufbau und Struktur</a:t>
            </a:r>
            <a:endParaRPr/>
          </a:p>
          <a:p>
            <a:pPr lvl="1">
              <a:defRPr/>
            </a:pPr>
            <a:r>
              <a:rPr lang="de-DE"/>
              <a:t>Themen und Inhalte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Offene Fragen?</a:t>
            </a:r>
            <a:endParaRPr/>
          </a:p>
        </p:txBody>
      </p:sp>
      <p:pic>
        <p:nvPicPr>
          <p:cNvPr id="3" name="Inhaltsplatzhalt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2359479" y="3032886"/>
            <a:ext cx="2324781" cy="3551240"/>
          </a:xfrm>
          <a:prstGeom prst="rect">
            <a:avLst/>
          </a:prstGeom>
        </p:spPr>
      </p:pic>
      <p:pic>
        <p:nvPicPr>
          <p:cNvPr id="4" name="Grafik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 flipH="1">
            <a:off x="5214597" y="2815172"/>
            <a:ext cx="1762806" cy="2380430"/>
          </a:xfrm>
          <a:prstGeom prst="rect">
            <a:avLst/>
          </a:prstGeom>
        </p:spPr>
      </p:pic>
      <p:pic>
        <p:nvPicPr>
          <p:cNvPr id="5" name="Grafik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 bwMode="auto">
          <a:xfrm flipH="1">
            <a:off x="7282883" y="3463411"/>
            <a:ext cx="2126117" cy="2690189"/>
          </a:xfrm>
          <a:prstGeom prst="rect">
            <a:avLst/>
          </a:prstGeom>
        </p:spPr>
      </p:pic>
      <p:sp>
        <p:nvSpPr>
          <p:cNvPr id="6" name="Sprechblase: ova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79373" y="2815172"/>
            <a:ext cx="2324220" cy="1431207"/>
          </a:xfrm>
          <a:prstGeom prst="wedgeEllipseCallout">
            <a:avLst>
              <a:gd name="adj1" fmla="val 69141"/>
              <a:gd name="adj2" fmla="val 4851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Textfeld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 bwMode="auto">
          <a:xfrm>
            <a:off x="459707" y="2981955"/>
            <a:ext cx="1963550" cy="1097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200"/>
              <a:t>Können wir das auch haben?</a:t>
            </a:r>
            <a:endParaRPr/>
          </a:p>
        </p:txBody>
      </p:sp>
      <p:sp>
        <p:nvSpPr>
          <p:cNvPr id="8" name="Textfeld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 bwMode="auto">
          <a:xfrm>
            <a:off x="9288559" y="2302129"/>
            <a:ext cx="1966644" cy="64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/>
              <a:t>Wie kann man das anwenden?</a:t>
            </a:r>
            <a:endParaRPr/>
          </a:p>
        </p:txBody>
      </p:sp>
      <p:sp>
        <p:nvSpPr>
          <p:cNvPr id="9" name="Sprechblase: ova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156096" y="2099566"/>
            <a:ext cx="2231571" cy="1045567"/>
          </a:xfrm>
          <a:prstGeom prst="wedgeEllipseCallout">
            <a:avLst>
              <a:gd name="adj1" fmla="val -68826"/>
              <a:gd name="adj2" fmla="val 93091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 bwMode="auto">
          <a:xfrm>
            <a:off x="7137400" y="1907797"/>
            <a:ext cx="4637990" cy="4890702"/>
            <a:chOff x="3456142" y="1469713"/>
            <a:chExt cx="5279716" cy="5567393"/>
          </a:xfrm>
        </p:grpSpPr>
        <p:pic>
          <p:nvPicPr>
            <p:cNvPr id="5" name="Grafik 9"/>
            <p:cNvPicPr>
              <a:picLocks noChangeAspect="1"/>
            </p:cNvPicPr>
            <p:nvPr/>
          </p:nvPicPr>
          <p:blipFill>
            <a:blip r:embed="rId3"/>
            <a:srcRect l="25926" t="52077" r="13147" b="4748"/>
            <a:stretch/>
          </p:blipFill>
          <p:spPr bwMode="auto">
            <a:xfrm rot="16199969">
              <a:off x="3312303" y="1613552"/>
              <a:ext cx="5567393" cy="5279716"/>
            </a:xfrm>
            <a:prstGeom prst="rect">
              <a:avLst/>
            </a:prstGeom>
          </p:spPr>
        </p:pic>
        <p:pic>
          <p:nvPicPr>
            <p:cNvPr id="6" name="Grafik 11" descr="Ein Bild, das Farbigkeit, Grafiken, Design enthält.&#10;&#10;Automatisch generierte Beschreibung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5428703" y="2578433"/>
              <a:ext cx="1158349" cy="1087153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Vielen Dank für Ihr Interesse!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6112933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/>
              <a:t>Falls noch Fragen offengeblieben sind oder aufkommen:</a:t>
            </a:r>
            <a:endParaRPr/>
          </a:p>
          <a:p>
            <a:pPr marL="0" indent="0">
              <a:buNone/>
              <a:defRPr/>
            </a:pPr>
            <a:endParaRPr lang="de-DE"/>
          </a:p>
          <a:p>
            <a:pPr marL="0" indent="0">
              <a:buNone/>
              <a:defRPr/>
            </a:pPr>
            <a:r>
              <a:rPr lang="de-DE"/>
              <a:t>Forschungsprojekt SHUFFLE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de-DE"/>
              <a:t>www.shuffle-projekt.de</a:t>
            </a:r>
            <a:endParaRPr/>
          </a:p>
          <a:p>
            <a:pPr marL="0" indent="0">
              <a:buNone/>
              <a:defRPr/>
            </a:pPr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Ziele und Entwicklung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lIns="324000" anchor="ctr"/>
          <a:lstStyle/>
          <a:p>
            <a:pPr>
              <a:defRPr/>
            </a:pPr>
            <a:r>
              <a:rPr lang="de-DE"/>
              <a:t>Ziele</a:t>
            </a:r>
            <a:endParaRPr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 bwMode="auto"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108000">
            <a:normAutofit fontScale="70000" lnSpcReduction="20000"/>
          </a:bodyPr>
          <a:lstStyle/>
          <a:p>
            <a:pPr>
              <a:defRPr/>
            </a:pPr>
            <a:r>
              <a:rPr lang="de-DE"/>
              <a:t>Systematische Verbesserung der aktuellen Situation digitaler Barrierefreiheit an deutschen Hochschulen </a:t>
            </a:r>
            <a:endParaRPr/>
          </a:p>
          <a:p>
            <a:pPr>
              <a:defRPr/>
            </a:pPr>
            <a:r>
              <a:rPr lang="de-DE"/>
              <a:t>Chancengerechte Teilhabe an der digitalen Lehre für alle Studierende</a:t>
            </a:r>
            <a:endParaRPr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 bwMode="auto"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vert="horz" lIns="324000" tIns="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Entwicklung</a:t>
            </a:r>
            <a:endParaRPr/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 bwMode="auto"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108000" rIns="91440" bIns="45720" rtlCol="0">
            <a:normAutofit fontScale="70000" lnSpcReduction="20000"/>
          </a:bodyPr>
          <a:lstStyle/>
          <a:p>
            <a:pPr>
              <a:defRPr/>
            </a:pPr>
            <a:r>
              <a:rPr lang="de-DE"/>
              <a:t>Partizipation von Lehrenden und Studierenden </a:t>
            </a:r>
            <a:endParaRPr/>
          </a:p>
          <a:p>
            <a:pPr>
              <a:defRPr/>
            </a:pPr>
            <a:r>
              <a:rPr lang="de-DE"/>
              <a:t>Universal Design for Learning (UDL) Ansatz</a:t>
            </a:r>
            <a:endParaRPr/>
          </a:p>
          <a:p>
            <a:pPr>
              <a:defRPr/>
            </a:pPr>
            <a:r>
              <a:rPr lang="de-DE"/>
              <a:t>Alle Ergebnisse werden als OER zur Verfügung gestellt</a:t>
            </a:r>
            <a:endParaRPr/>
          </a:p>
          <a:p>
            <a:pPr marL="540000" indent="0">
              <a:buNone/>
              <a:defRPr/>
            </a:pPr>
            <a:r>
              <a:rPr lang="de-DE"/>
              <a:t>Instrumente, um digitale Barrierefreiheit an Hochschulen zu verbessern</a:t>
            </a:r>
            <a:endParaRPr/>
          </a:p>
        </p:txBody>
      </p:sp>
      <p:sp>
        <p:nvSpPr>
          <p:cNvPr id="8" name="Pfeil: nach rechts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268916" y="5108331"/>
            <a:ext cx="479181" cy="413239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/>
        </p:blipFill>
        <p:spPr bwMode="auto">
          <a:xfrm>
            <a:off x="3728720" y="-1264083"/>
            <a:ext cx="10020453" cy="94045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Einführung in das</a:t>
            </a:r>
            <a:br>
              <a:rPr lang="de-DE"/>
            </a:br>
            <a:r>
              <a:rPr lang="de-DE"/>
              <a:t>SHUFFLE-Reifegradmodell</a:t>
            </a:r>
            <a:endParaRPr/>
          </a:p>
        </p:txBody>
      </p:sp>
      <p:sp>
        <p:nvSpPr>
          <p:cNvPr id="3" name="Textplatzhalt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14723" y="-213196"/>
            <a:ext cx="5467349" cy="5457824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 bwMode="auto">
          <a:xfrm>
            <a:off x="838200" y="-1325563"/>
            <a:ext cx="10515600" cy="111236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de-DE"/>
              <a:t>Zitat</a:t>
            </a:r>
            <a:endParaRPr/>
          </a:p>
        </p:txBody>
      </p:sp>
      <p:sp>
        <p:nvSpPr>
          <p:cNvPr id="4" name="Textplatzhalter 2"/>
          <p:cNvSpPr/>
          <p:nvPr/>
        </p:nvSpPr>
        <p:spPr bwMode="auto">
          <a:xfrm>
            <a:off x="1423985" y="1910081"/>
            <a:ext cx="9648824" cy="235693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00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13999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en-US" sz="4800" b="0" i="1" u="none" strike="noStrike" cap="none" spc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Maturity models are game changing strategies for helping organizations to truly understand where they are and what they need to do next.</a:t>
            </a:r>
            <a:endParaRPr/>
          </a:p>
        </p:txBody>
      </p:sp>
      <p:sp>
        <p:nvSpPr>
          <p:cNvPr id="3" name="Textplatzhalter 3"/>
          <p:cNvSpPr txBox="1"/>
          <p:nvPr/>
        </p:nvSpPr>
        <p:spPr bwMode="auto">
          <a:xfrm>
            <a:off x="1271584" y="4267018"/>
            <a:ext cx="9648825" cy="558981"/>
          </a:xfrm>
        </p:spPr>
        <p:txBody>
          <a:bodyPr/>
          <a:lstStyle>
            <a:lvl1pPr marL="228600" indent="-228600" algn="l" defTabSz="914400">
              <a:lnSpc>
                <a:spcPct val="15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  <a:defRPr/>
            </a:pPr>
            <a:r>
              <a:rPr lang="de-DE"/>
              <a:t>- Jonathan Thurston (2023)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85519" y="4211320"/>
            <a:ext cx="10368280" cy="1732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SHUFFLE-Reifegradmodell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11797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de-DE"/>
              <a:t>Zielgruppe: Hochschulen und Universitäten</a:t>
            </a:r>
            <a:endParaRPr/>
          </a:p>
          <a:p>
            <a:pPr>
              <a:defRPr/>
            </a:pPr>
            <a:r>
              <a:rPr lang="de-DE"/>
              <a:t>Ziel: Analyse und Optimierung der (digitalen) Barrierefreiheit an Hochschulen</a:t>
            </a:r>
            <a:endParaRPr/>
          </a:p>
          <a:p>
            <a:pPr marL="0" indent="0">
              <a:buNone/>
              <a:defRPr/>
            </a:pPr>
            <a:endParaRPr lang="de-DE"/>
          </a:p>
          <a:p>
            <a:pPr marL="252000" indent="0">
              <a:buNone/>
              <a:defRPr/>
            </a:pPr>
            <a:r>
              <a:rPr lang="de-DE"/>
              <a:t>Ein Analyse- und Unterstützungstool, das Hochschulen ermöglicht, ihren Ist-Stand im Bereich der digitalen Barrierefreiheit zu messen und zu verbessern.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574548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/>
              <a:t>Entwicklung des Reifegradmodells</a:t>
            </a:r>
            <a:endParaRPr/>
          </a:p>
        </p:txBody>
      </p:sp>
      <p:grpSp>
        <p:nvGrpSpPr>
          <p:cNvPr id="3" name="Gruppieren 2" descr="Flussdiagramm zur Darstellung der Entwicklungsschritte für ein Reifegradmodell. Die Schritte sind: Problemdefinition, Vergleich bestehender Reifegradmodelle, Festlegung der Entwicklungsstrategie, Iterative Reifegradmodell-Entwicklung, Konzeption von Transfer und Evaluation, Implementation der Transfermittel, Durchführung der Evaluation."/>
          <p:cNvGrpSpPr/>
          <p:nvPr/>
        </p:nvGrpSpPr>
        <p:grpSpPr bwMode="auto">
          <a:xfrm>
            <a:off x="6736042" y="396721"/>
            <a:ext cx="4627235" cy="5922379"/>
            <a:chOff x="6736042" y="396721"/>
            <a:chExt cx="4627235" cy="5922379"/>
          </a:xfrm>
        </p:grpSpPr>
        <p:sp>
          <p:nvSpPr>
            <p:cNvPr id="5" name="Rechteck 4"/>
            <p:cNvSpPr/>
            <p:nvPr/>
          </p:nvSpPr>
          <p:spPr bwMode="auto">
            <a:xfrm>
              <a:off x="9440210" y="1445094"/>
              <a:ext cx="1923067" cy="5446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>
                  <a:solidFill>
                    <a:schemeClr val="bg2">
                      <a:lumMod val="25000"/>
                    </a:schemeClr>
                  </a:solidFill>
                </a:rPr>
                <a:t>Vergleich bestehender Reifegradmodelle</a:t>
              </a:r>
              <a:endParaRPr sz="1600"/>
            </a:p>
          </p:txBody>
        </p:sp>
        <p:sp>
          <p:nvSpPr>
            <p:cNvPr id="6" name="Rechteck 5"/>
            <p:cNvSpPr/>
            <p:nvPr/>
          </p:nvSpPr>
          <p:spPr bwMode="auto">
            <a:xfrm>
              <a:off x="9440210" y="2310970"/>
              <a:ext cx="1923067" cy="5446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>
                  <a:solidFill>
                    <a:schemeClr val="bg2">
                      <a:lumMod val="25000"/>
                    </a:schemeClr>
                  </a:solidFill>
                </a:rPr>
                <a:t>Festlegung der Entwicklungsstrategie</a:t>
              </a:r>
              <a:endParaRPr sz="1600"/>
            </a:p>
          </p:txBody>
        </p:sp>
        <p:sp>
          <p:nvSpPr>
            <p:cNvPr id="7" name="Rechteck 6"/>
            <p:cNvSpPr/>
            <p:nvPr/>
          </p:nvSpPr>
          <p:spPr bwMode="auto">
            <a:xfrm>
              <a:off x="9440210" y="3176847"/>
              <a:ext cx="1923067" cy="5446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>
                  <a:solidFill>
                    <a:schemeClr val="bg2">
                      <a:lumMod val="25000"/>
                    </a:schemeClr>
                  </a:solidFill>
                </a:rPr>
                <a:t>Iterative Reifegrad-modell-Entwicklung</a:t>
              </a:r>
              <a:endParaRPr sz="1600"/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9440210" y="4042724"/>
              <a:ext cx="1923067" cy="5446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>
                  <a:solidFill>
                    <a:schemeClr val="bg2">
                      <a:lumMod val="25000"/>
                    </a:schemeClr>
                  </a:solidFill>
                </a:rPr>
                <a:t>Konzeption von Transfer und Evaluation</a:t>
              </a:r>
              <a:endParaRPr sz="1600"/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9440210" y="4908600"/>
              <a:ext cx="1923067" cy="5446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>
                  <a:solidFill>
                    <a:schemeClr val="bg2">
                      <a:lumMod val="25000"/>
                    </a:schemeClr>
                  </a:solidFill>
                </a:rPr>
                <a:t>Implementation der Transfermittel</a:t>
              </a:r>
              <a:endParaRPr sz="1600"/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9440210" y="5774481"/>
              <a:ext cx="1923067" cy="5446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>
                  <a:solidFill>
                    <a:schemeClr val="bg2">
                      <a:lumMod val="25000"/>
                    </a:schemeClr>
                  </a:solidFill>
                </a:rPr>
                <a:t>Durchführung der Evaluation</a:t>
              </a:r>
              <a:endParaRPr sz="1600"/>
            </a:p>
          </p:txBody>
        </p:sp>
        <p:sp>
          <p:nvSpPr>
            <p:cNvPr id="11" name="Flussdiagramm: Dokument 10"/>
            <p:cNvSpPr/>
            <p:nvPr/>
          </p:nvSpPr>
          <p:spPr bwMode="auto">
            <a:xfrm>
              <a:off x="7121215" y="396721"/>
              <a:ext cx="1300898" cy="588079"/>
            </a:xfrm>
            <a:prstGeom prst="flowChartDocumen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/>
                <a:t>Studie zur Problemrelevanz</a:t>
              </a:r>
              <a:endParaRPr/>
            </a:p>
          </p:txBody>
        </p:sp>
        <p:sp>
          <p:nvSpPr>
            <p:cNvPr id="12" name="Flussdiagramm: Dokument 11"/>
            <p:cNvSpPr/>
            <p:nvPr/>
          </p:nvSpPr>
          <p:spPr bwMode="auto">
            <a:xfrm>
              <a:off x="7121214" y="1057617"/>
              <a:ext cx="1300898" cy="588079"/>
            </a:xfrm>
            <a:prstGeom prst="flowChartDocumen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/>
                <a:t>Problem-definition</a:t>
              </a:r>
              <a:endParaRPr/>
            </a:p>
          </p:txBody>
        </p:sp>
        <p:sp>
          <p:nvSpPr>
            <p:cNvPr id="13" name="Flussdiagramm: Dokument 12"/>
            <p:cNvSpPr/>
            <p:nvPr/>
          </p:nvSpPr>
          <p:spPr bwMode="auto">
            <a:xfrm>
              <a:off x="7121213" y="1757313"/>
              <a:ext cx="1300898" cy="588079"/>
            </a:xfrm>
            <a:prstGeom prst="flowChartDocumen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/>
                <a:t>Vergleichsstudie</a:t>
              </a:r>
              <a:endParaRPr/>
            </a:p>
          </p:txBody>
        </p:sp>
        <p:sp>
          <p:nvSpPr>
            <p:cNvPr id="14" name="Flussdiagramm: Dokument 13"/>
            <p:cNvSpPr/>
            <p:nvPr/>
          </p:nvSpPr>
          <p:spPr bwMode="auto">
            <a:xfrm>
              <a:off x="7121213" y="2789668"/>
              <a:ext cx="1300898" cy="588079"/>
            </a:xfrm>
            <a:prstGeom prst="flowChartDocumen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/>
                <a:t>Protokoll der Festlegung</a:t>
              </a:r>
              <a:endParaRPr/>
            </a:p>
          </p:txBody>
        </p:sp>
        <p:sp>
          <p:nvSpPr>
            <p:cNvPr id="15" name="Flussdiagramm: Dokument 14"/>
            <p:cNvSpPr/>
            <p:nvPr/>
          </p:nvSpPr>
          <p:spPr bwMode="auto">
            <a:xfrm>
              <a:off x="7130642" y="3772219"/>
              <a:ext cx="1300898" cy="588079"/>
            </a:xfrm>
            <a:prstGeom prst="flowChartDocumen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/>
                <a:t>Evaluations-konzept</a:t>
              </a:r>
              <a:endParaRPr/>
            </a:p>
          </p:txBody>
        </p:sp>
        <p:sp>
          <p:nvSpPr>
            <p:cNvPr id="16" name="Flussdiagramm: Dokument 15"/>
            <p:cNvSpPr/>
            <p:nvPr/>
          </p:nvSpPr>
          <p:spPr bwMode="auto">
            <a:xfrm>
              <a:off x="7121212" y="4528598"/>
              <a:ext cx="1300898" cy="588079"/>
            </a:xfrm>
            <a:prstGeom prst="flowChartDocumen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/>
                <a:t>Transferkonzept</a:t>
              </a:r>
              <a:endParaRPr/>
            </a:p>
          </p:txBody>
        </p:sp>
        <p:cxnSp>
          <p:nvCxnSpPr>
            <p:cNvPr id="17" name="Gerade Verbindung mit Pfeil 17"/>
            <p:cNvCxnSpPr>
              <a:cxnSpLocks/>
            </p:cNvCxnSpPr>
            <p:nvPr/>
          </p:nvCxnSpPr>
          <p:spPr bwMode="auto">
            <a:xfrm>
              <a:off x="10401744" y="1123836"/>
              <a:ext cx="0" cy="3212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Gerade Verbindung mit Pfeil 18"/>
            <p:cNvCxnSpPr>
              <a:cxnSpLocks/>
            </p:cNvCxnSpPr>
            <p:nvPr/>
          </p:nvCxnSpPr>
          <p:spPr bwMode="auto">
            <a:xfrm>
              <a:off x="10401744" y="1989713"/>
              <a:ext cx="0" cy="3212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Gerade Verbindung mit Pfeil 19"/>
            <p:cNvCxnSpPr>
              <a:cxnSpLocks/>
            </p:cNvCxnSpPr>
            <p:nvPr/>
          </p:nvCxnSpPr>
          <p:spPr bwMode="auto">
            <a:xfrm>
              <a:off x="10401744" y="2855590"/>
              <a:ext cx="0" cy="3212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Gerade Verbindung mit Pfeil 20"/>
            <p:cNvCxnSpPr>
              <a:cxnSpLocks/>
            </p:cNvCxnSpPr>
            <p:nvPr/>
          </p:nvCxnSpPr>
          <p:spPr bwMode="auto">
            <a:xfrm>
              <a:off x="10401744" y="3721467"/>
              <a:ext cx="0" cy="3212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Gerade Verbindung mit Pfeil 21"/>
            <p:cNvCxnSpPr>
              <a:cxnSpLocks/>
            </p:cNvCxnSpPr>
            <p:nvPr/>
          </p:nvCxnSpPr>
          <p:spPr bwMode="auto">
            <a:xfrm>
              <a:off x="10401744" y="4587345"/>
              <a:ext cx="0" cy="3212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Gerade Verbindung mit Pfeil 22"/>
            <p:cNvCxnSpPr>
              <a:cxnSpLocks/>
            </p:cNvCxnSpPr>
            <p:nvPr/>
          </p:nvCxnSpPr>
          <p:spPr bwMode="auto">
            <a:xfrm>
              <a:off x="10401744" y="5453221"/>
              <a:ext cx="0" cy="3212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Pfeil: nach links 35"/>
            <p:cNvSpPr/>
            <p:nvPr/>
          </p:nvSpPr>
          <p:spPr bwMode="auto">
            <a:xfrm>
              <a:off x="8426828" y="533439"/>
              <a:ext cx="1008667" cy="282803"/>
            </a:xfrm>
            <a:prstGeom prst="leftArrow">
              <a:avLst>
                <a:gd name="adj1" fmla="val 36528"/>
                <a:gd name="adj2" fmla="val 50000"/>
              </a:avLst>
            </a:prstGeom>
            <a:solidFill>
              <a:schemeClr val="bg2">
                <a:lumMod val="50000"/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4" name="Pfeil: nach links 36"/>
            <p:cNvSpPr/>
            <p:nvPr/>
          </p:nvSpPr>
          <p:spPr bwMode="auto">
            <a:xfrm>
              <a:off x="8426828" y="931848"/>
              <a:ext cx="1008667" cy="282803"/>
            </a:xfrm>
            <a:prstGeom prst="leftArrow">
              <a:avLst>
                <a:gd name="adj1" fmla="val 36528"/>
                <a:gd name="adj2" fmla="val 50000"/>
              </a:avLst>
            </a:prstGeom>
            <a:solidFill>
              <a:schemeClr val="bg2">
                <a:lumMod val="50000"/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5" name="Pfeil: nach links 37"/>
            <p:cNvSpPr/>
            <p:nvPr/>
          </p:nvSpPr>
          <p:spPr bwMode="auto">
            <a:xfrm flipH="1">
              <a:off x="8426828" y="1344580"/>
              <a:ext cx="1008667" cy="282803"/>
            </a:xfrm>
            <a:prstGeom prst="leftArrow">
              <a:avLst>
                <a:gd name="adj1" fmla="val 36528"/>
                <a:gd name="adj2" fmla="val 50000"/>
              </a:avLst>
            </a:prstGeom>
            <a:solidFill>
              <a:schemeClr val="bg2">
                <a:lumMod val="50000"/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6" name="Pfeil: nach links 38"/>
            <p:cNvSpPr/>
            <p:nvPr/>
          </p:nvSpPr>
          <p:spPr bwMode="auto">
            <a:xfrm>
              <a:off x="8426828" y="1759110"/>
              <a:ext cx="1008667" cy="282803"/>
            </a:xfrm>
            <a:prstGeom prst="leftArrow">
              <a:avLst>
                <a:gd name="adj1" fmla="val 36528"/>
                <a:gd name="adj2" fmla="val 50000"/>
              </a:avLst>
            </a:prstGeom>
            <a:solidFill>
              <a:schemeClr val="bg2">
                <a:lumMod val="50000"/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7" name="Pfeil: nach links 39"/>
            <p:cNvSpPr/>
            <p:nvPr/>
          </p:nvSpPr>
          <p:spPr bwMode="auto">
            <a:xfrm>
              <a:off x="8426828" y="2662556"/>
              <a:ext cx="1008667" cy="282803"/>
            </a:xfrm>
            <a:prstGeom prst="leftArrow">
              <a:avLst>
                <a:gd name="adj1" fmla="val 36528"/>
                <a:gd name="adj2" fmla="val 50000"/>
              </a:avLst>
            </a:prstGeom>
            <a:solidFill>
              <a:schemeClr val="bg2">
                <a:lumMod val="50000"/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8" name="Pfeil: nach links 40"/>
            <p:cNvSpPr/>
            <p:nvPr/>
          </p:nvSpPr>
          <p:spPr bwMode="auto">
            <a:xfrm flipH="1">
              <a:off x="8426828" y="3075288"/>
              <a:ext cx="1008667" cy="282803"/>
            </a:xfrm>
            <a:prstGeom prst="leftArrow">
              <a:avLst>
                <a:gd name="adj1" fmla="val 36528"/>
                <a:gd name="adj2" fmla="val 50000"/>
              </a:avLst>
            </a:prstGeom>
            <a:solidFill>
              <a:schemeClr val="bg2">
                <a:lumMod val="50000"/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9" name="Pfeil: nach links 41"/>
            <p:cNvSpPr/>
            <p:nvPr/>
          </p:nvSpPr>
          <p:spPr bwMode="auto">
            <a:xfrm>
              <a:off x="8426828" y="3962220"/>
              <a:ext cx="1008667" cy="282803"/>
            </a:xfrm>
            <a:prstGeom prst="leftArrow">
              <a:avLst>
                <a:gd name="adj1" fmla="val 36528"/>
                <a:gd name="adj2" fmla="val 50000"/>
              </a:avLst>
            </a:prstGeom>
            <a:solidFill>
              <a:schemeClr val="bg2">
                <a:lumMod val="50000"/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0" name="Pfeil: nach links 42"/>
            <p:cNvSpPr/>
            <p:nvPr/>
          </p:nvSpPr>
          <p:spPr bwMode="auto">
            <a:xfrm>
              <a:off x="8426828" y="4406668"/>
              <a:ext cx="1008667" cy="282803"/>
            </a:xfrm>
            <a:prstGeom prst="leftArrow">
              <a:avLst>
                <a:gd name="adj1" fmla="val 36528"/>
                <a:gd name="adj2" fmla="val 50000"/>
              </a:avLst>
            </a:prstGeom>
            <a:solidFill>
              <a:schemeClr val="bg2">
                <a:lumMod val="50000"/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1" name="Pfeil: nach links 43"/>
            <p:cNvSpPr/>
            <p:nvPr/>
          </p:nvSpPr>
          <p:spPr bwMode="auto">
            <a:xfrm flipH="1">
              <a:off x="8426828" y="4819401"/>
              <a:ext cx="1008667" cy="282803"/>
            </a:xfrm>
            <a:prstGeom prst="leftArrow">
              <a:avLst>
                <a:gd name="adj1" fmla="val 36528"/>
                <a:gd name="adj2" fmla="val 50000"/>
              </a:avLst>
            </a:prstGeom>
            <a:solidFill>
              <a:schemeClr val="bg2">
                <a:lumMod val="50000"/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2" name="Pfeil: nach links 44"/>
            <p:cNvSpPr/>
            <p:nvPr/>
          </p:nvSpPr>
          <p:spPr bwMode="auto">
            <a:xfrm flipH="1">
              <a:off x="6838484" y="5923017"/>
              <a:ext cx="2597010" cy="282803"/>
            </a:xfrm>
            <a:prstGeom prst="leftArrow">
              <a:avLst>
                <a:gd name="adj1" fmla="val 36528"/>
                <a:gd name="adj2" fmla="val 50000"/>
              </a:avLst>
            </a:prstGeom>
            <a:solidFill>
              <a:schemeClr val="bg2">
                <a:lumMod val="50000"/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3" name="Rechteck 45"/>
            <p:cNvSpPr/>
            <p:nvPr/>
          </p:nvSpPr>
          <p:spPr bwMode="auto">
            <a:xfrm rot="16199969">
              <a:off x="5797051" y="5073615"/>
              <a:ext cx="1980472" cy="102393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4" name="Rechteck 46"/>
            <p:cNvSpPr/>
            <p:nvPr/>
          </p:nvSpPr>
          <p:spPr bwMode="auto">
            <a:xfrm>
              <a:off x="6736042" y="4031811"/>
              <a:ext cx="394599" cy="102393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5" name="Rechteck 3" descr="Flussdiagramm zur Darstellung der Schritte bei der Entwicklung des Reifegradmodells. Die Schritte sind: Problemdefinition, Vergleich bestehender Reifegradmodelle, Festlegung der Entwicklungsstrategie, Iterative Reifegradmodellentwicklung, Konzeption von Transfer und Evaluation, Implementation der Transfermittel und Durchführung der Evaluation."/>
            <p:cNvSpPr/>
            <p:nvPr/>
          </p:nvSpPr>
          <p:spPr bwMode="auto">
            <a:xfrm>
              <a:off x="9440210" y="579216"/>
              <a:ext cx="1923067" cy="5446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>
                  <a:solidFill>
                    <a:schemeClr val="bg2">
                      <a:lumMod val="25000"/>
                    </a:schemeClr>
                  </a:solidFill>
                </a:rPr>
                <a:t>Problemdefinition</a:t>
              </a:r>
              <a:endParaRPr sz="1600"/>
            </a:p>
          </p:txBody>
        </p:sp>
      </p:grpSp>
      <p:sp>
        <p:nvSpPr>
          <p:cNvPr id="36" name="Textfeld 34"/>
          <p:cNvSpPr txBox="1"/>
          <p:nvPr/>
        </p:nvSpPr>
        <p:spPr bwMode="auto">
          <a:xfrm>
            <a:off x="187876" y="6335755"/>
            <a:ext cx="7593215" cy="427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/>
              <a:t>Quelle: Becker, Jörg; Knackstedt, Ralf; Pöppelbuß, Jens (2009). Entwicklung von Reifegradmodellen für das IT-Management. In: Wirtsch. Inform. 51 (3), S. 249–260. DOI: 10.1007/s11576-009-0167-9.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5897841" cy="1325563"/>
          </a:xfrm>
        </p:spPr>
        <p:txBody>
          <a:bodyPr/>
          <a:lstStyle/>
          <a:p>
            <a:pPr>
              <a:defRPr/>
            </a:pPr>
            <a:r>
              <a:rPr lang="de-DE"/>
              <a:t>Entwicklung des Reifegradmodells (1)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8097520" cy="435133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de-DE"/>
              <a:t>Studie zur Problemrelevanz: Bedarfsanalyse</a:t>
            </a:r>
            <a:endParaRPr/>
          </a:p>
          <a:p>
            <a:pPr lvl="1">
              <a:defRPr/>
            </a:pPr>
            <a:r>
              <a:rPr lang="de-DE"/>
              <a:t>Umfrage mit Studierenden (695 Teilnehmende)</a:t>
            </a:r>
            <a:endParaRPr/>
          </a:p>
          <a:p>
            <a:pPr lvl="1">
              <a:defRPr/>
            </a:pPr>
            <a:r>
              <a:rPr lang="de-DE"/>
              <a:t>Umfrage mit Lehrenden (179 Teilnehmende)</a:t>
            </a:r>
            <a:endParaRPr/>
          </a:p>
          <a:p>
            <a:pPr lvl="1">
              <a:defRPr/>
            </a:pPr>
            <a:r>
              <a:rPr lang="de-DE"/>
              <a:t>qualitative Interviews mit Studierenden, Lehrenden und Leitenden</a:t>
            </a:r>
            <a:endParaRPr/>
          </a:p>
          <a:p>
            <a:pPr>
              <a:defRPr/>
            </a:pPr>
            <a:r>
              <a:rPr lang="de-DE"/>
              <a:t>systematische Literaturrecherche zu Reifegradmodellen für Barrierefreiheit</a:t>
            </a:r>
            <a:endParaRPr/>
          </a:p>
          <a:p>
            <a:pPr lvl="1">
              <a:defRPr/>
            </a:pPr>
            <a:r>
              <a:rPr lang="de-DE"/>
              <a:t>25 Reifegradmodelle identifiziert 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4" name="Rechteck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440210" y="1445094"/>
            <a:ext cx="1923067" cy="54461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200">
                <a:solidFill>
                  <a:schemeClr val="bg2">
                    <a:lumMod val="25000"/>
                  </a:schemeClr>
                </a:solidFill>
              </a:rPr>
              <a:t>Vergleich bestehender Reifegradmodelle</a:t>
            </a:r>
            <a:endParaRPr sz="1600"/>
          </a:p>
        </p:txBody>
      </p:sp>
      <p:sp>
        <p:nvSpPr>
          <p:cNvPr id="5" name="Rechteck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440210" y="2310970"/>
            <a:ext cx="1923067" cy="54461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200">
                <a:solidFill>
                  <a:schemeClr val="bg2">
                    <a:lumMod val="25000"/>
                  </a:schemeClr>
                </a:solidFill>
              </a:rPr>
              <a:t>Festlegung der Entwicklungsstrategie</a:t>
            </a:r>
            <a:endParaRPr sz="1600"/>
          </a:p>
        </p:txBody>
      </p:sp>
      <p:sp>
        <p:nvSpPr>
          <p:cNvPr id="6" name="Rechteck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440210" y="3176847"/>
            <a:ext cx="1923067" cy="54461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200">
                <a:solidFill>
                  <a:schemeClr val="bg2">
                    <a:lumMod val="25000"/>
                  </a:schemeClr>
                </a:solidFill>
              </a:rPr>
              <a:t>Iterative Reifegrad-modell-Entwicklung</a:t>
            </a:r>
            <a:endParaRPr sz="1600"/>
          </a:p>
        </p:txBody>
      </p:sp>
      <p:sp>
        <p:nvSpPr>
          <p:cNvPr id="7" name="Rechteck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440210" y="4042724"/>
            <a:ext cx="1923067" cy="54461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200">
                <a:solidFill>
                  <a:schemeClr val="bg2">
                    <a:lumMod val="25000"/>
                  </a:schemeClr>
                </a:solidFill>
              </a:rPr>
              <a:t>Konzeption von Transfer und Evaluation</a:t>
            </a:r>
            <a:endParaRPr sz="1600"/>
          </a:p>
        </p:txBody>
      </p:sp>
      <p:sp>
        <p:nvSpPr>
          <p:cNvPr id="8" name="Rechteck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440210" y="4908600"/>
            <a:ext cx="1923067" cy="54461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200">
                <a:solidFill>
                  <a:schemeClr val="bg2">
                    <a:lumMod val="25000"/>
                  </a:schemeClr>
                </a:solidFill>
              </a:rPr>
              <a:t>Implementation der Transfermittel</a:t>
            </a:r>
            <a:endParaRPr sz="1600"/>
          </a:p>
        </p:txBody>
      </p:sp>
      <p:sp>
        <p:nvSpPr>
          <p:cNvPr id="9" name="Rechteck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440210" y="5774481"/>
            <a:ext cx="1923067" cy="54461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200">
                <a:solidFill>
                  <a:schemeClr val="bg2">
                    <a:lumMod val="25000"/>
                  </a:schemeClr>
                </a:solidFill>
              </a:rPr>
              <a:t>Durchführung der Evaluation</a:t>
            </a:r>
            <a:endParaRPr sz="1600"/>
          </a:p>
        </p:txBody>
      </p:sp>
      <p:cxnSp>
        <p:nvCxnSpPr>
          <p:cNvPr id="16" name="Gerade Verbindung mit Pfeil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10401744" y="1123836"/>
            <a:ext cx="0" cy="321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mit Pfeil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10401744" y="1989713"/>
            <a:ext cx="0" cy="321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mit Pfeil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10401744" y="2855590"/>
            <a:ext cx="0" cy="321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mit Pfei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10401744" y="3721467"/>
            <a:ext cx="0" cy="321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mit Pfeil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10401744" y="4587345"/>
            <a:ext cx="0" cy="321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mit Pfeil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10401744" y="5453221"/>
            <a:ext cx="0" cy="321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hteck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440210" y="579216"/>
            <a:ext cx="1923067" cy="54461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200">
                <a:solidFill>
                  <a:schemeClr val="bg2">
                    <a:lumMod val="25000"/>
                  </a:schemeClr>
                </a:solidFill>
              </a:rPr>
              <a:t>Problemdefinition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5E99"/>
                                      </p:to>
                                    </p:animClr>
                                    <p:set>
                                      <p:cBhvr>
                                        <p:cTn id="7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15E99"/>
                                      </p:to>
                                    </p:animClr>
                                    <p:set>
                                      <p:cBhvr>
                                        <p:cTn id="1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5E99"/>
                                      </p:to>
                                    </p:animClr>
                                    <p:set>
                                      <p:cBhvr>
                                        <p:cTn id="3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15E99"/>
                                      </p:to>
                                    </p:animClr>
                                    <p:set>
                                      <p:cBhvr>
                                        <p:cTn id="3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34" grpId="0" animBg="1"/>
    </p:bldLst>
  </p:timing>
</p:sld>
</file>

<file path=ppt/theme/theme1.xml><?xml version="1.0" encoding="utf-8"?>
<a:theme xmlns:a="http://schemas.openxmlformats.org/drawingml/2006/main" name="Office">
  <a:themeElements>
    <a:clrScheme name="SHUFFL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E21437"/>
      </a:accent1>
      <a:accent2>
        <a:srgbClr val="1E7F5E"/>
      </a:accent2>
      <a:accent3>
        <a:srgbClr val="FEC705"/>
      </a:accent3>
      <a:accent4>
        <a:srgbClr val="324B8C"/>
      </a:accent4>
      <a:accent5>
        <a:srgbClr val="F37187"/>
      </a:accent5>
      <a:accent6>
        <a:srgbClr val="31CF9A"/>
      </a:accent6>
      <a:hlink>
        <a:srgbClr val="FFE78F"/>
      </a:hlink>
      <a:folHlink>
        <a:srgbClr val="7A93D0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862</Words>
  <Application>Microsoft Office PowerPoint</Application>
  <DocSecurity>0</DocSecurity>
  <PresentationFormat>Breitbild</PresentationFormat>
  <Paragraphs>226</Paragraphs>
  <Slides>32</Slides>
  <Notes>32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Office</vt:lpstr>
      <vt:lpstr>Systematische Analyse und Entwicklung von  (digitaler) Barrierefreiheit  an Hochschulen</vt:lpstr>
      <vt:lpstr>Gliederung</vt:lpstr>
      <vt:lpstr>SHUFFLE</vt:lpstr>
      <vt:lpstr>Ziele und Entwicklung</vt:lpstr>
      <vt:lpstr>Einführung in das SHUFFLE-Reifegradmodell</vt:lpstr>
      <vt:lpstr>Zitat</vt:lpstr>
      <vt:lpstr>SHUFFLE-Reifegradmodell</vt:lpstr>
      <vt:lpstr>Entwicklung des Reifegradmodells</vt:lpstr>
      <vt:lpstr>Entwicklung des Reifegradmodells (1)</vt:lpstr>
      <vt:lpstr>Entwicklung des Reifegradmodells (2)</vt:lpstr>
      <vt:lpstr>Entwicklung des Reifegradmodells (3)</vt:lpstr>
      <vt:lpstr>Der SHUFFLE-Rucksack</vt:lpstr>
      <vt:lpstr>Inhalt des SHUFFLE-Rucksacks</vt:lpstr>
      <vt:lpstr>Übersicht des  Reifegradmodells</vt:lpstr>
      <vt:lpstr>Aufbau des Reifegradmodells</vt:lpstr>
      <vt:lpstr>Übersicht</vt:lpstr>
      <vt:lpstr>Anwendung des Reifegradmodells</vt:lpstr>
      <vt:lpstr>Reifegradstufen</vt:lpstr>
      <vt:lpstr>Analyse-Tool</vt:lpstr>
      <vt:lpstr>Das Analyse-Tool als Excel-Tabelle</vt:lpstr>
      <vt:lpstr>Anwendung</vt:lpstr>
      <vt:lpstr>Ergebnis: Ist-Zustand</vt:lpstr>
      <vt:lpstr>Auswertung</vt:lpstr>
      <vt:lpstr>Handlungs- empfehlungen</vt:lpstr>
      <vt:lpstr>Sammlung – Digitale Barrierefreiheit an Hochschulen</vt:lpstr>
      <vt:lpstr>Übersicht der Themen</vt:lpstr>
      <vt:lpstr>Inhalt - Struktur</vt:lpstr>
      <vt:lpstr>Aufbau</vt:lpstr>
      <vt:lpstr>Aktueller Stand</vt:lpstr>
      <vt:lpstr>Evaluation</vt:lpstr>
      <vt:lpstr>Offene Fragen?</vt:lpstr>
      <vt:lpstr>Vielen Dank für Ihr Interesse!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Nadine Auer</dc:creator>
  <cp:keywords/>
  <dc:description/>
  <cp:lastModifiedBy>Nadine Auer</cp:lastModifiedBy>
  <cp:revision>16</cp:revision>
  <dcterms:created xsi:type="dcterms:W3CDTF">2024-06-03T06:56:56Z</dcterms:created>
  <dcterms:modified xsi:type="dcterms:W3CDTF">2024-06-12T13:24:15Z</dcterms:modified>
  <cp:category/>
  <dc:identifier/>
  <cp:contentStatus/>
  <dc:language/>
  <cp:version/>
</cp:coreProperties>
</file>