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7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624" y="13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ACB026A-05CD-43F3-A308-9DB700388EF3}" type="datetimeFigureOut">
              <a:rPr lang="de-DE"/>
              <a:t>26.06.2024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4AB5A2A-A57C-4B90-A686-411155A119A8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Anmerkung: Diese Folien lassen sich mit CommonLook in PDF/UA-konformes PDF konvertieren.</a:t>
            </a:r>
            <a:endParaRPr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 marL="0" marR="0" lvl="0" indent="0" algn="r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4AB5A2A-A57C-4B90-A686-411155A119A8}" type="slidenum">
              <a:rPr lang="de-DE" sz="12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cs typeface="Arial"/>
              </a:rPr>
              <a:t>1</a:t>
            </a:fld>
            <a:endParaRPr lang="de-DE" sz="12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cs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AA7C572-CE1D-AF1D-2EC0-C55E88A93844}" type="slidenum">
              <a:rPr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1C5E66F-7088-48F6-AACC-0AA809AF0429}" type="slidenum">
              <a:rPr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534F300-ACEF-056E-552C-7C7165B745EF}" type="slidenum">
              <a:rPr/>
              <a:t>12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975C292-7293-4E14-A97B-9F1AD445DA9E}" type="slidenum">
              <a:rPr lang="de-DE" sz="1200" b="0" i="0" u="none" strike="noStrike" cap="none" spc="0">
                <a:ln>
                  <a:noFill/>
                </a:ln>
                <a:solidFill>
                  <a:prstClr val="black"/>
                </a:solidFill>
                <a:latin typeface="Aptos"/>
                <a:cs typeface="Arial"/>
              </a:rPr>
              <a:t>2</a:t>
            </a:fld>
            <a:endParaRPr lang="de-DE" sz="1200" b="0" i="0" u="none" strike="noStrike" cap="none" spc="0">
              <a:ln>
                <a:noFill/>
              </a:ln>
              <a:solidFill>
                <a:prstClr val="black"/>
              </a:solidFill>
              <a:latin typeface="Aptos"/>
              <a:cs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marL="217792" indent="-217792">
              <a:buFont typeface="Arial"/>
              <a:buChar char="•"/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975C292-7293-4E14-A97B-9F1AD445DA9E}" type="slidenum">
              <a:rPr lang="de-DE" sz="1200" b="0" i="0" u="none" strike="noStrike" cap="none" spc="0">
                <a:ln>
                  <a:noFill/>
                </a:ln>
                <a:solidFill>
                  <a:prstClr val="black"/>
                </a:solidFill>
                <a:latin typeface="Aptos"/>
                <a:cs typeface="Arial"/>
              </a:rPr>
              <a:t>3</a:t>
            </a:fld>
            <a:endParaRPr lang="de-DE" sz="1200" b="0" i="0" u="none" strike="noStrike" cap="none" spc="0">
              <a:ln>
                <a:noFill/>
              </a:ln>
              <a:solidFill>
                <a:prstClr val="black"/>
              </a:solidFill>
              <a:latin typeface="Aptos"/>
              <a:cs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76252E6-754D-0415-AF49-FE8F97369472}" type="slidenum">
              <a:rPr sz="12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cs typeface="Arial"/>
              </a:rPr>
              <a:t>4</a:t>
            </a:fld>
            <a:endParaRPr sz="12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cs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1F11EE6-CC7F-F448-A36F-C0EA85D69F9F}" type="slidenum">
              <a:rPr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1C5E66F-7088-48F6-AACC-0AA809AF0429}" type="slidenum">
              <a:rPr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1C5E66F-7088-48F6-AACC-0AA809AF0429}" type="slidenum">
              <a:rPr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1C5E66F-7088-48F6-AACC-0AA809AF0429}" type="slidenum">
              <a:rPr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1C5E66F-7088-48F6-AACC-0AA809AF0429}" type="slidenum">
              <a:rPr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25041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49837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 lang="en-US"/>
          </a:p>
        </p:txBody>
      </p:sp>
      <p:pic>
        <p:nvPicPr>
          <p:cNvPr id="9" name="Grafik 8" descr="Logo: Kompetenzzentrum Digitale Barrierefreiheit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3471976" y="575945"/>
            <a:ext cx="5248048" cy="165925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8F63A3B-78C7-47BE-AE5E-E10140E04643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 lIns="900000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686F0C0-4FDD-4246-A51B-2BB190DBCA4D}" type="slidenum">
              <a:rPr lang="de-DE"/>
              <a:t>‹Nr.›</a:t>
            </a:fld>
            <a:endParaRPr lang="de-DE"/>
          </a:p>
        </p:txBody>
      </p:sp>
      <p:pic>
        <p:nvPicPr>
          <p:cNvPr id="9" name="Grafik 8" descr="Ein Bild, das Farbigkeit, Grafiken, Design enthält.&#10;&#10;Automatisch generierte Beschreibung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726620" y="547355"/>
            <a:ext cx="921936" cy="86526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&#10;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686F0C0-4FDD-4246-A51B-2BB190DBCA4D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 lIns="900000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686F0C0-4FDD-4246-A51B-2BB190DBCA4D}" type="slidenum">
              <a:rPr lang="de-DE"/>
              <a:t>‹Nr.›</a:t>
            </a:fld>
            <a:endParaRPr lang="de-DE"/>
          </a:p>
        </p:txBody>
      </p:sp>
      <p:pic>
        <p:nvPicPr>
          <p:cNvPr id="9" name="Grafik 8" descr="Ein Bild, das Farbigkeit, Grafiken, Design enthält.&#10;&#10;Automatisch generierte Beschreibung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726620" y="547355"/>
            <a:ext cx="921936" cy="86526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 lIns="900000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0" rIns="91440" bIns="45720" rtlCol="0">
            <a:normAutofit fontScale="70000" lnSpcReduction="20000"/>
          </a:bodyPr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0" rIns="91440" bIns="45720" rtlCol="0">
            <a:normAutofit fontScale="70000" lnSpcReduction="20000"/>
          </a:bodyPr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686F0C0-4FDD-4246-A51B-2BB190DBCA4D}" type="slidenum">
              <a:rPr lang="de-DE"/>
              <a:t>‹Nr.›</a:t>
            </a:fld>
            <a:endParaRPr lang="de-DE"/>
          </a:p>
        </p:txBody>
      </p:sp>
      <p:pic>
        <p:nvPicPr>
          <p:cNvPr id="10" name="Grafik 9" descr="Ein Bild, das Farbigkeit, Grafiken, Design enthält.&#10;&#10;Automatisch generierte Beschreibung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726620" y="547355"/>
            <a:ext cx="921936" cy="865269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</p:spPr>
        <p:txBody>
          <a:bodyPr vert="horz" lIns="324000" tIns="0" rIns="91440" bIns="45720" rtlCol="0" anchor="ctr">
            <a:normAutofit/>
          </a:bodyPr>
          <a:lstStyle>
            <a:lvl1pPr>
              <a:defRPr lang="de-DE" sz="2400" b="1"/>
            </a:lvl1pPr>
          </a:lstStyle>
          <a:p>
            <a:pPr marL="0" lvl="0" indent="0">
              <a:buNone/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</p:spPr>
        <p:txBody>
          <a:bodyPr vert="horz" lIns="324000" tIns="0" rIns="91440" bIns="45720" rtlCol="0" anchor="ctr">
            <a:normAutofit/>
          </a:bodyPr>
          <a:lstStyle>
            <a:lvl1pPr>
              <a:defRPr lang="de-DE" sz="2400" b="1"/>
            </a:lvl1pPr>
          </a:lstStyle>
          <a:p>
            <a:pPr marL="0" lvl="0" indent="0">
              <a:buNone/>
              <a:defRPr/>
            </a:pPr>
            <a:r>
              <a:rPr lang="de-DE"/>
              <a:t>Mastertextformat bearbeiten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 lIns="900000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686F0C0-4FDD-4246-A51B-2BB190DBCA4D}" type="slidenum">
              <a:rPr lang="de-DE"/>
              <a:t>‹Nr.›</a:t>
            </a:fld>
            <a:endParaRPr lang="de-DE"/>
          </a:p>
        </p:txBody>
      </p:sp>
      <p:pic>
        <p:nvPicPr>
          <p:cNvPr id="6" name="Grafik 5" descr="Ein Bild, das Farbigkeit, Grafiken, Design enthält.&#10;&#10;Automatisch generierte Beschreibung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726620" y="547355"/>
            <a:ext cx="921936" cy="86526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686F0C0-4FDD-4246-A51B-2BB190DBCA4D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 vert="horz" lIns="91440" tIns="45720" rIns="91440" bIns="45720" rtlCol="0">
            <a:normAutofit/>
          </a:bodyPr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en-US"/>
            </a:lvl5pPr>
          </a:lstStyle>
          <a:p>
            <a:pPr marL="357188" lvl="0" indent="-357188">
              <a:buFont typeface="Symbol"/>
              <a:buChar char="-"/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buFont typeface="Wingdings"/>
              <a:buChar char="§"/>
              <a:defRPr/>
            </a:pPr>
            <a:r>
              <a:rPr lang="de-DE"/>
              <a:t>Zweite Ebene</a:t>
            </a:r>
            <a:endParaRPr/>
          </a:p>
          <a:p>
            <a:pPr lvl="2">
              <a:buFont typeface="Courier New"/>
              <a:buChar char="o"/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buFont typeface="Wingdings"/>
              <a:buChar char="ü"/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65150" y="6381750"/>
            <a:ext cx="11061700" cy="40481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i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>
              <a:defRPr/>
            </a:pPr>
            <a:r>
              <a:rPr lang="de-DE"/>
              <a:t>[1]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305CA-DCC9-4948-BD69-6E7F4002AC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Abschnitts-&#10;überschrift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48F63A3B-78C7-47BE-AE5E-E10140E04643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64573" y="1686560"/>
            <a:ext cx="5455227" cy="5059679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686560"/>
            <a:ext cx="5455226" cy="5059679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65150" y="6381750"/>
            <a:ext cx="11061700" cy="40481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>
              <a:defRPr/>
            </a:pPr>
            <a:r>
              <a:rPr lang="de-DE"/>
              <a:t>[1]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305CA-DCC9-4948-BD69-6E7F4002AC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58800" y="365125"/>
            <a:ext cx="8473440" cy="1016635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58800" y="1681163"/>
            <a:ext cx="543877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58800" y="2505074"/>
            <a:ext cx="5438774" cy="4220845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46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461000" cy="4220845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10" name="Textplatzhalter 6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65150" y="6381750"/>
            <a:ext cx="11061700" cy="40481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>
              <a:defRPr/>
            </a:pPr>
            <a:r>
              <a:rPr lang="de-DE"/>
              <a:t>[1]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305CA-DCC9-4948-BD69-6E7F4002AC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6" name="Textplatzhalter 6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65150" y="6381750"/>
            <a:ext cx="11061700" cy="40481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>
              <a:defRPr/>
            </a:pPr>
            <a:r>
              <a:rPr lang="de-DE"/>
              <a:t>[1]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305CA-DCC9-4948-BD69-6E7F4002AC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0" y="-1061065"/>
            <a:ext cx="12192000" cy="974456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6" name="Textplatzhalter 6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65150" y="6381750"/>
            <a:ext cx="11061700" cy="40481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>
              <a:defRPr/>
            </a:pPr>
            <a:r>
              <a:rPr lang="de-DE"/>
              <a:t>[1] 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Leer_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0" y="-1061065"/>
            <a:ext cx="12192000" cy="974456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6" name="Textplatzhalter 6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0" y="6508096"/>
            <a:ext cx="12192000" cy="3499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anchor="b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>
              <a:defRPr/>
            </a:pPr>
            <a:r>
              <a:rPr lang="de-DE"/>
              <a:t>[1] 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686F0C0-4FDD-4246-A51B-2BB190DBCA4D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0"/>
          <a:stretch/>
        </p:blipFill>
        <p:spPr bwMode="auto">
          <a:xfrm>
            <a:off x="9176049" y="477314"/>
            <a:ext cx="2372426" cy="7500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564573" y="365126"/>
            <a:ext cx="8508307" cy="9744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64573" y="1631158"/>
            <a:ext cx="11062854" cy="4669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0903315" y="294751"/>
            <a:ext cx="64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5305CA-DCC9-4948-BD69-6E7F4002ACB5}" type="slidenum">
              <a:rPr lang="de-DE"/>
              <a:t>‹Nr.›</a:t>
            </a:fld>
            <a:endParaRPr lang="de-DE"/>
          </a:p>
        </p:txBody>
      </p:sp>
      <p:cxnSp>
        <p:nvCxnSpPr>
          <p:cNvPr id="8" name="Gerader Verbinder 7"/>
          <p:cNvCxnSpPr>
            <a:cxnSpLocks/>
          </p:cNvCxnSpPr>
          <p:nvPr userDrawn="1"/>
        </p:nvCxnSpPr>
        <p:spPr bwMode="auto">
          <a:xfrm>
            <a:off x="564573" y="1429275"/>
            <a:ext cx="1106285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ftr="0" dt="0"/>
  <p:txStyles>
    <p:titleStyle>
      <a:lvl1pPr algn="l" defTabSz="914400">
        <a:lnSpc>
          <a:spcPct val="11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>
        <a:lnSpc>
          <a:spcPct val="120000"/>
        </a:lnSpc>
        <a:spcBef>
          <a:spcPts val="1000"/>
        </a:spcBef>
        <a:buFont typeface="Symbol"/>
        <a:buChar char="-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120000"/>
        </a:lnSpc>
        <a:spcBef>
          <a:spcPts val="500"/>
        </a:spcBef>
        <a:buFont typeface="Wingdings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12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12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12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1EBE6049-154C-4B35-B465-1A60CFF22390}" type="datetimeFigureOut">
              <a:rPr lang="de-DE"/>
              <a:t>26.06.2024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0686F0C0-4FDD-4246-A51B-2BB190DBCA4D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15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15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15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15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15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gutjahr@hdm-stuttgart.de" TargetMode="External"/><Relationship Id="rId7" Type="http://schemas.openxmlformats.org/officeDocument/2006/relationships/image" Target="../media/image1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hyperlink" Target="https://barrierefreiheit.hdm-stuttgart.de/newsletter" TargetMode="External"/><Relationship Id="rId4" Type="http://schemas.openxmlformats.org/officeDocument/2006/relationships/hyperlink" Target="mailto:gzimmermann@hdm-stuttgart.d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svg"/><Relationship Id="rId11" Type="http://schemas.openxmlformats.org/officeDocument/2006/relationships/image" Target="../media/image11.jp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ooc.hdm-stuttgart.de/course/view.php?id=4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auto">
          <a:xfrm>
            <a:off x="1524000" y="2504123"/>
            <a:ext cx="9144000" cy="20546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de-DE" sz="4000"/>
              <a:t>Digitale Barrierefreiheit im Hochschulkontext</a:t>
            </a:r>
            <a:br>
              <a:rPr lang="de-DE" sz="4000"/>
            </a:br>
            <a:r>
              <a:rPr lang="de-DE" sz="4000" b="1"/>
              <a:t>Zertifikat “Barrierefrei Lehren”</a:t>
            </a:r>
            <a:endParaRPr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855300" y="4983798"/>
            <a:ext cx="8488022" cy="16557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de-DE"/>
              <a:t>Anja Gutjahr, Gottfried Zimmermann</a:t>
            </a:r>
            <a:endParaRPr/>
          </a:p>
          <a:p>
            <a:pPr>
              <a:defRPr/>
            </a:pPr>
            <a:r>
              <a:rPr lang="de-DE"/>
              <a:t>Kompetenzzentrum Digitale Barrierefreiheit</a:t>
            </a:r>
            <a:endParaRPr/>
          </a:p>
          <a:p>
            <a:pPr>
              <a:defRPr/>
            </a:pPr>
            <a:r>
              <a:rPr lang="de-DE"/>
              <a:t>Hochschule der Medien, Stuttgart </a:t>
            </a:r>
            <a:endParaRPr/>
          </a:p>
        </p:txBody>
      </p:sp>
      <p:pic>
        <p:nvPicPr>
          <p:cNvPr id="4" name="Grafik 3" descr="SHUFFLE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36501" y="2527638"/>
            <a:ext cx="2139072" cy="200759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Einsatzmöglichkeiten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488181" y="1631157"/>
            <a:ext cx="11430000" cy="5014694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5000" lnSpcReduction="1000"/>
          </a:bodyPr>
          <a:lstStyle/>
          <a:p>
            <a:pPr>
              <a:defRPr/>
            </a:pPr>
            <a:r>
              <a:rPr lang="de-DE" sz="2600" b="1"/>
              <a:t>Grundlegende Fort- und Weiterbildungsmöglichkeit </a:t>
            </a:r>
            <a:r>
              <a:rPr lang="de-DE" sz="2600"/>
              <a:t>für HS-Lehrende in Digitaler Barrierefreiheit (Wissen &amp; Handlungskompetenz, d.h. Erworbenes Wissen kann gleich in der Lehre/im Berufsalltag angewendet werden)</a:t>
            </a:r>
            <a:endParaRPr sz="2600"/>
          </a:p>
          <a:p>
            <a:pPr>
              <a:defRPr/>
            </a:pPr>
            <a:r>
              <a:rPr lang="de-DE" sz="2600"/>
              <a:t>Auch für </a:t>
            </a:r>
            <a:r>
              <a:rPr lang="de-DE" sz="2600" b="1"/>
              <a:t>andere interessierte Hochschulangehörige </a:t>
            </a:r>
            <a:r>
              <a:rPr lang="de-DE" sz="2600"/>
              <a:t>(etwa Beauftragte für Studierende mit Behinderungen; Mitarbeitende im Prüfungsamt/IT-Bereich/ QM, Beratende in Servicestellen, etc.)</a:t>
            </a:r>
            <a:endParaRPr sz="2600"/>
          </a:p>
          <a:p>
            <a:pPr>
              <a:defRPr/>
            </a:pPr>
            <a:r>
              <a:rPr lang="de-DE" sz="2600"/>
              <a:t>Zertifikat:</a:t>
            </a:r>
            <a:r>
              <a:rPr lang="de-DE" sz="2600" b="1"/>
              <a:t> Anerkennung  und Nachweis </a:t>
            </a:r>
            <a:r>
              <a:rPr lang="de-DE" sz="2600"/>
              <a:t>des Erwerbs der Kompetenzen (Anreiz), aber auch </a:t>
            </a:r>
            <a:r>
              <a:rPr lang="de-DE" sz="2600" b="1"/>
              <a:t>Sichtbarkeit der Relevanz des Themas </a:t>
            </a:r>
            <a:r>
              <a:rPr lang="de-DE" sz="2600"/>
              <a:t>nach außen</a:t>
            </a:r>
            <a:endParaRPr sz="2600"/>
          </a:p>
          <a:p>
            <a:pPr>
              <a:defRPr/>
            </a:pPr>
            <a:r>
              <a:rPr lang="de-DE" sz="2600"/>
              <a:t>Größere Reichweite: Verortbar z.B in </a:t>
            </a:r>
            <a:r>
              <a:rPr lang="de-DE" sz="2600" b="1"/>
              <a:t>Hochschuldidaktikzentren</a:t>
            </a:r>
            <a:r>
              <a:rPr lang="de-DE" sz="2600"/>
              <a:t> (Hochschule/ Landesebene/Bundesebene) (befördert auch die Sichtbarkeit des Themas)</a:t>
            </a:r>
            <a:endParaRPr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305CA-DCC9-4948-BD69-6E7F4002ACB5}" type="slidenum">
              <a:rPr lang="de-DE"/>
              <a:t>10</a:t>
            </a:fld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564573" y="365126"/>
            <a:ext cx="8811439" cy="9744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de-DE"/>
              <a:t>Examen zum Zertifikat - Beispielfrage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de-DE" dirty="0"/>
              <a:t>Welche der folgenden Aussagen über die automatische Barrierefreiheitsprüfung in MS Word </a:t>
            </a:r>
            <a:r>
              <a:rPr lang="de-DE" b="1" dirty="0"/>
              <a:t>ist richtig</a:t>
            </a:r>
            <a:r>
              <a:rPr lang="de-DE" dirty="0"/>
              <a:t>?</a:t>
            </a:r>
            <a:endParaRPr dirty="0"/>
          </a:p>
          <a:p>
            <a:pPr marL="394023" indent="-394023">
              <a:buFont typeface="Symbol"/>
              <a:buAutoNum type="alphaUcPeriod"/>
              <a:defRPr/>
            </a:pPr>
            <a:r>
              <a:rPr lang="de-DE" dirty="0"/>
              <a:t>Die Barrierefreiheitsprüfung erfasst alle Barrieren in einem Dokument</a:t>
            </a:r>
            <a:endParaRPr dirty="0"/>
          </a:p>
          <a:p>
            <a:pPr marL="394023" indent="-394023">
              <a:buFont typeface="Symbol"/>
              <a:buAutoNum type="alphaUcPeriod"/>
              <a:defRPr/>
            </a:pPr>
            <a:r>
              <a:rPr lang="de-DE" dirty="0"/>
              <a:t>Die Barrierefreiheitsprüfung kann so eingestellt werden, dass sie während dem Bearbeiten des Dokuments Fehler anzeigt</a:t>
            </a:r>
            <a:endParaRPr dirty="0"/>
          </a:p>
          <a:p>
            <a:pPr marL="394023" indent="-394023">
              <a:buFont typeface="Symbol"/>
              <a:buAutoNum type="alphaUcPeriod"/>
              <a:defRPr/>
            </a:pPr>
            <a:r>
              <a:rPr lang="de-DE" dirty="0"/>
              <a:t>Die Barrierefreiheitsprüfung ist erst ab Office 365 verfügbar</a:t>
            </a:r>
            <a:endParaRPr dirty="0"/>
          </a:p>
          <a:p>
            <a:pPr marL="394023" indent="-394023">
              <a:buFont typeface="Symbol"/>
              <a:buAutoNum type="alphaUcPeriod"/>
              <a:defRPr/>
            </a:pPr>
            <a:r>
              <a:rPr dirty="0"/>
              <a:t>Die Barrierefreiheitsprüfung merkt nicht, wenn man Alternativtexte für Bilder vergisst</a:t>
            </a:r>
          </a:p>
          <a:p>
            <a:pPr marL="0" indent="0">
              <a:buNone/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305CA-DCC9-4948-BD69-6E7F4002ACB5}" type="slidenum">
              <a:rPr lang="de-DE"/>
              <a:t>11</a:t>
            </a:fld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Danke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564573" y="1631158"/>
            <a:ext cx="8408442" cy="509476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  <a:defRPr/>
            </a:pPr>
            <a:r>
              <a:rPr lang="de-DE"/>
              <a:t>Anja Gutjahr, Gottfried Zimmermann</a:t>
            </a:r>
            <a:br>
              <a:rPr lang="de-DE"/>
            </a:br>
            <a:r>
              <a:rPr lang="de-DE" sz="2000" u="sng">
                <a:hlinkClick r:id="rId3" tooltip="mailto:gutjahr@hdm-stuttgart.de"/>
              </a:rPr>
              <a:t>gutjahr@hdm-stuttgart.de</a:t>
            </a:r>
            <a:r>
              <a:rPr lang="de-DE" sz="2000"/>
              <a:t>, </a:t>
            </a:r>
            <a:r>
              <a:rPr lang="de-DE" sz="2000" u="sng">
                <a:hlinkClick r:id="rId4" tooltip="mailto:gzimmermann@hdm-stuttgart.de"/>
              </a:rPr>
              <a:t>gzimmermann@hdm-stuttgart.de</a:t>
            </a:r>
            <a:r>
              <a:rPr lang="de-DE" sz="2000"/>
              <a:t> </a:t>
            </a:r>
            <a:endParaRPr/>
          </a:p>
          <a:p>
            <a:pPr marL="0" indent="0" algn="ctr">
              <a:lnSpc>
                <a:spcPct val="100000"/>
              </a:lnSpc>
              <a:spcBef>
                <a:spcPts val="3000"/>
              </a:spcBef>
              <a:buNone/>
              <a:defRPr/>
            </a:pPr>
            <a:r>
              <a:rPr lang="de-DE"/>
              <a:t>Kompetenzzentrum Digitale Barrierefreiheit</a:t>
            </a:r>
            <a:endParaRPr/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lang="de-DE"/>
              <a:t>Hochschule der Medien, Stuttgart </a:t>
            </a:r>
            <a:endParaRPr/>
          </a:p>
          <a:p>
            <a:pPr marL="0" indent="0" algn="ctr">
              <a:lnSpc>
                <a:spcPct val="100000"/>
              </a:lnSpc>
              <a:spcBef>
                <a:spcPts val="3000"/>
              </a:spcBef>
              <a:buNone/>
              <a:defRPr/>
            </a:pPr>
            <a:r>
              <a:rPr lang="de-DE" sz="2400"/>
              <a:t>Bestellen Sie unseren Newsletter: </a:t>
            </a:r>
            <a:br>
              <a:rPr lang="de-DE" sz="2400"/>
            </a:br>
            <a:r>
              <a:rPr lang="de-DE" sz="2000" u="sng">
                <a:hlinkClick r:id="rId5" tooltip="https://barrierefreiheit.hdm-stuttgart.de/newsletter"/>
              </a:rPr>
              <a:t>barrierefreiheit.hdm-stuttgart.de/newsletter</a:t>
            </a:r>
            <a:r>
              <a:rPr lang="de-DE" sz="2000"/>
              <a:t>  </a:t>
            </a:r>
            <a:endParaRPr lang="de-DE"/>
          </a:p>
          <a:p>
            <a:pPr marL="0" indent="0" algn="ctr">
              <a:lnSpc>
                <a:spcPct val="100000"/>
              </a:lnSpc>
              <a:spcBef>
                <a:spcPts val="4200"/>
              </a:spcBef>
              <a:buNone/>
              <a:defRPr/>
            </a:pPr>
            <a:r>
              <a:rPr lang="de-DE" b="1"/>
              <a:t>Alle Rechte vorbehalten</a:t>
            </a:r>
            <a:endParaRPr/>
          </a:p>
        </p:txBody>
      </p:sp>
      <p:pic>
        <p:nvPicPr>
          <p:cNvPr id="5" name="Grafik 4" descr="Foto: Anja Gutjahr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9461070" y="1766350"/>
            <a:ext cx="2087404" cy="21927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6" name="Grafik 5" descr="Foto Gottfried Zimmermann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9461070" y="4222196"/>
            <a:ext cx="2087404" cy="23410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7" name="Foliennummernplatzhalt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305CA-DCC9-4948-BD69-6E7F4002ACB5}" type="slidenum">
              <a:rPr lang="de-DE"/>
              <a:t>12</a:t>
            </a:fld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SHUFFLE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de-DE"/>
              <a:t>Forschungsprojekt SHUFFLE: </a:t>
            </a:r>
            <a:br>
              <a:rPr lang="de-DE"/>
            </a:br>
            <a:r>
              <a:rPr lang="de-DE"/>
              <a:t>Hochschulinitiative digitale Barrierefreiheit für Alle</a:t>
            </a:r>
            <a:endParaRPr/>
          </a:p>
          <a:p>
            <a:pPr>
              <a:defRPr/>
            </a:pPr>
            <a:r>
              <a:rPr lang="de-DE"/>
              <a:t>Projektlaufzeit: 08.2021 bis 12.2025</a:t>
            </a:r>
            <a:endParaRPr/>
          </a:p>
          <a:p>
            <a:pPr>
              <a:defRPr/>
            </a:pPr>
            <a:r>
              <a:rPr lang="de-DE"/>
              <a:t>4 Projektpartner:</a:t>
            </a:r>
            <a:endParaRPr/>
          </a:p>
          <a:p>
            <a:pPr lvl="1">
              <a:defRPr/>
            </a:pPr>
            <a:r>
              <a:rPr lang="de-DE"/>
              <a:t>Hochschule der Medien Stuttgart, Universität Bielefeld, Pädagogische Hochschule Heidelberg, Pädagogische Hochschule Freiburg</a:t>
            </a:r>
            <a:endParaRPr/>
          </a:p>
          <a:p>
            <a:pPr>
              <a:defRPr/>
            </a:pPr>
            <a:r>
              <a:rPr lang="de-DE"/>
              <a:t>Gefördert durch die Stiftung Innovation in der Hochschullehre</a:t>
            </a:r>
            <a:endParaRPr/>
          </a:p>
        </p:txBody>
      </p:sp>
      <p:sp>
        <p:nvSpPr>
          <p:cNvPr id="8" name="Rechteck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69073" y="4402501"/>
            <a:ext cx="11017405" cy="999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1800" b="0" i="0" u="none" strike="noStrike" cap="none" spc="0">
              <a:ln>
                <a:noFill/>
              </a:ln>
              <a:solidFill>
                <a:prstClr val="white"/>
              </a:solidFill>
              <a:latin typeface="Aptos"/>
              <a:cs typeface="Arial"/>
            </a:endParaRPr>
          </a:p>
        </p:txBody>
      </p:sp>
      <p:pic>
        <p:nvPicPr>
          <p:cNvPr id="4" name="Graphic 11" descr="Hochschule der Medie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/>
        </p:blipFill>
        <p:spPr bwMode="auto">
          <a:xfrm>
            <a:off x="1118211" y="4322678"/>
            <a:ext cx="952499" cy="876299"/>
          </a:xfrm>
          <a:prstGeom prst="rect">
            <a:avLst/>
          </a:prstGeom>
        </p:spPr>
      </p:pic>
      <p:pic>
        <p:nvPicPr>
          <p:cNvPr id="5" name="Graphic 7" descr="Universität Bielefeld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/>
        </p:blipFill>
        <p:spPr bwMode="auto">
          <a:xfrm>
            <a:off x="2758694" y="4498807"/>
            <a:ext cx="2203449" cy="524041"/>
          </a:xfrm>
          <a:prstGeom prst="rect">
            <a:avLst/>
          </a:prstGeom>
        </p:spPr>
      </p:pic>
      <p:pic>
        <p:nvPicPr>
          <p:cNvPr id="6" name="Graphic 6" descr="Pädagogische Hochschule Heidelberg"/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/>
        </p:blipFill>
        <p:spPr bwMode="auto">
          <a:xfrm>
            <a:off x="5650127" y="4293168"/>
            <a:ext cx="2203449" cy="935318"/>
          </a:xfrm>
          <a:prstGeom prst="rect">
            <a:avLst/>
          </a:prstGeom>
        </p:spPr>
      </p:pic>
      <p:pic>
        <p:nvPicPr>
          <p:cNvPr id="7" name="Graphic 5" descr="Pädagogische Hochschule Freiburg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/>
        </p:blipFill>
        <p:spPr bwMode="auto">
          <a:xfrm>
            <a:off x="8541560" y="4485764"/>
            <a:ext cx="2362932" cy="550127"/>
          </a:xfrm>
          <a:prstGeom prst="rect">
            <a:avLst/>
          </a:prstGeom>
        </p:spPr>
      </p:pic>
      <p:sp>
        <p:nvSpPr>
          <p:cNvPr id="10" name="Rechteck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459773" y="5378373"/>
            <a:ext cx="6972300" cy="835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1800" b="0" i="0" u="none" strike="noStrike" cap="none" spc="0">
              <a:ln>
                <a:noFill/>
              </a:ln>
              <a:solidFill>
                <a:prstClr val="white"/>
              </a:solidFill>
              <a:latin typeface="Aptos"/>
              <a:cs typeface="Arial"/>
            </a:endParaRPr>
          </a:p>
        </p:txBody>
      </p:sp>
      <p:pic>
        <p:nvPicPr>
          <p:cNvPr id="9" name="Grafik 4" descr="Stiftung Innovation in der Hochschullehre"/>
          <p:cNvPicPr>
            <a:picLocks noChangeAspect="1"/>
          </p:cNvPicPr>
          <p:nvPr/>
        </p:nvPicPr>
        <p:blipFill>
          <a:blip r:embed="rId11"/>
          <a:stretch/>
        </p:blipFill>
        <p:spPr bwMode="auto">
          <a:xfrm>
            <a:off x="3720017" y="5320202"/>
            <a:ext cx="2375983" cy="93820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Ziele und Entwicklung</a:t>
            </a:r>
            <a:endParaRPr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 bwMode="auto"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</p:spPr>
        <p:txBody>
          <a:bodyPr lIns="324000" anchor="ctr"/>
          <a:lstStyle/>
          <a:p>
            <a:pPr>
              <a:defRPr/>
            </a:pPr>
            <a:r>
              <a:rPr lang="de-DE"/>
              <a:t>Ziele</a:t>
            </a:r>
            <a:endParaRPr/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 bwMode="auto"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tIns="108000">
            <a:normAutofit fontScale="70000" lnSpcReduction="20000"/>
          </a:bodyPr>
          <a:lstStyle/>
          <a:p>
            <a:pPr>
              <a:defRPr/>
            </a:pPr>
            <a:r>
              <a:rPr lang="de-DE"/>
              <a:t>Systematische Verbesserung der aktuellen Situation digitaler Barrierefreiheit an deutschen Hochschulen </a:t>
            </a:r>
            <a:endParaRPr/>
          </a:p>
          <a:p>
            <a:pPr>
              <a:defRPr/>
            </a:pPr>
            <a:r>
              <a:rPr lang="de-DE"/>
              <a:t>Chancengerechte Teilhabe an der digitalen Lehre für alle Studierende</a:t>
            </a:r>
            <a:endParaRPr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3"/>
          </p:nvPr>
        </p:nvSpPr>
        <p:spPr bwMode="auto"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</p:spPr>
        <p:txBody>
          <a:bodyPr vert="horz" lIns="324000" tIns="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Entwicklung</a:t>
            </a:r>
            <a:endParaRPr/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 bwMode="auto"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108000" rIns="91440" bIns="45720" rtlCol="0">
            <a:normAutofit fontScale="70000" lnSpcReduction="20000"/>
          </a:bodyPr>
          <a:lstStyle/>
          <a:p>
            <a:pPr>
              <a:defRPr/>
            </a:pPr>
            <a:r>
              <a:rPr lang="de-DE"/>
              <a:t>Partizipation von Lehrenden und Studierenden </a:t>
            </a:r>
            <a:endParaRPr/>
          </a:p>
          <a:p>
            <a:pPr>
              <a:defRPr/>
            </a:pPr>
            <a:r>
              <a:rPr lang="de-DE"/>
              <a:t>Universal Design for Learning (UDL) Ansatz</a:t>
            </a:r>
            <a:endParaRPr/>
          </a:p>
          <a:p>
            <a:pPr>
              <a:defRPr/>
            </a:pPr>
            <a:r>
              <a:rPr lang="de-DE"/>
              <a:t>Alle Ergebnisse werden als OER zur Verfügung gestellt</a:t>
            </a:r>
            <a:endParaRPr/>
          </a:p>
          <a:p>
            <a:pPr marL="540000" indent="0">
              <a:buNone/>
              <a:defRPr/>
            </a:pPr>
            <a:r>
              <a:rPr lang="de-DE"/>
              <a:t>Instrumente, um digitale Barrierefreiheit an Hochschulen zu verbessern</a:t>
            </a:r>
            <a:endParaRPr/>
          </a:p>
        </p:txBody>
      </p:sp>
      <p:sp>
        <p:nvSpPr>
          <p:cNvPr id="8" name="Pfeil: nach rechts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268916" y="5108331"/>
            <a:ext cx="479181" cy="413239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1800" b="0" i="0" u="none" strike="noStrike" cap="none" spc="0">
              <a:ln>
                <a:noFill/>
              </a:ln>
              <a:solidFill>
                <a:prstClr val="white"/>
              </a:solidFill>
              <a:latin typeface="Aptos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Zertifikat „Barrierefrei lehren“</a:t>
            </a:r>
            <a:endParaRPr/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Primäre Zielgruppe: Lehrende an Hochschulen</a:t>
            </a:r>
            <a:endParaRPr/>
          </a:p>
          <a:p>
            <a:pPr>
              <a:defRPr/>
            </a:pPr>
            <a:r>
              <a:rPr lang="de-DE"/>
              <a:t>Problem: Digitale Barrierefreiheit nicht Teil der didaktischen oder fachlichen Ausbildung der Lehrenden</a:t>
            </a:r>
            <a:endParaRPr/>
          </a:p>
          <a:p>
            <a:pPr>
              <a:defRPr/>
            </a:pPr>
            <a:r>
              <a:rPr lang="de-DE"/>
              <a:t>Ziel: Grundkompetenzen über Selbststudium erwerben, ggf. Lerngruppen</a:t>
            </a:r>
            <a:endParaRPr/>
          </a:p>
          <a:p>
            <a:pPr>
              <a:defRPr/>
            </a:pPr>
            <a:r>
              <a:rPr lang="de-DE"/>
              <a:t>Examen: Nachweis der Kompetenz – nicht nur der Teilnahme</a:t>
            </a:r>
            <a:endParaRPr/>
          </a:p>
          <a:p>
            <a:pPr>
              <a:defRPr/>
            </a:pPr>
            <a:r>
              <a:rPr lang="de-DE"/>
              <a:t>Berufsverband IAAP-DACH: </a:t>
            </a:r>
            <a:r>
              <a:rPr lang="de-DE" b="1"/>
              <a:t>Knowledge Badge „Barrierefrei lehren“ </a:t>
            </a:r>
            <a:endParaRPr/>
          </a:p>
          <a:p>
            <a:pPr lvl="1">
              <a:defRPr/>
            </a:pPr>
            <a:r>
              <a:rPr lang="de-DE"/>
              <a:t>Anmerkung: Kein offizielles Zertifikat von IAAP (CPACC, WAS, ADS)</a:t>
            </a:r>
            <a:endParaRPr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marL="0" marR="0" lvl="0" indent="0" algn="r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5305CA-DCC9-4948-BD69-6E7F4002ACB5}" type="slidenum">
              <a:rPr lang="de-DE" sz="1200" b="0" i="0" u="none" strike="noStrike" cap="none" spc="0">
                <a:ln>
                  <a:noFill/>
                </a:ln>
                <a:solidFill>
                  <a:prstClr val="black">
                    <a:tint val="75000"/>
                  </a:prstClr>
                </a:solidFill>
                <a:latin typeface="Calibri"/>
                <a:cs typeface="Arial"/>
              </a:rPr>
              <a:t>4</a:t>
            </a:fld>
            <a:endParaRPr lang="de-DE" sz="1200" b="0" i="0" u="none" strike="noStrike" cap="none" spc="0">
              <a:ln>
                <a:noFill/>
              </a:ln>
              <a:solidFill>
                <a:prstClr val="black">
                  <a:tint val="75000"/>
                </a:prstClr>
              </a:solidFill>
              <a:latin typeface="Calibri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Onlinekurs zum Zertifikat</a:t>
            </a:r>
            <a:endParaRPr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 bwMode="auto"/>
        <p:txBody>
          <a:bodyPr>
            <a:normAutofit/>
          </a:bodyPr>
          <a:lstStyle/>
          <a:p>
            <a:pPr algn="ctr">
              <a:defRPr/>
            </a:pPr>
            <a:r>
              <a:rPr lang="de-DE" sz="1400"/>
              <a:t>Quelle: </a:t>
            </a:r>
            <a:r>
              <a:rPr lang="de-DE" sz="1400" u="sng">
                <a:hlinkClick r:id="rId3" tooltip="https://mooc.hdm-stuttgart.de/course/view.php?id=43"/>
              </a:rPr>
              <a:t>https://mooc.hdm-stuttgart.de/course/view.php?id=43</a:t>
            </a:r>
            <a:r>
              <a:rPr lang="de-DE" sz="1400"/>
              <a:t> </a:t>
            </a:r>
            <a:endParaRPr/>
          </a:p>
        </p:txBody>
      </p:sp>
      <p:pic>
        <p:nvPicPr>
          <p:cNvPr id="7" name="Inhaltsplatzhalter 6" descr="Screenshot des Onlinekurses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824989" y="39040"/>
            <a:ext cx="10542022" cy="6342710"/>
          </a:xfrm>
          <a:prstGeom prst="rect">
            <a:avLst/>
          </a:prstGeom>
        </p:spPr>
      </p:pic>
      <p:sp>
        <p:nvSpPr>
          <p:cNvPr id="5" name="Foliennummernplatzhalt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545888" y="295274"/>
            <a:ext cx="646112" cy="365125"/>
          </a:xfrm>
        </p:spPr>
        <p:txBody>
          <a:bodyPr/>
          <a:lstStyle/>
          <a:p>
            <a:pPr>
              <a:defRPr/>
            </a:pPr>
            <a:fld id="{935305CA-DCC9-4948-BD69-6E7F4002ACB5}" type="slidenum">
              <a:rPr lang="de-DE"/>
              <a:t>5</a:t>
            </a:fld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564573" y="365126"/>
            <a:ext cx="8871527" cy="9744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de-DE"/>
              <a:t>Knowledge Badge – Relevanz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348095" y="1631157"/>
            <a:ext cx="11342784" cy="5025517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5000" lnSpcReduction="1000"/>
          </a:bodyPr>
          <a:lstStyle/>
          <a:p>
            <a:pPr>
              <a:defRPr/>
            </a:pPr>
            <a:r>
              <a:rPr lang="de-DE" sz="2800" b="1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Fast 80% </a:t>
            </a:r>
            <a:r>
              <a:rPr lang="de-DE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der Lehrenden an Hochschulen </a:t>
            </a:r>
            <a:r>
              <a:rPr lang="de-DE"/>
              <a:t>setzen auf </a:t>
            </a:r>
            <a:r>
              <a:rPr lang="de-DE" b="1"/>
              <a:t>Lehre mit digitalen Anteilen </a:t>
            </a:r>
            <a:r>
              <a:rPr lang="de-DE"/>
              <a:t>(Engelhaus-Schimke 2023, 37) – digitale Barrierefreiheit muss also „gelehrt“ werden!</a:t>
            </a:r>
            <a:endParaRPr/>
          </a:p>
          <a:p>
            <a:pPr>
              <a:defRPr/>
            </a:pPr>
            <a:r>
              <a:rPr lang="de-DE" b="1"/>
              <a:t>Bedarfsanalyse</a:t>
            </a:r>
            <a:r>
              <a:rPr lang="de-DE"/>
              <a:t> von SHUFFLE (2022), n= 179 Lehrende: </a:t>
            </a:r>
          </a:p>
          <a:p>
            <a:pPr lvl="1">
              <a:buFont typeface="Arial"/>
              <a:buChar char="•"/>
              <a:defRPr/>
            </a:pPr>
            <a:r>
              <a:rPr lang="de-DE" sz="2600"/>
              <a:t>Nur </a:t>
            </a:r>
            <a:r>
              <a:rPr lang="de-DE" sz="2600" b="1"/>
              <a:t>11% </a:t>
            </a:r>
            <a:r>
              <a:rPr lang="de-DE" sz="2600"/>
              <a:t>der Lehrenden hatten bereits eine Schulung (allgemein) zu Digitaler Barrierefreiheit</a:t>
            </a:r>
            <a:endParaRPr sz="2600"/>
          </a:p>
          <a:p>
            <a:pPr lvl="1">
              <a:buFont typeface="Arial"/>
              <a:buChar char="•"/>
              <a:defRPr/>
            </a:pPr>
            <a:r>
              <a:rPr lang="de-DE" sz="2600" b="1"/>
              <a:t>5% </a:t>
            </a:r>
            <a:r>
              <a:rPr lang="de-DE" sz="2600"/>
              <a:t>erhielten Schulungen zu den rechtlichen Grundlagen digitaler Barrierefreiheit</a:t>
            </a:r>
            <a:endParaRPr sz="2600"/>
          </a:p>
          <a:p>
            <a:pPr lvl="1">
              <a:buFont typeface="Arial"/>
              <a:buChar char="•"/>
              <a:defRPr/>
            </a:pPr>
            <a:r>
              <a:rPr lang="de-DE" sz="2600"/>
              <a:t>Wunsch nach Fort-/Weiterbildungsmöglichkeiten bei </a:t>
            </a:r>
            <a:r>
              <a:rPr lang="de-DE" sz="2600" b="1"/>
              <a:t>64 % </a:t>
            </a:r>
            <a:r>
              <a:rPr lang="de-DE" sz="2600"/>
              <a:t>der Lehrenden</a:t>
            </a:r>
            <a:endParaRPr sz="2600"/>
          </a:p>
          <a:p>
            <a:pPr lvl="1">
              <a:buFont typeface="Arial"/>
              <a:buChar char="•"/>
              <a:defRPr/>
            </a:pPr>
            <a:r>
              <a:rPr lang="de-DE" sz="2600"/>
              <a:t>Wunsch nach Zertifikatsmöglichkeit bei </a:t>
            </a:r>
            <a:r>
              <a:rPr lang="de-DE" sz="2600" b="1"/>
              <a:t>25% </a:t>
            </a:r>
            <a:r>
              <a:rPr lang="de-DE" sz="2600"/>
              <a:t>der Lehrenden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305CA-DCC9-4948-BD69-6E7F4002ACB5}" type="slidenum">
              <a:rPr lang="de-DE"/>
              <a:t>6</a:t>
            </a:fld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564572" y="419245"/>
            <a:ext cx="9318722" cy="974455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 lnSpcReduction="2000"/>
          </a:bodyPr>
          <a:lstStyle/>
          <a:p>
            <a:pPr>
              <a:defRPr/>
            </a:pPr>
            <a:r>
              <a:rPr lang="de-DE"/>
              <a:t>Examen zum Knowledge Badge  - Konzept I 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>
            <a:normAutofit lnSpcReduction="10000"/>
          </a:bodyPr>
          <a:lstStyle/>
          <a:p>
            <a:pPr>
              <a:defRPr/>
            </a:pPr>
            <a:r>
              <a:rPr lang="de-DE"/>
              <a:t>Plan: </a:t>
            </a:r>
            <a:r>
              <a:rPr lang="de-DE" b="1"/>
              <a:t>IAAP-DACH </a:t>
            </a:r>
            <a:r>
              <a:rPr lang="de-DE"/>
              <a:t>hat die Aufsicht über das Knowledge Badge </a:t>
            </a:r>
            <a:endParaRPr/>
          </a:p>
          <a:p>
            <a:pPr>
              <a:defRPr/>
            </a:pPr>
            <a:r>
              <a:rPr lang="de-DE"/>
              <a:t>Elektronische Prüfung mit </a:t>
            </a:r>
            <a:r>
              <a:rPr lang="de-DE" b="1"/>
              <a:t>50 Multiple-Choice-Fragen </a:t>
            </a:r>
            <a:r>
              <a:rPr lang="de-DE"/>
              <a:t>in deutscher Sprache </a:t>
            </a:r>
            <a:endParaRPr/>
          </a:p>
          <a:p>
            <a:pPr>
              <a:defRPr/>
            </a:pPr>
            <a:r>
              <a:rPr lang="de-DE"/>
              <a:t>Fragenkatalog von 150 Fragen, orientiert an den </a:t>
            </a:r>
            <a:r>
              <a:rPr lang="de-DE" b="1"/>
              <a:t>Modulen des Kurses</a:t>
            </a:r>
            <a:endParaRPr/>
          </a:p>
          <a:p>
            <a:pPr>
              <a:defRPr/>
            </a:pPr>
            <a:r>
              <a:rPr lang="de-DE" b="1"/>
              <a:t>Durchgehende Struktur</a:t>
            </a:r>
            <a:r>
              <a:rPr lang="de-DE"/>
              <a:t>: Eine Frage mit vier Antwortmöglichkeiten, eine korrekte Antwort (</a:t>
            </a:r>
            <a:r>
              <a:rPr lang="de-DE" i="1"/>
              <a:t>Single Choice</a:t>
            </a:r>
            <a:r>
              <a:rPr lang="de-DE"/>
              <a:t>, ähnlich CPACC-Prüfung)</a:t>
            </a:r>
            <a:endParaRPr/>
          </a:p>
          <a:p>
            <a:pPr>
              <a:defRPr/>
            </a:pPr>
            <a:r>
              <a:rPr lang="de-DE" b="1"/>
              <a:t>Auf Moodle-Basis</a:t>
            </a:r>
            <a:r>
              <a:rPr lang="de-DE"/>
              <a:t>, Zugang mittels Zugangscode</a:t>
            </a:r>
            <a:endParaRPr/>
          </a:p>
          <a:p>
            <a:pPr>
              <a:defRPr/>
            </a:pPr>
            <a:r>
              <a:rPr lang="de-DE"/>
              <a:t>Dauer: </a:t>
            </a:r>
            <a:r>
              <a:rPr lang="de-DE" b="1"/>
              <a:t>60 Minuten </a:t>
            </a:r>
            <a:r>
              <a:rPr lang="de-DE"/>
              <a:t>(stets sichtbarer Countdown auf der Seite)</a:t>
            </a:r>
            <a:endParaRPr/>
          </a:p>
          <a:p>
            <a:pPr>
              <a:defRPr/>
            </a:pPr>
            <a:endParaRPr lang="de-DE"/>
          </a:p>
          <a:p>
            <a:pPr>
              <a:defRPr/>
            </a:pPr>
            <a:endParaRPr lang="de-DE"/>
          </a:p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305CA-DCC9-4948-BD69-6E7F4002ACB5}" type="slidenum">
              <a:rPr lang="de-DE"/>
              <a:t>7</a:t>
            </a:fld>
            <a:endParaRPr 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381001" y="365126"/>
            <a:ext cx="9283700" cy="97445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DE"/>
              <a:t>Examen zum Knowledge Badge – Konzept II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466534" y="1339581"/>
            <a:ext cx="11235170" cy="531709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 marL="0" indent="0">
              <a:buFont typeface="Symbol"/>
              <a:buNone/>
              <a:defRPr/>
            </a:pPr>
            <a:endParaRPr/>
          </a:p>
          <a:p>
            <a:pPr>
              <a:defRPr/>
            </a:pPr>
            <a:r>
              <a:rPr lang="de-DE" sz="2800"/>
              <a:t>Wird </a:t>
            </a:r>
            <a:r>
              <a:rPr lang="de-DE" sz="2800" b="1"/>
              <a:t>unter Aufsicht </a:t>
            </a:r>
            <a:r>
              <a:rPr lang="de-DE" sz="2800"/>
              <a:t>geschrieben an festen Terminen und festen Orten; eingewiesene Aufsichtsperson kontrolliert die einzuhaltenden Regeln (keine Unterlagen, nur Browser mit Fragen offen etc.)</a:t>
            </a:r>
            <a:endParaRPr sz="2800"/>
          </a:p>
          <a:p>
            <a:pPr>
              <a:defRPr/>
            </a:pPr>
            <a:r>
              <a:rPr lang="de-DE" sz="2800" b="1"/>
              <a:t>„Pass/Fail“: </a:t>
            </a:r>
            <a:r>
              <a:rPr lang="de-DE" sz="2800"/>
              <a:t>Bestanden bei bestimmter Anzahl korrekter Antworten (x von 50 Punkten),  (Überprüfung nach jeder Prüfungsphase – ggf. Fragen anpassen)</a:t>
            </a:r>
            <a:endParaRPr sz="2800"/>
          </a:p>
          <a:p>
            <a:pPr>
              <a:defRPr/>
            </a:pPr>
            <a:r>
              <a:rPr lang="de-DE" sz="2800"/>
              <a:t>Erfolgreichen Absolventen wird das </a:t>
            </a:r>
            <a:r>
              <a:rPr lang="de-DE" sz="2800" b="1"/>
              <a:t>Badge „Barrierefrei Lehren“ </a:t>
            </a:r>
            <a:r>
              <a:rPr lang="de-DE" sz="2800"/>
              <a:t>verliehen</a:t>
            </a:r>
            <a:endParaRPr sz="2800"/>
          </a:p>
          <a:p>
            <a:pPr>
              <a:defRPr/>
            </a:pPr>
            <a:r>
              <a:rPr lang="de-DE" sz="2800"/>
              <a:t>Möglichkeit, in der </a:t>
            </a:r>
            <a:r>
              <a:rPr lang="de-DE" sz="2800" b="1"/>
              <a:t>Expertendatenbank</a:t>
            </a:r>
            <a:r>
              <a:rPr lang="de-DE" sz="2800"/>
              <a:t> von IAAP-DACH geführt zu werden</a:t>
            </a:r>
            <a:endParaRPr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305CA-DCC9-4948-BD69-6E7F4002ACB5}" type="slidenum">
              <a:rPr lang="de-DE"/>
              <a:t>8</a:t>
            </a:fld>
            <a:endParaRPr 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406400" y="365125"/>
            <a:ext cx="9715019" cy="974455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 lnSpcReduction="2000"/>
          </a:bodyPr>
          <a:lstStyle/>
          <a:p>
            <a:pPr>
              <a:defRPr/>
            </a:pPr>
            <a:r>
              <a:rPr lang="de-DE"/>
              <a:t>Examen zum Knowledge Badge – Konzept III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de-DE" b="1"/>
              <a:t>Anmeldung</a:t>
            </a:r>
            <a:r>
              <a:rPr lang="de-DE"/>
              <a:t> erforderlich über IAAP-DACH</a:t>
            </a:r>
            <a:endParaRPr/>
          </a:p>
          <a:p>
            <a:pPr>
              <a:defRPr/>
            </a:pPr>
            <a:r>
              <a:rPr lang="de-DE" b="1"/>
              <a:t>Angebotene Termine </a:t>
            </a:r>
            <a:r>
              <a:rPr lang="de-DE"/>
              <a:t>werden zwei Monate vorher auf den Webseiten von IAAP-DACH (und SHUFFLE) bekanntgegeben </a:t>
            </a:r>
            <a:endParaRPr/>
          </a:p>
          <a:p>
            <a:pPr>
              <a:defRPr/>
            </a:pPr>
            <a:r>
              <a:rPr lang="de-DE" b="1"/>
              <a:t>Nachteilsausgleich</a:t>
            </a:r>
            <a:r>
              <a:rPr lang="de-DE"/>
              <a:t> möglich (nach vorheriger Beantragung)</a:t>
            </a:r>
            <a:endParaRPr/>
          </a:p>
          <a:p>
            <a:pPr>
              <a:defRPr/>
            </a:pPr>
            <a:r>
              <a:rPr lang="de-DE"/>
              <a:t>Die Prüfung kann </a:t>
            </a:r>
            <a:r>
              <a:rPr lang="de-DE" b="1"/>
              <a:t>wiederholt</a:t>
            </a:r>
            <a:r>
              <a:rPr lang="de-DE"/>
              <a:t> werden</a:t>
            </a:r>
            <a:endParaRPr/>
          </a:p>
          <a:p>
            <a:pPr>
              <a:defRPr/>
            </a:pPr>
            <a:r>
              <a:rPr lang="de-DE"/>
              <a:t>Das Knowledge Badge (KB-BFL) wird auf </a:t>
            </a:r>
            <a:r>
              <a:rPr lang="de-DE" b="1"/>
              <a:t>5 Jahre</a:t>
            </a:r>
            <a:r>
              <a:rPr lang="de-DE"/>
              <a:t> verliehen und kann dann erneuert werden </a:t>
            </a:r>
            <a:endParaRPr/>
          </a:p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305CA-DCC9-4948-BD69-6E7F4002ACB5}" type="slidenum">
              <a:rPr lang="de-DE"/>
              <a:t>9</a:t>
            </a:fld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SHUFFL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E21437"/>
      </a:accent1>
      <a:accent2>
        <a:srgbClr val="1E7F5E"/>
      </a:accent2>
      <a:accent3>
        <a:srgbClr val="FEC705"/>
      </a:accent3>
      <a:accent4>
        <a:srgbClr val="324B8C"/>
      </a:accent4>
      <a:accent5>
        <a:srgbClr val="F37187"/>
      </a:accent5>
      <a:accent6>
        <a:srgbClr val="31CF9A"/>
      </a:accent6>
      <a:hlink>
        <a:srgbClr val="FFE78F"/>
      </a:hlink>
      <a:folHlink>
        <a:srgbClr val="7A93D0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749</Words>
  <Application>Microsoft Office PowerPoint</Application>
  <DocSecurity>0</DocSecurity>
  <PresentationFormat>Breitbild</PresentationFormat>
  <Paragraphs>94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12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Calibri Light</vt:lpstr>
      <vt:lpstr>Courier New</vt:lpstr>
      <vt:lpstr>Symbol</vt:lpstr>
      <vt:lpstr>Wingdings</vt:lpstr>
      <vt:lpstr>Office Theme</vt:lpstr>
      <vt:lpstr>Office</vt:lpstr>
      <vt:lpstr>Digitale Barrierefreiheit im Hochschulkontext Zertifikat “Barrierefrei Lehren”</vt:lpstr>
      <vt:lpstr>SHUFFLE</vt:lpstr>
      <vt:lpstr>Ziele und Entwicklung</vt:lpstr>
      <vt:lpstr>Zertifikat „Barrierefrei lehren“</vt:lpstr>
      <vt:lpstr>Onlinekurs zum Zertifikat</vt:lpstr>
      <vt:lpstr>Knowledge Badge – Relevanz</vt:lpstr>
      <vt:lpstr>Examen zum Knowledge Badge  - Konzept I </vt:lpstr>
      <vt:lpstr>Examen zum Knowledge Badge – Konzept II</vt:lpstr>
      <vt:lpstr>Examen zum Knowledge Badge – Konzept III</vt:lpstr>
      <vt:lpstr>Einsatzmöglichkeiten</vt:lpstr>
      <vt:lpstr>Examen zum Zertifikat - Beispielfrage</vt:lpstr>
      <vt:lpstr>Danke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BFIT-Bund Bericht 2020-21</dc:title>
  <dc:subject>Prüfprozesse</dc:subject>
  <dc:creator>Gottfried Zimmermann</dc:creator>
  <cp:keywords/>
  <dc:description/>
  <cp:lastModifiedBy>Gottfried Zimmermann</cp:lastModifiedBy>
  <cp:revision>158</cp:revision>
  <dcterms:created xsi:type="dcterms:W3CDTF">2022-03-09T10:05:01Z</dcterms:created>
  <dcterms:modified xsi:type="dcterms:W3CDTF">2024-06-26T12:53:13Z</dcterms:modified>
  <cp:category/>
  <dc:identifier/>
  <cp:contentStatus/>
  <dc:language/>
  <cp:version/>
</cp:coreProperties>
</file>