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16"/>
  </p:notesMasterIdLst>
  <p:sldIdLst>
    <p:sldId id="256" r:id="rId3"/>
    <p:sldId id="259" r:id="rId4"/>
    <p:sldId id="261" r:id="rId5"/>
    <p:sldId id="260" r:id="rId6"/>
    <p:sldId id="262" r:id="rId7"/>
    <p:sldId id="263" r:id="rId8"/>
    <p:sldId id="264" r:id="rId9"/>
    <p:sldId id="281" r:id="rId10"/>
    <p:sldId id="266" r:id="rId11"/>
    <p:sldId id="265" r:id="rId12"/>
    <p:sldId id="280" r:id="rId13"/>
    <p:sldId id="257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35" autoAdjust="0"/>
  </p:normalViewPr>
  <p:slideViewPr>
    <p:cSldViewPr snapToGrid="0">
      <p:cViewPr varScale="1">
        <p:scale>
          <a:sx n="94" d="100"/>
          <a:sy n="94" d="100"/>
        </p:scale>
        <p:origin x="806" y="8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CB026A-05CD-43F3-A308-9DB700388EF3}" type="datetimeFigureOut">
              <a:rPr lang="de-DE"/>
              <a:t>02.10.2024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AB5A2A-A57C-4B90-A686-411155A119A8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Anmerkung: Diese Folien lassen sich mit CommonLook in PDF/UA-konformes PDF konvertieren.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AB5A2A-A57C-4B90-A686-411155A119A8}" type="slidenum">
              <a:rPr lang="de-DE"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cs typeface="Arial"/>
              </a:rPr>
              <a:t>1</a:t>
            </a:fld>
            <a:endParaRPr lang="de-DE" sz="12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975C292-7293-4E14-A97B-9F1AD445DA9E}" type="slidenum">
              <a:rPr lang="de-DE"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Aptos"/>
                <a:cs typeface="Arial"/>
              </a:rPr>
              <a:t>12</a:t>
            </a:fld>
            <a:endParaRPr lang="de-DE" sz="1200" b="0" i="0" u="none" strike="noStrike" cap="none" spc="0">
              <a:ln>
                <a:noFill/>
              </a:ln>
              <a:solidFill>
                <a:prstClr val="black"/>
              </a:solidFill>
              <a:latin typeface="Aptos"/>
              <a:cs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Online-Lerngruppen erwünscht?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B5A2A-A57C-4B90-A686-411155A119A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31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6252E6-754D-0415-AF49-FE8F97369472}" type="slidenum">
              <a:rPr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cs typeface="Arial"/>
              </a:rPr>
              <a:t>2</a:t>
            </a:fld>
            <a:endParaRPr sz="12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1F11EE6-CC7F-F448-A36F-C0EA85D69F9F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AA7C572-CE1D-AF1D-2EC0-C55E88A93844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25041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49837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pic>
        <p:nvPicPr>
          <p:cNvPr id="9" name="Grafik 8" descr="Logo: Kompetenzzentrum Digitale Barrierefreiheit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471976" y="575945"/>
            <a:ext cx="5248048" cy="16592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en-US" dirty="0"/>
            </a:lvl5pPr>
          </a:lstStyle>
          <a:p>
            <a:pPr marL="357188" lvl="0" indent="-357188">
              <a:buFont typeface="Symbol" panose="05050102010706020507" pitchFamily="18" charset="2"/>
              <a:buChar char="-"/>
            </a:pPr>
            <a:r>
              <a:rPr lang="de-DE"/>
              <a:t>Mastertextformat bearbeiten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/>
              <a:t>Zweite Ebene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E49CF33-8F5C-486B-9198-EB68D3E3A1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[1] </a:t>
            </a:r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5CA-DCC9-4948-BD69-6E7F4002ACB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308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5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573" y="1686560"/>
            <a:ext cx="5455227" cy="5059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86560"/>
            <a:ext cx="5455226" cy="5059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A991B190-4793-48A8-B1EA-4B7021973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[1] </a:t>
            </a:r>
          </a:p>
        </p:txBody>
      </p:sp>
      <p:sp>
        <p:nvSpPr>
          <p:cNvPr id="7" name="Slide Number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5CA-DCC9-4948-BD69-6E7F4002ACB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995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8473440" cy="1016635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681163"/>
            <a:ext cx="5438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" y="2505074"/>
            <a:ext cx="5438775" cy="42208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6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461000" cy="42208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71B78B99-B304-4D72-A53E-56D2971226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[1] </a:t>
            </a:r>
          </a:p>
        </p:txBody>
      </p:sp>
      <p:sp>
        <p:nvSpPr>
          <p:cNvPr id="9" name="Slide Number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5CA-DCC9-4948-BD69-6E7F4002ACB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105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E4EA614-2533-4F1F-A997-62BB10E14D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[1] </a:t>
            </a:r>
          </a:p>
        </p:txBody>
      </p:sp>
      <p:sp>
        <p:nvSpPr>
          <p:cNvPr id="5" name="Slide Numb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5CA-DCC9-4948-BD69-6E7F4002ACB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716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61065"/>
            <a:ext cx="12192000" cy="974456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E4EA614-2533-4F1F-A997-62BB10E14D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[1] </a:t>
            </a:r>
          </a:p>
        </p:txBody>
      </p:sp>
    </p:spTree>
    <p:extLst>
      <p:ext uri="{BB962C8B-B14F-4D97-AF65-F5344CB8AC3E}">
        <p14:creationId xmlns:p14="http://schemas.microsoft.com/office/powerpoint/2010/main" val="39833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61065"/>
            <a:ext cx="12192000" cy="974456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7E4EA614-2533-4F1F-A997-62BB10E14D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08096"/>
            <a:ext cx="12192000" cy="349904"/>
          </a:xfrm>
          <a:solidFill>
            <a:schemeClr val="bg2">
              <a:lumMod val="90000"/>
            </a:schemeClr>
          </a:solidFill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[1] </a:t>
            </a:r>
          </a:p>
        </p:txBody>
      </p:sp>
    </p:spTree>
    <p:extLst>
      <p:ext uri="{BB962C8B-B14F-4D97-AF65-F5344CB8AC3E}">
        <p14:creationId xmlns:p14="http://schemas.microsoft.com/office/powerpoint/2010/main" val="303689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="horz" lIns="91440" tIns="45720" rIns="91440" bIns="45720" rtlCol="0">
            <a:normAutofit/>
          </a:bodyPr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en-US"/>
            </a:lvl5pPr>
          </a:lstStyle>
          <a:p>
            <a:pPr marL="357188" lvl="0" indent="-357188">
              <a:buFont typeface="Symbol"/>
              <a:buChar char="-"/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buFont typeface="Wingdings"/>
              <a:buChar char="§"/>
              <a:defRPr/>
            </a:pPr>
            <a:r>
              <a:rPr lang="de-DE"/>
              <a:t>Zweite Ebene</a:t>
            </a:r>
            <a:endParaRPr/>
          </a:p>
          <a:p>
            <a:pPr lvl="2">
              <a:buFont typeface="Courier New"/>
              <a:buChar char="o"/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buFont typeface="Wingdings"/>
              <a:buChar char="ü"/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Abschnitts-&#10;überschrif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8F63A3B-78C7-47BE-AE5E-E10140E04643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64573" y="1686560"/>
            <a:ext cx="5455227" cy="505967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686560"/>
            <a:ext cx="5455226" cy="505967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58800" y="365125"/>
            <a:ext cx="8473440" cy="1016635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8800" y="1681163"/>
            <a:ext cx="54387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58800" y="2505074"/>
            <a:ext cx="5438774" cy="4220845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46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461000" cy="4220845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-1061065"/>
            <a:ext cx="12192000" cy="974456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Leer_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-1061065"/>
            <a:ext cx="12192000" cy="974456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0" y="6508096"/>
            <a:ext cx="12192000" cy="349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041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837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9" name="Grafik 8" descr="Logo: Kompetenzzentrum Digitale Barrierefreiheit">
            <a:extLst>
              <a:ext uri="{FF2B5EF4-FFF2-40B4-BE49-F238E27FC236}">
                <a16:creationId xmlns:a16="http://schemas.microsoft.com/office/drawing/2014/main" id="{E16A11F9-695A-4B38-A69D-C93E1268F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76" y="575945"/>
            <a:ext cx="5248048" cy="165925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0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9176049" y="477314"/>
            <a:ext cx="2372426" cy="75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64573" y="365126"/>
            <a:ext cx="8508307" cy="974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4573" y="1631158"/>
            <a:ext cx="11062854" cy="4669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903315" y="294751"/>
            <a:ext cx="64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  <p:cxnSp>
        <p:nvCxnSpPr>
          <p:cNvPr id="8" name="Gerader Verbinder 7"/>
          <p:cNvCxnSpPr>
            <a:cxnSpLocks/>
          </p:cNvCxnSpPr>
          <p:nvPr userDrawn="1"/>
        </p:nvCxnSpPr>
        <p:spPr bwMode="auto">
          <a:xfrm>
            <a:off x="564573" y="1429275"/>
            <a:ext cx="1106285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lvl1pPr algn="l" defTabSz="914400">
        <a:lnSpc>
          <a:spcPct val="11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>
        <a:lnSpc>
          <a:spcPct val="120000"/>
        </a:lnSpc>
        <a:spcBef>
          <a:spcPts val="1000"/>
        </a:spcBef>
        <a:buFont typeface="Symbol"/>
        <a:buChar char="-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120000"/>
        </a:lnSpc>
        <a:spcBef>
          <a:spcPts val="500"/>
        </a:spcBef>
        <a:buFont typeface="Wingdings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12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12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12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9FFCDCA9-1B43-4309-BE90-0F0F5EDD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049" y="477314"/>
            <a:ext cx="2372426" cy="75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573" y="365126"/>
            <a:ext cx="8508307" cy="974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573" y="1631158"/>
            <a:ext cx="11062854" cy="4669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3315" y="294751"/>
            <a:ext cx="645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305CA-DCC9-4948-BD69-6E7F4002ACB5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1EBBF2CF-45C9-4BCF-9314-813E049A4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4573" y="1429275"/>
            <a:ext cx="1106285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02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20000"/>
        </a:lnSpc>
        <a:spcBef>
          <a:spcPts val="1000"/>
        </a:spcBef>
        <a:buFont typeface="Symbol" panose="05050102010706020507" pitchFamily="18" charset="2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.hdm-stuttgart.de/27114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huffle-projekt.d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barrierefreiheit.hdm-stuttgart.de/newsletter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linkedin.com/company/kompetenzzentrum-f&#252;r-digitale-barrierefreiheit/" TargetMode="External"/><Relationship Id="rId5" Type="http://schemas.openxmlformats.org/officeDocument/2006/relationships/hyperlink" Target="http://www.linkedin.com/in/gzimmermann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oc.hdm-stuttgart.de/course/view.php?id=4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2504124"/>
            <a:ext cx="9144000" cy="17088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4000" b="1" dirty="0"/>
              <a:t>Knowledge Badge </a:t>
            </a:r>
            <a:br>
              <a:rPr lang="de-DE" sz="4000" b="1" dirty="0"/>
            </a:br>
            <a:r>
              <a:rPr lang="de-DE" sz="4000" b="1" dirty="0"/>
              <a:t>“Barrierefrei Lehren”</a:t>
            </a:r>
            <a:endParaRPr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855300" y="4983798"/>
            <a:ext cx="8488022" cy="1655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Gottfried Zimmermann</a:t>
            </a:r>
            <a:endParaRPr dirty="0"/>
          </a:p>
          <a:p>
            <a:pPr>
              <a:defRPr/>
            </a:pPr>
            <a:r>
              <a:rPr lang="de-DE" dirty="0"/>
              <a:t>Kompetenzzentrum Digitale Barrierefreiheit</a:t>
            </a:r>
            <a:endParaRPr dirty="0"/>
          </a:p>
          <a:p>
            <a:pPr>
              <a:defRPr/>
            </a:pPr>
            <a:r>
              <a:rPr lang="de-DE" dirty="0"/>
              <a:t>Hochschule der Medien, Stuttgart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64573" y="365126"/>
            <a:ext cx="8811439" cy="9744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/>
              <a:t>Examen zum Zertifikat - Beispielfrage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de-DE" dirty="0"/>
              <a:t>Welche der folgenden Aussagen über die automatische Barrierefreiheitsprüfung in MS Word </a:t>
            </a:r>
            <a:r>
              <a:rPr lang="de-DE" b="1" dirty="0"/>
              <a:t>ist richtig</a:t>
            </a:r>
            <a:r>
              <a:rPr lang="de-DE" dirty="0"/>
              <a:t>?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lang="de-DE" dirty="0"/>
              <a:t>Die Barrierefreiheitsprüfung erfasst alle Barrieren in einem Dokument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lang="de-DE" dirty="0"/>
              <a:t>Die Barrierefreiheitsprüfung kann so eingestellt werden, dass sie während dem Bearbeiten des Dokuments Fehler anzeigt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lang="de-DE" dirty="0"/>
              <a:t>Die Barrierefreiheitsprüfung ist erst ab Office 365 verfügbar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dirty="0"/>
              <a:t>Die Barrierefreiheitsprüfung merkt nicht, wenn man Alternativtexte für Bilder vergisst</a:t>
            </a:r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19B06-FFBB-4A40-1640-B70035B3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Examenstermine Nov-Dez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5617D-1DAB-028E-D2F2-0348CA5E6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  <a:latin typeface="Helvetica Neue"/>
              </a:rPr>
              <a:t>TU Chemnitz: Di. 26.11. um 10.00 Uhr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  <a:latin typeface="Helvetica Neue"/>
              </a:rPr>
              <a:t>Universität Bielefeld: Di. 26.11 um 14:00 Uhr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  <a:latin typeface="Helvetica Neue"/>
              </a:rPr>
              <a:t>Universität Siegen: Do. 28.11. um 10.00 Uhr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000000"/>
                </a:solidFill>
                <a:effectLst/>
                <a:latin typeface="Helvetica Neue"/>
              </a:rPr>
              <a:t>Hochschule der Medien Stuttgart: Fr. 29.11. um 14.00 Uhr</a:t>
            </a:r>
          </a:p>
          <a:p>
            <a:pPr marL="0" indent="0" algn="l">
              <a:buNone/>
            </a:pPr>
            <a:endParaRPr lang="de-DE" dirty="0">
              <a:solidFill>
                <a:srgbClr val="000000"/>
              </a:solidFill>
              <a:latin typeface="Helvetica Neue"/>
            </a:endParaRPr>
          </a:p>
          <a:p>
            <a:pPr marL="0" indent="0" algn="l">
              <a:buNone/>
            </a:pPr>
            <a:r>
              <a:rPr lang="de-DE" b="0" i="0" dirty="0">
                <a:solidFill>
                  <a:srgbClr val="000000"/>
                </a:solidFill>
                <a:effectLst/>
                <a:latin typeface="Helvetica Neue"/>
              </a:rPr>
              <a:t>Anmeldung erforderlich</a:t>
            </a:r>
            <a:r>
              <a:rPr lang="de-DE" b="0" i="0" baseline="30000" dirty="0">
                <a:solidFill>
                  <a:srgbClr val="000000"/>
                </a:solidFill>
                <a:effectLst/>
                <a:latin typeface="Helvetica Neue"/>
              </a:rPr>
              <a:t>1</a:t>
            </a:r>
            <a:endParaRPr lang="de-DE" baseline="300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56EB21-27BC-2231-1F5D-A63E0105DF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[1] Anmeldung unter </a:t>
            </a:r>
            <a:r>
              <a:rPr lang="de-DE" dirty="0">
                <a:hlinkClick r:id="rId2"/>
              </a:rPr>
              <a:t>https://survey.hdm-stuttgart.de/271142</a:t>
            </a:r>
            <a:r>
              <a:rPr lang="de-DE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6584B7-BAEE-458F-C19A-7D1DFFBD9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305CA-DCC9-4948-BD69-6E7F4002ACB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45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Credits to: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de-DE" dirty="0"/>
              <a:t>Forschungsprojekt SHUFFLE</a:t>
            </a:r>
            <a:r>
              <a:rPr lang="de-DE" baseline="30000" dirty="0"/>
              <a:t>1</a:t>
            </a:r>
            <a:r>
              <a:rPr lang="de-DE" dirty="0"/>
              <a:t>: Hochschulinitiative digitale Barrierefreiheit für Alle</a:t>
            </a:r>
            <a:endParaRPr dirty="0"/>
          </a:p>
          <a:p>
            <a:pPr>
              <a:defRPr/>
            </a:pPr>
            <a:r>
              <a:rPr lang="de-DE" dirty="0"/>
              <a:t>Projektpartner:</a:t>
            </a:r>
            <a:endParaRPr dirty="0"/>
          </a:p>
          <a:p>
            <a:pPr lvl="1">
              <a:defRPr/>
            </a:pPr>
            <a:r>
              <a:rPr lang="de-DE" dirty="0"/>
              <a:t>Hochschule der Medien Stuttgart</a:t>
            </a:r>
          </a:p>
          <a:p>
            <a:pPr lvl="1">
              <a:defRPr/>
            </a:pPr>
            <a:r>
              <a:rPr lang="de-DE" dirty="0"/>
              <a:t>Universität Bielefeld</a:t>
            </a:r>
          </a:p>
          <a:p>
            <a:pPr lvl="1">
              <a:defRPr/>
            </a:pPr>
            <a:r>
              <a:rPr lang="de-DE" dirty="0"/>
              <a:t>Pädagogische Hochschule Heidelberg</a:t>
            </a:r>
          </a:p>
          <a:p>
            <a:pPr lvl="1">
              <a:defRPr/>
            </a:pPr>
            <a:r>
              <a:rPr lang="de-DE" dirty="0"/>
              <a:t>Pädagogische Hochschule Freiburg</a:t>
            </a:r>
          </a:p>
          <a:p>
            <a:pPr>
              <a:defRPr/>
            </a:pPr>
            <a:r>
              <a:rPr lang="de-DE" dirty="0"/>
              <a:t>Assoziierte Partner (für das Knowledge Badge):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Dr. Uwe Dombeck (Universitätsrechenzentrum – TU Chemnitz)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Prof. Dr. Claudia Müller, Sven Bittenbinder (Lehrstuhl Wirtschaftsinformatik, insb. IT für die alternde Gesellschaft – Universität Siegen)</a:t>
            </a:r>
          </a:p>
          <a:p>
            <a:pPr>
              <a:defRPr/>
            </a:pPr>
            <a:r>
              <a:rPr lang="de-DE" dirty="0"/>
              <a:t>Gefördert durch die Stiftung Innovation in der Hochschullehre</a:t>
            </a:r>
            <a:endParaRPr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A4DE0DF-C7E8-959D-5A72-C0C3C7FEE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aseline="30000" dirty="0"/>
              <a:t>1</a:t>
            </a:r>
            <a:r>
              <a:rPr lang="de-DE" dirty="0"/>
              <a:t> SHUFFLE-Website: </a:t>
            </a:r>
            <a:r>
              <a:rPr lang="de-DE" dirty="0">
                <a:hlinkClick r:id="rId3"/>
              </a:rPr>
              <a:t>https://shuffle-projekt.de/</a:t>
            </a:r>
            <a:r>
              <a:rPr lang="de-DE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ACD88-3B67-4603-835D-55EEB1165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9964" y="600697"/>
            <a:ext cx="6308035" cy="2175635"/>
          </a:xfrm>
        </p:spPr>
        <p:txBody>
          <a:bodyPr anchor="b">
            <a:noAutofit/>
          </a:bodyPr>
          <a:lstStyle/>
          <a:p>
            <a:pPr algn="l">
              <a:lnSpc>
                <a:spcPct val="120000"/>
              </a:lnSpc>
            </a:pPr>
            <a:r>
              <a:rPr lang="de-DE" sz="3600" dirty="0"/>
              <a:t>Gottfried Zimmermann</a:t>
            </a:r>
            <a:br>
              <a:rPr lang="de-DE" sz="3600" dirty="0"/>
            </a:br>
            <a:r>
              <a:rPr lang="de-DE" sz="2800" dirty="0"/>
              <a:t>Kompetenzzentrum Dig. Barrierefreiheit</a:t>
            </a:r>
            <a:br>
              <a:rPr lang="de-DE" sz="2800" dirty="0"/>
            </a:br>
            <a:r>
              <a:rPr lang="de-DE" sz="2800" dirty="0"/>
              <a:t>Hochschule der Medien, Stuttgart</a:t>
            </a:r>
            <a:br>
              <a:rPr lang="de-DE" sz="2800" dirty="0"/>
            </a:br>
            <a:r>
              <a:rPr lang="de-DE" sz="2800" dirty="0"/>
              <a:t>Alle Rechte vorbehalten</a:t>
            </a:r>
            <a:endParaRPr lang="de-DE" sz="3600" dirty="0"/>
          </a:p>
        </p:txBody>
      </p:sp>
      <p:pic>
        <p:nvPicPr>
          <p:cNvPr id="10" name="Grafik 9" descr="Foto Gottfried Zimmermann">
            <a:extLst>
              <a:ext uri="{FF2B5EF4-FFF2-40B4-BE49-F238E27FC236}">
                <a16:creationId xmlns:a16="http://schemas.microsoft.com/office/drawing/2014/main" id="{D103EF1B-9F48-DFC5-ADB2-B570846EF0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51757"/>
            <a:ext cx="1939908" cy="2175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9B380D5-AE62-646C-3862-4BF365D14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12" y="3733799"/>
            <a:ext cx="1651766" cy="1651766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96B2B98A-BAED-404A-A9B7-EAE7E1924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992" y="5503813"/>
            <a:ext cx="5361007" cy="1038878"/>
          </a:xfrm>
        </p:spPr>
        <p:txBody>
          <a:bodyPr>
            <a:normAutofit/>
          </a:bodyPr>
          <a:lstStyle/>
          <a:p>
            <a:r>
              <a:rPr lang="de-DE" dirty="0"/>
              <a:t>Folgen Sie mir auf LinkedIn: </a:t>
            </a:r>
            <a:br>
              <a:rPr lang="de-DE" dirty="0"/>
            </a:br>
            <a:r>
              <a:rPr lang="de-DE" sz="2000" dirty="0">
                <a:hlinkClick r:id="rId5"/>
              </a:rPr>
              <a:t>linkedin.com/in/gzimmermann</a:t>
            </a:r>
            <a:r>
              <a:rPr lang="de-DE" sz="2000" dirty="0"/>
              <a:t> </a:t>
            </a:r>
            <a:r>
              <a:rPr lang="de-DE" sz="1800" dirty="0">
                <a:hlinkClick r:id="rId6"/>
              </a:rPr>
              <a:t> </a:t>
            </a:r>
          </a:p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72E869C-8005-D0E5-A6F9-8F42CEA91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443" y="3707446"/>
            <a:ext cx="1678119" cy="1678119"/>
          </a:xfrm>
          <a:prstGeom prst="rect">
            <a:avLst/>
          </a:prstGeom>
        </p:spPr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8BA954E2-D33A-0296-1191-68CC75A878D4}"/>
              </a:ext>
            </a:extLst>
          </p:cNvPr>
          <p:cNvSpPr txBox="1">
            <a:spLocks/>
          </p:cNvSpPr>
          <p:nvPr/>
        </p:nvSpPr>
        <p:spPr>
          <a:xfrm>
            <a:off x="6095999" y="5503813"/>
            <a:ext cx="5361008" cy="1038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Symbol" panose="05050102010706020507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D2D2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Bestellen Sie unseren Newsletter: 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2D2D2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/>
              </a:rPr>
              <a:t>barrierefreiheit.hdm-stuttgart.de/newsletter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7D83D0AB-E5B2-4DC3-9681-5A3AA2FB3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0929403" y="365125"/>
            <a:ext cx="698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5305CA-DCC9-4948-BD69-6E7F4002ACB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3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Zertifikat „Barrierefrei lehren“</a:t>
            </a:r>
            <a:endParaRPr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dirty="0"/>
              <a:t>Zielgruppen: </a:t>
            </a:r>
          </a:p>
          <a:p>
            <a:pPr lvl="1">
              <a:defRPr/>
            </a:pPr>
            <a:r>
              <a:rPr lang="de-DE" dirty="0"/>
              <a:t>Lehrende an Hochschulen</a:t>
            </a:r>
          </a:p>
          <a:p>
            <a:pPr lvl="1">
              <a:defRPr/>
            </a:pPr>
            <a:r>
              <a:rPr lang="de-DE" dirty="0"/>
              <a:t>Lehrende an Schulen</a:t>
            </a:r>
          </a:p>
          <a:p>
            <a:pPr lvl="1">
              <a:defRPr/>
            </a:pPr>
            <a:r>
              <a:rPr lang="de-DE" dirty="0"/>
              <a:t>Am Thema interessierte Personen</a:t>
            </a:r>
          </a:p>
          <a:p>
            <a:pPr>
              <a:defRPr/>
            </a:pPr>
            <a:r>
              <a:rPr lang="de-DE" dirty="0"/>
              <a:t>Problem: Digitale Barrierefreiheit nicht Teil der didaktischen oder fachlichen Ausbildung der Lehrenden</a:t>
            </a:r>
            <a:endParaRPr dirty="0"/>
          </a:p>
          <a:p>
            <a:pPr>
              <a:defRPr/>
            </a:pPr>
            <a:r>
              <a:rPr lang="de-DE" dirty="0"/>
              <a:t>Ziel: Grundkompetenzen über Selbststudium erwerben, ggf. Lerngruppen</a:t>
            </a:r>
            <a:endParaRPr dirty="0"/>
          </a:p>
          <a:p>
            <a:pPr>
              <a:defRPr/>
            </a:pPr>
            <a:r>
              <a:rPr lang="de-DE" dirty="0"/>
              <a:t>Examen: Nachweis der Kompetenz – nicht nur der Teilnahme</a:t>
            </a:r>
            <a:endParaRPr dirty="0"/>
          </a:p>
          <a:p>
            <a:pPr>
              <a:defRPr/>
            </a:pPr>
            <a:r>
              <a:rPr lang="de-DE" dirty="0"/>
              <a:t>Berufsverband IAAP-DACH: </a:t>
            </a:r>
            <a:r>
              <a:rPr lang="de-DE" b="1" dirty="0"/>
              <a:t>Knowledge Badge „Barrierefrei lehren“ </a:t>
            </a:r>
            <a:endParaRPr dirty="0"/>
          </a:p>
          <a:p>
            <a:pPr lvl="1">
              <a:defRPr/>
            </a:pPr>
            <a:r>
              <a:rPr lang="de-DE" dirty="0"/>
              <a:t>Anmerkung: Kein offizielles Zertifikat von IAAP Global (CPACC, WAS, ADS)</a:t>
            </a:r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5305CA-DCC9-4948-BD69-6E7F4002ACB5}" type="slidenum">
              <a:rPr lang="de-DE" sz="1200" b="0" i="0" u="none" strike="noStrike" cap="none" spc="0">
                <a:ln>
                  <a:noFill/>
                </a:ln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rPr>
              <a:t>2</a:t>
            </a:fld>
            <a:endParaRPr lang="de-DE" sz="1200" b="0" i="0" u="none" strike="noStrike" cap="none" spc="0">
              <a:ln>
                <a:noFill/>
              </a:ln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64573" y="365126"/>
            <a:ext cx="8871527" cy="9744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Knowledge Badge: Relevanz</a:t>
            </a:r>
            <a:endParaRPr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348095" y="1631157"/>
            <a:ext cx="11342784" cy="502551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de-DE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Fast 80% 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der Lehrenden an Hochschulen </a:t>
            </a:r>
            <a:r>
              <a:rPr lang="de-DE"/>
              <a:t>setzen auf </a:t>
            </a:r>
            <a:r>
              <a:rPr lang="de-DE" b="1"/>
              <a:t>Lehre mit digitalen Anteilen </a:t>
            </a:r>
            <a:r>
              <a:rPr lang="de-DE"/>
              <a:t>(Engelhaus-Schimke 2023, 37) – digitale Barrierefreiheit muss also „gelehrt“ werden!</a:t>
            </a:r>
            <a:endParaRPr/>
          </a:p>
          <a:p>
            <a:pPr>
              <a:defRPr/>
            </a:pPr>
            <a:r>
              <a:rPr lang="de-DE" b="1"/>
              <a:t>Bedarfsanalyse</a:t>
            </a:r>
            <a:r>
              <a:rPr lang="de-DE"/>
              <a:t> von SHUFFLE (2022), n= 179 Lehrende: </a:t>
            </a:r>
          </a:p>
          <a:p>
            <a:pPr lvl="1">
              <a:buFont typeface="Arial"/>
              <a:buChar char="•"/>
              <a:defRPr/>
            </a:pPr>
            <a:r>
              <a:rPr lang="de-DE" sz="2600"/>
              <a:t>Nur </a:t>
            </a:r>
            <a:r>
              <a:rPr lang="de-DE" sz="2600" b="1"/>
              <a:t>11% </a:t>
            </a:r>
            <a:r>
              <a:rPr lang="de-DE" sz="2600"/>
              <a:t>der Lehrenden hatten bereits eine Schulung (allgemein) zu Digitaler Barrierefreiheit</a:t>
            </a:r>
            <a:endParaRPr sz="2600"/>
          </a:p>
          <a:p>
            <a:pPr lvl="1">
              <a:buFont typeface="Arial"/>
              <a:buChar char="•"/>
              <a:defRPr/>
            </a:pPr>
            <a:r>
              <a:rPr lang="de-DE" sz="2600" b="1"/>
              <a:t>5% </a:t>
            </a:r>
            <a:r>
              <a:rPr lang="de-DE" sz="2600"/>
              <a:t>erhielten Schulungen zu den rechtlichen Grundlagen digitaler Barrierefreiheit</a:t>
            </a:r>
            <a:endParaRPr sz="2600"/>
          </a:p>
          <a:p>
            <a:pPr lvl="1">
              <a:buFont typeface="Arial"/>
              <a:buChar char="•"/>
              <a:defRPr/>
            </a:pPr>
            <a:r>
              <a:rPr lang="de-DE" sz="2600"/>
              <a:t>Wunsch nach Fort-/Weiterbildungsmöglichkeiten bei </a:t>
            </a:r>
            <a:r>
              <a:rPr lang="de-DE" sz="2600" b="1"/>
              <a:t>64 % </a:t>
            </a:r>
            <a:r>
              <a:rPr lang="de-DE" sz="2600"/>
              <a:t>der Lehrenden</a:t>
            </a:r>
            <a:endParaRPr sz="2600"/>
          </a:p>
          <a:p>
            <a:pPr lvl="1">
              <a:buFont typeface="Arial"/>
              <a:buChar char="•"/>
              <a:defRPr/>
            </a:pPr>
            <a:r>
              <a:rPr lang="de-DE" sz="2600"/>
              <a:t>Wunsch nach Zertifikatsmöglichkeit bei </a:t>
            </a:r>
            <a:r>
              <a:rPr lang="de-DE" sz="2600" b="1"/>
              <a:t>25% </a:t>
            </a:r>
            <a:r>
              <a:rPr lang="de-DE" sz="2600"/>
              <a:t>der Lehrenden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Onlinekurs zum Zertifikat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de-DE" sz="1400"/>
              <a:t>Quelle: </a:t>
            </a:r>
            <a:r>
              <a:rPr lang="de-DE" sz="1400" u="sng">
                <a:hlinkClick r:id="rId3" tooltip="https://mooc.hdm-stuttgart.de/course/view.php?id=43"/>
              </a:rPr>
              <a:t>https://mooc.hdm-stuttgart.de/course/view.php?id=43</a:t>
            </a:r>
            <a:r>
              <a:rPr lang="de-DE" sz="1400"/>
              <a:t> </a:t>
            </a:r>
            <a:endParaRPr/>
          </a:p>
        </p:txBody>
      </p:sp>
      <p:pic>
        <p:nvPicPr>
          <p:cNvPr id="7" name="Inhaltsplatzhalter 6" descr="Screenshot des Onlinekurses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24989" y="39040"/>
            <a:ext cx="10542022" cy="6342710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45888" y="295274"/>
            <a:ext cx="646112" cy="365125"/>
          </a:xfrm>
        </p:spPr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64572" y="419245"/>
            <a:ext cx="8755535" cy="97445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/>
          <a:p>
            <a:pPr>
              <a:defRPr/>
            </a:pPr>
            <a:r>
              <a:rPr lang="de-DE" sz="3600" dirty="0"/>
              <a:t>Examen zum Knowledge Badge: Konzept (1/3) </a:t>
            </a:r>
            <a:endParaRPr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de-DE" b="1" dirty="0"/>
              <a:t>IAAP-DACH </a:t>
            </a:r>
            <a:r>
              <a:rPr lang="de-DE" dirty="0"/>
              <a:t>ist Herausgeber des Knowledge Badge </a:t>
            </a:r>
            <a:endParaRPr dirty="0"/>
          </a:p>
          <a:p>
            <a:pPr>
              <a:defRPr/>
            </a:pPr>
            <a:r>
              <a:rPr lang="de-DE" dirty="0"/>
              <a:t>Elektronische Prüfung mit </a:t>
            </a:r>
            <a:r>
              <a:rPr lang="de-DE" b="1" dirty="0"/>
              <a:t>50 Multiple-Choice-Fragen </a:t>
            </a:r>
            <a:r>
              <a:rPr lang="de-DE" dirty="0"/>
              <a:t>in deutscher Sprache </a:t>
            </a:r>
            <a:endParaRPr dirty="0"/>
          </a:p>
          <a:p>
            <a:pPr>
              <a:defRPr/>
            </a:pPr>
            <a:r>
              <a:rPr lang="de-DE" dirty="0"/>
              <a:t>Fragenkatalog von 150 Fragen, orientiert an den </a:t>
            </a:r>
            <a:r>
              <a:rPr lang="de-DE" b="1" dirty="0"/>
              <a:t>Modulen des Kurses</a:t>
            </a:r>
            <a:endParaRPr dirty="0"/>
          </a:p>
          <a:p>
            <a:pPr>
              <a:defRPr/>
            </a:pPr>
            <a:r>
              <a:rPr lang="de-DE" b="1" dirty="0"/>
              <a:t>Durchgehende Struktur</a:t>
            </a:r>
            <a:r>
              <a:rPr lang="de-DE" dirty="0"/>
              <a:t>: Eine Frage mit vier Antwortmöglichkeiten, eine korrekte Antwort (</a:t>
            </a:r>
            <a:r>
              <a:rPr lang="de-DE" i="1" dirty="0"/>
              <a:t>Single Choice</a:t>
            </a:r>
            <a:r>
              <a:rPr lang="de-DE" dirty="0"/>
              <a:t>, ähnlich CPACC-Prüfung)</a:t>
            </a:r>
            <a:endParaRPr dirty="0"/>
          </a:p>
          <a:p>
            <a:pPr>
              <a:defRPr/>
            </a:pPr>
            <a:r>
              <a:rPr lang="de-DE" b="1" dirty="0"/>
              <a:t>Auf Moodle-Basis</a:t>
            </a:r>
            <a:r>
              <a:rPr lang="de-DE" dirty="0"/>
              <a:t>, Zugang mittels Zugangscode</a:t>
            </a:r>
            <a:endParaRPr dirty="0"/>
          </a:p>
          <a:p>
            <a:pPr>
              <a:defRPr/>
            </a:pPr>
            <a:r>
              <a:rPr lang="de-DE" dirty="0"/>
              <a:t>Dauer: </a:t>
            </a:r>
            <a:r>
              <a:rPr lang="de-DE" b="1" dirty="0"/>
              <a:t>60 Minuten </a:t>
            </a:r>
            <a:r>
              <a:rPr lang="de-DE" dirty="0"/>
              <a:t>(stets sichtbarer Countdown auf der Seite)</a:t>
            </a:r>
            <a:endParaRPr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81001" y="365126"/>
            <a:ext cx="8844279" cy="9744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/>
              <a:t>Examen zum Knowledge Badge: Konzept (2/3)</a:t>
            </a:r>
            <a:endParaRPr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66534" y="1605280"/>
            <a:ext cx="11235170" cy="505139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de-DE" sz="2800" dirty="0"/>
              <a:t>Wird </a:t>
            </a:r>
            <a:r>
              <a:rPr lang="de-DE" sz="2800" b="1" dirty="0"/>
              <a:t>unter Aufsicht </a:t>
            </a:r>
            <a:r>
              <a:rPr lang="de-DE" sz="2800" dirty="0"/>
              <a:t>geschrieben an festen Terminen und festen Orten; eingewiesene Aufsichtsperson kontrolliert die einzuhaltenden Regeln (keine Unterlagen, nur Browser mit Fragen offen etc.)</a:t>
            </a:r>
            <a:endParaRPr sz="2800" dirty="0"/>
          </a:p>
          <a:p>
            <a:pPr>
              <a:defRPr/>
            </a:pPr>
            <a:r>
              <a:rPr lang="de-DE" sz="2800" b="1" dirty="0"/>
              <a:t>„Pass/Fail“: </a:t>
            </a:r>
            <a:r>
              <a:rPr lang="de-DE" sz="2800" dirty="0"/>
              <a:t>Bestanden bei bestimmter Anzahl korrekter Antworten (x von 50 Punkten),  (Überprüfung nach jeder Prüfungsphase – ggf. Fragen anpassen)</a:t>
            </a:r>
            <a:endParaRPr sz="2800" dirty="0"/>
          </a:p>
          <a:p>
            <a:pPr>
              <a:defRPr/>
            </a:pPr>
            <a:r>
              <a:rPr lang="de-DE" sz="2800" dirty="0"/>
              <a:t>Erfolgreichen Absolventen wird das </a:t>
            </a:r>
            <a:r>
              <a:rPr lang="de-DE" sz="2800" b="1" dirty="0"/>
              <a:t>Badge „Barrierefrei Lehren“ </a:t>
            </a:r>
            <a:r>
              <a:rPr lang="de-DE" sz="2800" dirty="0"/>
              <a:t>verliehen</a:t>
            </a:r>
            <a:endParaRPr sz="2800" dirty="0"/>
          </a:p>
          <a:p>
            <a:pPr>
              <a:defRPr/>
            </a:pPr>
            <a:r>
              <a:rPr lang="de-DE" sz="2800" dirty="0"/>
              <a:t>Möglichkeit, in der </a:t>
            </a:r>
            <a:r>
              <a:rPr lang="de-DE" sz="2800" b="1" dirty="0"/>
              <a:t>Expertendatenbank</a:t>
            </a:r>
            <a:r>
              <a:rPr lang="de-DE" sz="2800" dirty="0"/>
              <a:t> von IAAP-DACH geführt zu werden</a:t>
            </a:r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06401" y="365125"/>
            <a:ext cx="8961120" cy="97445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Autofit/>
          </a:bodyPr>
          <a:lstStyle/>
          <a:p>
            <a:pPr>
              <a:defRPr/>
            </a:pPr>
            <a:r>
              <a:rPr lang="de-DE" sz="3600" dirty="0"/>
              <a:t>Examen zum Knowledge Badge: Konzept (3/3)</a:t>
            </a:r>
            <a:endParaRPr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de-DE" b="1" dirty="0"/>
              <a:t>Anmeldung</a:t>
            </a:r>
            <a:r>
              <a:rPr lang="de-DE" dirty="0"/>
              <a:t> erforderlich über IAAP-DACH</a:t>
            </a:r>
            <a:endParaRPr dirty="0"/>
          </a:p>
          <a:p>
            <a:pPr>
              <a:defRPr/>
            </a:pPr>
            <a:r>
              <a:rPr lang="de-DE" b="1" dirty="0"/>
              <a:t>Angebotene Termine </a:t>
            </a:r>
            <a:r>
              <a:rPr lang="de-DE" dirty="0"/>
              <a:t>werden zwei Monate vorher auf der Website von IAAP-DACH bekannt gegeben </a:t>
            </a:r>
            <a:endParaRPr dirty="0"/>
          </a:p>
          <a:p>
            <a:pPr>
              <a:defRPr/>
            </a:pPr>
            <a:r>
              <a:rPr lang="de-DE" b="1" dirty="0"/>
              <a:t>Nachteilsausgleich</a:t>
            </a:r>
            <a:r>
              <a:rPr lang="de-DE" dirty="0"/>
              <a:t> möglich (nach vorheriger Beantragung)</a:t>
            </a:r>
            <a:endParaRPr dirty="0"/>
          </a:p>
          <a:p>
            <a:pPr>
              <a:defRPr/>
            </a:pPr>
            <a:r>
              <a:rPr lang="de-DE" dirty="0"/>
              <a:t>Die Prüfung kann </a:t>
            </a:r>
            <a:r>
              <a:rPr lang="de-DE" b="1" dirty="0"/>
              <a:t>wiederholt</a:t>
            </a:r>
            <a:r>
              <a:rPr lang="de-DE" dirty="0"/>
              <a:t> werden</a:t>
            </a:r>
            <a:endParaRPr dirty="0"/>
          </a:p>
          <a:p>
            <a:pPr>
              <a:defRPr/>
            </a:pPr>
            <a:r>
              <a:rPr lang="de-DE" dirty="0"/>
              <a:t>Das Knowledge Badge (KB-BFL) wird auf </a:t>
            </a:r>
            <a:r>
              <a:rPr lang="de-DE" b="1" dirty="0"/>
              <a:t>5 Jahre</a:t>
            </a:r>
            <a:r>
              <a:rPr lang="de-DE" dirty="0"/>
              <a:t> verliehen und kann dann erneuert werden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0DBED-BCDC-AD47-0A50-8E3456A4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Nachteilsausgleich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6756F8-8DFC-E991-8F9E-1B3F0809A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Menschen mit Beeinträchtigung bekommen einen Nachteilsausgleich von 100% mehr Zeit. </a:t>
            </a:r>
          </a:p>
          <a:p>
            <a:r>
              <a:rPr lang="de-DE" dirty="0"/>
              <a:t>Deutsche mit Schwerbehindertenausweis</a:t>
            </a:r>
          </a:p>
          <a:p>
            <a:pPr lvl="1"/>
            <a:r>
              <a:rPr lang="de-DE" dirty="0"/>
              <a:t>Gl (Gehörlosigkeit) </a:t>
            </a:r>
          </a:p>
          <a:p>
            <a:pPr lvl="1"/>
            <a:r>
              <a:rPr lang="de-DE" dirty="0"/>
              <a:t>B (Begleitperson)</a:t>
            </a:r>
          </a:p>
          <a:p>
            <a:pPr lvl="1"/>
            <a:r>
              <a:rPr lang="de-DE" dirty="0"/>
              <a:t>BI (Blindheit) </a:t>
            </a:r>
          </a:p>
          <a:p>
            <a:pPr lvl="1"/>
            <a:r>
              <a:rPr lang="de-DE" dirty="0" err="1"/>
              <a:t>TBl</a:t>
            </a:r>
            <a:r>
              <a:rPr lang="de-DE" dirty="0"/>
              <a:t> (Taubblindheit)</a:t>
            </a:r>
          </a:p>
          <a:p>
            <a:r>
              <a:rPr lang="de-DE" dirty="0"/>
              <a:t>Nicht-Muttersprachler in Deutsch (Geburtsurkunde als Nachweis)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1E41FA-4B55-966A-402E-173146833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305CA-DCC9-4948-BD69-6E7F4002ACB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26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Einsatzmöglichkeiten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88181" y="1631157"/>
            <a:ext cx="11430000" cy="501469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1000"/>
          </a:bodyPr>
          <a:lstStyle/>
          <a:p>
            <a:pPr>
              <a:defRPr/>
            </a:pPr>
            <a:r>
              <a:rPr lang="de-DE" sz="2600" b="1" dirty="0"/>
              <a:t>Grundlegende Fort- und Weiterbildungsmöglichkeit </a:t>
            </a:r>
            <a:r>
              <a:rPr lang="de-DE" sz="2600" dirty="0"/>
              <a:t>für HS-Lehrende in Digitaler Barrierefreiheit (Wissen &amp; Handlungskompetenz, d.h. Erworbenes Wissen kann gleich in der Lehre/im Berufsalltag angewendet werden)</a:t>
            </a:r>
            <a:endParaRPr sz="2600" dirty="0"/>
          </a:p>
          <a:p>
            <a:pPr>
              <a:defRPr/>
            </a:pPr>
            <a:r>
              <a:rPr lang="de-DE" sz="2600" dirty="0"/>
              <a:t>Auch für </a:t>
            </a:r>
            <a:r>
              <a:rPr lang="de-DE" sz="2600" b="1" dirty="0"/>
              <a:t>andere interessierte Hochschulangehörige </a:t>
            </a:r>
            <a:r>
              <a:rPr lang="de-DE" sz="2600" dirty="0"/>
              <a:t>(etwa Beauftragte für Studierende mit Behinderungen; Mitarbeitende im Prüfungsamt/IT-Bereich/ QM, Beratende in Servicestellen, etc.)</a:t>
            </a:r>
            <a:endParaRPr sz="2600" dirty="0"/>
          </a:p>
          <a:p>
            <a:pPr>
              <a:defRPr/>
            </a:pPr>
            <a:r>
              <a:rPr lang="de-DE" sz="2600" dirty="0"/>
              <a:t>Zertifikat:</a:t>
            </a:r>
            <a:r>
              <a:rPr lang="de-DE" sz="2600" b="1" dirty="0"/>
              <a:t> Anerkennung  und Nachweis </a:t>
            </a:r>
            <a:r>
              <a:rPr lang="de-DE" sz="2600" dirty="0"/>
              <a:t>des Erwerbs der Kompetenzen (Anreiz), aber auch </a:t>
            </a:r>
            <a:r>
              <a:rPr lang="de-DE" sz="2600" b="1" dirty="0"/>
              <a:t>Sichtbarkeit der Relevanz des Themas </a:t>
            </a:r>
            <a:r>
              <a:rPr lang="de-DE" sz="2600" dirty="0"/>
              <a:t>nach außen</a:t>
            </a:r>
            <a:endParaRPr sz="2600" dirty="0"/>
          </a:p>
          <a:p>
            <a:pPr>
              <a:defRPr/>
            </a:pPr>
            <a:r>
              <a:rPr lang="de-DE" sz="2600" dirty="0"/>
              <a:t>Größere Reichweite: Verortbar z.B. in </a:t>
            </a:r>
            <a:r>
              <a:rPr lang="de-DE" sz="2600" b="1" dirty="0" err="1"/>
              <a:t>Hochschuldidaktikzentren</a:t>
            </a:r>
            <a:r>
              <a:rPr lang="de-DE" sz="2600" dirty="0"/>
              <a:t> (Hochschule/ Landesebene/Bundesebene)</a:t>
            </a:r>
            <a:endParaRPr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837</Words>
  <Application>Microsoft Office PowerPoint</Application>
  <DocSecurity>0</DocSecurity>
  <PresentationFormat>Breitbild</PresentationFormat>
  <Paragraphs>108</Paragraphs>
  <Slides>13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Courier New</vt:lpstr>
      <vt:lpstr>Helvetica Neue</vt:lpstr>
      <vt:lpstr>Symbol</vt:lpstr>
      <vt:lpstr>Wingdings</vt:lpstr>
      <vt:lpstr>Office Theme</vt:lpstr>
      <vt:lpstr>1_Office Theme</vt:lpstr>
      <vt:lpstr>Knowledge Badge  “Barrierefrei Lehren”</vt:lpstr>
      <vt:lpstr>Zertifikat „Barrierefrei lehren“</vt:lpstr>
      <vt:lpstr>Knowledge Badge: Relevanz</vt:lpstr>
      <vt:lpstr>Onlinekurs zum Zertifikat</vt:lpstr>
      <vt:lpstr>Examen zum Knowledge Badge: Konzept (1/3) </vt:lpstr>
      <vt:lpstr>Examen zum Knowledge Badge: Konzept (2/3)</vt:lpstr>
      <vt:lpstr>Examen zum Knowledge Badge: Konzept (3/3)</vt:lpstr>
      <vt:lpstr>Nachteilsausgleich</vt:lpstr>
      <vt:lpstr>Einsatzmöglichkeiten</vt:lpstr>
      <vt:lpstr>Examen zum Zertifikat - Beispielfrage</vt:lpstr>
      <vt:lpstr>Examenstermine Nov-Dez 2024</vt:lpstr>
      <vt:lpstr>Credits to:</vt:lpstr>
      <vt:lpstr>Gottfried Zimmermann Kompetenzzentrum Dig. Barrierefreiheit Hochschule der Medien, Stuttgart Alle Rechte vorbehalten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BFIT-Bund Bericht 2020-21</dc:title>
  <dc:subject>Prüfprozesse</dc:subject>
  <dc:creator>Gottfried Zimmermann</dc:creator>
  <cp:keywords/>
  <dc:description/>
  <cp:lastModifiedBy>Gottfried Zimmermann</cp:lastModifiedBy>
  <cp:revision>163</cp:revision>
  <dcterms:created xsi:type="dcterms:W3CDTF">2022-03-09T10:05:01Z</dcterms:created>
  <dcterms:modified xsi:type="dcterms:W3CDTF">2024-10-02T10:26:59Z</dcterms:modified>
  <cp:category/>
  <dc:identifier/>
  <cp:contentStatus/>
  <dc:language/>
  <cp:version/>
</cp:coreProperties>
</file>