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9"/>
  </p:normalViewPr>
  <p:slideViewPr>
    <p:cSldViewPr snapToGrid="0">
      <p:cViewPr varScale="1">
        <p:scale>
          <a:sx n="210" d="100"/>
          <a:sy n="210" d="100"/>
        </p:scale>
        <p:origin x="1176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CB026A-05CD-43F3-A308-9DB700388EF3}" type="datetimeFigureOut">
              <a:rPr lang="de-DE"/>
              <a:t>03.04.25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AB5A2A-A57C-4B90-A686-411155A119A8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Anmerkung: Diese Folien lassen sich mit </a:t>
            </a:r>
            <a:r>
              <a:rPr lang="de-DE" dirty="0" err="1"/>
              <a:t>CommonLook</a:t>
            </a:r>
            <a:r>
              <a:rPr lang="de-DE" dirty="0"/>
              <a:t> in PDF/UA-konformes PDF konvertieren.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B41506-758E-4BCC-984E-C233AD635E4A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3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C06F8B-69B4-99D5-9F6B-F2AE34D4E83B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A20C74-893F-570C-7502-0D4ADB7ABF19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EF70B7-8149-3BE7-526D-82F1260AB363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AB5A2A-A57C-4B90-A686-411155A119A8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7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2245762"/>
            <a:ext cx="9144000" cy="214335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72543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7" name="Grafik 6" descr="Logo: Kompetenzzentrum Digitale Barrierefreihei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146164" y="246523"/>
            <a:ext cx="3889092" cy="232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lnSpc>
                <a:spcPct val="120000"/>
              </a:lnSpc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895850"/>
          </a:xfrm>
        </p:spPr>
        <p:txBody>
          <a:bodyPr/>
          <a:lstStyle>
            <a:lvl1pPr>
              <a:defRPr>
                <a:latin typeface="Verdana"/>
                <a:ea typeface="Verdana"/>
              </a:defRPr>
            </a:lvl1pPr>
            <a:lvl2pPr>
              <a:defRPr>
                <a:latin typeface="Verdana"/>
                <a:ea typeface="Verdana"/>
              </a:defRPr>
            </a:lvl2pPr>
            <a:lvl3pPr>
              <a:defRPr>
                <a:latin typeface="Verdana"/>
                <a:ea typeface="Verdana"/>
              </a:defRPr>
            </a:lvl3pPr>
            <a:lvl4pPr>
              <a:defRPr>
                <a:latin typeface="Verdana"/>
                <a:ea typeface="Verdana"/>
              </a:defRPr>
            </a:lvl4pPr>
            <a:lvl5pPr>
              <a:defRPr>
                <a:latin typeface="Verdana"/>
                <a:ea typeface="Verdana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fld id="{9B36A461-BB9A-4066-816A-270CF060AD3A}" type="datetime1">
              <a:rPr lang="de-DE"/>
              <a:t>03.04.25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20000"/>
              </a:lnSpc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6D1CED-E313-47BD-8C58-36FFB0BFD836}" type="datetime1">
              <a:rPr lang="de-DE"/>
              <a:t>03.04.25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FDC4C5-2124-40A6-B9B5-B735719CAC19}" type="datetime1">
              <a:rPr lang="de-DE"/>
              <a:t>03.04.25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2F8476-8CC0-44A2-AA0F-34EA96DFE15B}" type="datetime1">
              <a:rPr lang="de-DE"/>
              <a:t>03.04.25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51C88-081C-472E-A6DB-24C2CB0DB170}" type="datetime1">
              <a:rPr lang="de-DE"/>
              <a:t>03.04.25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Leer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-1602571"/>
            <a:ext cx="10515600" cy="13255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51C88-081C-472E-A6DB-24C2CB0DB170}" type="datetime1">
              <a:rPr lang="de-DE"/>
              <a:t>03.04.25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A0BE05-E040-4B06-862D-5C4789E9BB2C}" type="datetime1">
              <a:rPr lang="de-DE"/>
              <a:t>03.04.25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97D312-5D3A-4B77-9520-B1236004867F}" type="datetime1">
              <a:rPr lang="de-DE"/>
              <a:t>03.04.25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5CE647-0C45-4A14-92AC-5D8223519FA0}" type="datetime1">
              <a:rPr lang="de-DE"/>
              <a:t>03.04.25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AE1AD7-C0AB-4883-895D-14652813E1BA}" type="datetime1">
              <a:rPr lang="de-DE"/>
              <a:t>03.04.25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466979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79BEB-8C7F-4EE2-9961-2ACF0780CF22}" type="datetime1">
              <a:rPr lang="de-DE"/>
              <a:t>03.04.25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4574" y="365125"/>
            <a:ext cx="8585732" cy="1001281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64573" y="1620695"/>
            <a:ext cx="5455227" cy="455626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620695"/>
            <a:ext cx="5455226" cy="455626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1705" y="365125"/>
            <a:ext cx="8393110" cy="96075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1704" y="1681163"/>
            <a:ext cx="5435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61704" y="2505074"/>
            <a:ext cx="5435872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199" y="1681163"/>
            <a:ext cx="54358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199" y="2505074"/>
            <a:ext cx="5435871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5150" y="365125"/>
            <a:ext cx="8477951" cy="1001281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-1115658"/>
            <a:ext cx="12192000" cy="10012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eer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-1161525"/>
            <a:ext cx="12192000" cy="10012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-1" y="6541994"/>
            <a:ext cx="12191999" cy="31600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anchor="b">
            <a:normAutofit/>
          </a:bodyPr>
          <a:lstStyle>
            <a:lvl1pPr marL="0" indent="0" algn="ctr" defTabSz="45085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Verdana"/>
                <a:ea typeface="Verdana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Verdana"/>
                <a:ea typeface="Verdan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fld id="{4B07C89B-0380-4DAD-A5E1-F0FD1A664152}" type="datetime1">
              <a:rPr lang="de-DE"/>
              <a:t>03.04.25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Verdana"/>
                <a:ea typeface="Verdana"/>
              </a:defRPr>
            </a:lvl1pPr>
          </a:lstStyle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64573" y="365125"/>
            <a:ext cx="8690461" cy="1001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4573" y="1589808"/>
            <a:ext cx="11062854" cy="466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922679" y="365125"/>
            <a:ext cx="704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5305CA-DCC9-4948-BD69-6E7F4002ACB5}" type="slidenum">
              <a:rPr lang="de-DE"/>
              <a:t>‹#›</a:t>
            </a:fld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 bwMode="auto">
          <a:xfrm>
            <a:off x="564573" y="1429275"/>
            <a:ext cx="1106285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Logo Easy-Web-Check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/>
        </p:blipFill>
        <p:spPr bwMode="auto">
          <a:xfrm>
            <a:off x="9759482" y="341143"/>
            <a:ext cx="1075432" cy="107543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>
        <a:lnSpc>
          <a:spcPct val="120000"/>
        </a:lnSpc>
        <a:spcBef>
          <a:spcPts val="1000"/>
        </a:spcBef>
        <a:buFont typeface="Symbol"/>
        <a:buChar char="-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0350" algn="l" defTabSz="914400">
        <a:lnSpc>
          <a:spcPct val="120000"/>
        </a:lnSpc>
        <a:spcBef>
          <a:spcPts val="500"/>
        </a:spcBef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500"/>
        </a:spcBef>
        <a:buFont typeface="Courier New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500"/>
        </a:spcBef>
        <a:buFont typeface="Wingdings"/>
        <a:buChar char="ü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fld id="{07192EA6-5FE5-4F92-AA7C-7538A2E38A6A}" type="datetime1">
              <a:rPr lang="de-DE"/>
              <a:t>03.04.25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fld id="{390D17D9-2206-494E-9FB1-F440F063B81B}" type="slidenum">
              <a:rPr lang="de-DE"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lvl1pPr algn="l" defTabSz="914400">
        <a:lnSpc>
          <a:spcPct val="150000"/>
        </a:lnSpc>
        <a:spcBef>
          <a:spcPts val="0"/>
        </a:spcBef>
        <a:buNone/>
        <a:defRPr sz="4400">
          <a:solidFill>
            <a:schemeClr val="tx1"/>
          </a:solidFill>
          <a:latin typeface="Verdana"/>
          <a:ea typeface="Verdana"/>
          <a:cs typeface="+mj-cs"/>
        </a:defRPr>
      </a:lvl1pPr>
    </p:titleStyle>
    <p:bodyStyle>
      <a:lvl1pPr marL="228600" indent="-228600" algn="l" defTabSz="914400">
        <a:lnSpc>
          <a:spcPct val="15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+mn-cs"/>
        </a:defRPr>
      </a:lvl1pPr>
      <a:lvl2pPr marL="6858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+mn-cs"/>
        </a:defRPr>
      </a:lvl2pPr>
      <a:lvl3pPr marL="11430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+mn-cs"/>
        </a:defRPr>
      </a:lvl3pPr>
      <a:lvl4pPr marL="16002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+mn-cs"/>
        </a:defRPr>
      </a:lvl4pPr>
      <a:lvl5pPr marL="20574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bitvtest.de/bitv_test/bitv_test_beauftragen/pruefstellen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huffle-projekt.d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easy-web-chec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-web-check.bf-lerne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-web-check.bf-lernen.de/roadma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rrierefreiheit.hdm-stuttgart.de/newsletter" TargetMode="External"/><Relationship Id="rId5" Type="http://schemas.openxmlformats.org/officeDocument/2006/relationships/hyperlink" Target="https://www.linkedin.com/company/kompetenzzentrum-f&#252;r-digitale-barrierefreiheit/" TargetMode="External"/><Relationship Id="rId4" Type="http://schemas.openxmlformats.org/officeDocument/2006/relationships/hyperlink" Target="http://www.linkedin.com/in/gzimmerman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Easy-Web-Check </a:t>
            </a:r>
            <a:br>
              <a:rPr lang="de-DE"/>
            </a:br>
            <a:r>
              <a:rPr lang="de-DE"/>
              <a:t>Plattform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Gottfried Zimmermann, Florian Winkler und Team</a:t>
            </a:r>
            <a:endParaRPr/>
          </a:p>
          <a:p>
            <a:pPr>
              <a:defRPr/>
            </a:pPr>
            <a:r>
              <a:rPr lang="de-DE"/>
              <a:t>Kompetenzzentrum Digitale Barrierefreiheit</a:t>
            </a:r>
            <a:endParaRPr/>
          </a:p>
          <a:p>
            <a:pPr>
              <a:defRPr/>
            </a:pPr>
            <a:r>
              <a:rPr lang="de-DE"/>
              <a:t>Hochschule der Medien, Stuttgart </a:t>
            </a:r>
            <a:endParaRPr/>
          </a:p>
        </p:txBody>
      </p:sp>
      <p:pic>
        <p:nvPicPr>
          <p:cNvPr id="5" name="Grafik 4" descr="Logo Easy-Web-Check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/>
        </p:blipFill>
        <p:spPr bwMode="auto">
          <a:xfrm>
            <a:off x="672860" y="2085867"/>
            <a:ext cx="2303253" cy="2303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Kompetenzzentrum [1]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4288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Aktuell 15 Mitarbeitende </a:t>
            </a:r>
            <a:endParaRPr/>
          </a:p>
          <a:p>
            <a:pPr>
              <a:defRPr/>
            </a:pPr>
            <a:r>
              <a:rPr lang="de-DE"/>
              <a:t>Beratungs- und Prüfangebote</a:t>
            </a:r>
            <a:endParaRPr/>
          </a:p>
          <a:p>
            <a:pPr lvl="1">
              <a:defRPr/>
            </a:pPr>
            <a:r>
              <a:rPr lang="de-DE" sz="2000"/>
              <a:t>Für Hochschulen: Lehre, </a:t>
            </a:r>
            <a:br>
              <a:rPr lang="de-DE" sz="2000"/>
            </a:br>
            <a:r>
              <a:rPr lang="de-DE" sz="2000"/>
              <a:t>Kommunikation und Verwaltung</a:t>
            </a:r>
            <a:endParaRPr/>
          </a:p>
          <a:p>
            <a:pPr lvl="1">
              <a:defRPr/>
            </a:pPr>
            <a:r>
              <a:rPr lang="de-DE" sz="2000"/>
              <a:t>… und andere Organisationen </a:t>
            </a:r>
            <a:br>
              <a:rPr lang="de-DE" sz="2000"/>
            </a:br>
            <a:r>
              <a:rPr lang="de-DE" sz="2000"/>
              <a:t>(insb. öffentliche Stellen)</a:t>
            </a:r>
            <a:endParaRPr/>
          </a:p>
          <a:p>
            <a:pPr>
              <a:defRPr/>
            </a:pPr>
            <a:r>
              <a:rPr lang="de-DE"/>
              <a:t>Mitglied im BIK BITV-Prüfverbund [2]</a:t>
            </a:r>
            <a:endParaRPr/>
          </a:p>
          <a:p>
            <a:pPr>
              <a:defRPr/>
            </a:pPr>
            <a:r>
              <a:rPr lang="de-DE"/>
              <a:t>Weiterbildungskurse, Mini-Workshops, Abokurse, Webinare, Newsletter</a:t>
            </a:r>
            <a:endParaRPr lang="de-DE" sz="3600"/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565149" y="6048531"/>
            <a:ext cx="11062278" cy="7180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  <a:defRPr/>
            </a:pPr>
            <a:r>
              <a:rPr lang="de-DE" sz="1800"/>
              <a:t>[1] Website des Kompetenzzentrums: </a:t>
            </a:r>
            <a:r>
              <a:rPr lang="de-DE" sz="1800" u="sng">
                <a:hlinkClick r:id="rId3" tooltip="https://barrierefreiheit.hdm-stuttgart.de/"/>
              </a:rPr>
              <a:t>https://barrierefreiheit.hdm-stuttgart.de/</a:t>
            </a:r>
            <a:r>
              <a:rPr lang="de-DE" sz="1800"/>
              <a:t> </a:t>
            </a:r>
            <a:endParaRPr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  <a:defRPr/>
            </a:pPr>
            <a:r>
              <a:rPr lang="de-DE" sz="1800"/>
              <a:t>[2] BIK BITV-Test Prüfstellen, </a:t>
            </a:r>
            <a:r>
              <a:rPr lang="de-DE" sz="1800" u="sng">
                <a:hlinkClick r:id="rId4" tooltip="https://www.bitvtest.de/bitv_test/bitv_test_beauftragen/pruefstellen.html"/>
              </a:rPr>
              <a:t>https://www.bitvtest.de/bitv_test/bitv_test_beauftragen/pruefstellen.html</a:t>
            </a:r>
            <a:r>
              <a:rPr lang="de-DE" sz="1800"/>
              <a:t>  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</a:t>
            </a:fld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523875" y="1588074"/>
            <a:ext cx="6103552" cy="2496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SHUFFLE Makes It Work!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24594" y="673244"/>
            <a:ext cx="1229206" cy="115238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>
            <a:off x="846292" y="2668626"/>
            <a:ext cx="812109" cy="812109"/>
          </a:xfrm>
          <a:prstGeom prst="rect">
            <a:avLst/>
          </a:prstGeom>
          <a:blipFill>
            <a:blip r:embed="rId4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reihandform: Form 10" descr="Klassenzimmer"/>
          <p:cNvSpPr/>
          <p:nvPr/>
        </p:nvSpPr>
        <p:spPr bwMode="auto">
          <a:xfrm>
            <a:off x="846292" y="3618759"/>
            <a:ext cx="2320312" cy="1242388"/>
          </a:xfrm>
          <a:custGeom>
            <a:avLst/>
            <a:gdLst>
              <a:gd name="connsiteX0" fmla="*/ 0 w 2320312"/>
              <a:gd name="connsiteY0" fmla="*/ 0 h 1242388"/>
              <a:gd name="connsiteX1" fmla="*/ 2320312 w 2320312"/>
              <a:gd name="connsiteY1" fmla="*/ 0 h 1242388"/>
              <a:gd name="connsiteX2" fmla="*/ 2320312 w 2320312"/>
              <a:gd name="connsiteY2" fmla="*/ 1242388 h 1242388"/>
              <a:gd name="connsiteX3" fmla="*/ 0 w 2320312"/>
              <a:gd name="connsiteY3" fmla="*/ 1242388 h 1242388"/>
              <a:gd name="connsiteX4" fmla="*/ 0 w 2320312"/>
              <a:gd name="connsiteY4" fmla="*/ 0 h 12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1242388" extrusionOk="0">
                <a:moveTo>
                  <a:pt x="0" y="0"/>
                </a:moveTo>
                <a:lnTo>
                  <a:pt x="2320312" y="0"/>
                </a:lnTo>
                <a:lnTo>
                  <a:pt x="2320312" y="1242388"/>
                </a:lnTo>
                <a:lnTo>
                  <a:pt x="0" y="1242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pPr>
            <a:r>
              <a:rPr lang="de-DE" sz="1600"/>
              <a:t>SHUFFLE </a:t>
            </a:r>
            <a:br>
              <a:rPr lang="de-DE" sz="1600"/>
            </a:br>
            <a:r>
              <a:rPr lang="de-DE" sz="1600"/>
              <a:t>= “Hochschul-Initiative Digitale Barrierefreiheit für Alle”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572660" y="2668626"/>
            <a:ext cx="812109" cy="812109"/>
          </a:xfrm>
          <a:prstGeom prst="rect">
            <a:avLst/>
          </a:prstGeom>
          <a:blipFill>
            <a:blip r:embed="rId5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Freihandform: Form 13" descr="Klassenzimmer"/>
          <p:cNvSpPr/>
          <p:nvPr/>
        </p:nvSpPr>
        <p:spPr bwMode="auto">
          <a:xfrm>
            <a:off x="3572660" y="3618759"/>
            <a:ext cx="2320312" cy="1242388"/>
          </a:xfrm>
          <a:custGeom>
            <a:avLst/>
            <a:gdLst>
              <a:gd name="connsiteX0" fmla="*/ 0 w 2320312"/>
              <a:gd name="connsiteY0" fmla="*/ 0 h 1242388"/>
              <a:gd name="connsiteX1" fmla="*/ 2320312 w 2320312"/>
              <a:gd name="connsiteY1" fmla="*/ 0 h 1242388"/>
              <a:gd name="connsiteX2" fmla="*/ 2320312 w 2320312"/>
              <a:gd name="connsiteY2" fmla="*/ 1242388 h 1242388"/>
              <a:gd name="connsiteX3" fmla="*/ 0 w 2320312"/>
              <a:gd name="connsiteY3" fmla="*/ 1242388 h 1242388"/>
              <a:gd name="connsiteX4" fmla="*/ 0 w 2320312"/>
              <a:gd name="connsiteY4" fmla="*/ 0 h 12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1242388" extrusionOk="0">
                <a:moveTo>
                  <a:pt x="0" y="0"/>
                </a:moveTo>
                <a:lnTo>
                  <a:pt x="2320312" y="0"/>
                </a:lnTo>
                <a:lnTo>
                  <a:pt x="2320312" y="1242388"/>
                </a:lnTo>
                <a:lnTo>
                  <a:pt x="0" y="1242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pPr>
            <a:r>
              <a:rPr lang="de-DE" sz="1600"/>
              <a:t>Entwicklung, Erprobung und Pilotierung von Maßnahmen zur digitalen Barrierefreiheit an Hochschulen</a:t>
            </a:r>
            <a:endParaRPr/>
          </a:p>
        </p:txBody>
      </p:sp>
      <p:sp>
        <p:nvSpPr>
          <p:cNvPr id="15" name="Freihandform: Form 14" descr="Klassenzimmer"/>
          <p:cNvSpPr/>
          <p:nvPr/>
        </p:nvSpPr>
        <p:spPr bwMode="auto">
          <a:xfrm>
            <a:off x="3572660" y="4925345"/>
            <a:ext cx="2320312" cy="953128"/>
          </a:xfrm>
          <a:custGeom>
            <a:avLst/>
            <a:gdLst>
              <a:gd name="connsiteX0" fmla="*/ 0 w 2320312"/>
              <a:gd name="connsiteY0" fmla="*/ 0 h 953128"/>
              <a:gd name="connsiteX1" fmla="*/ 2320312 w 2320312"/>
              <a:gd name="connsiteY1" fmla="*/ 0 h 953128"/>
              <a:gd name="connsiteX2" fmla="*/ 2320312 w 2320312"/>
              <a:gd name="connsiteY2" fmla="*/ 953128 h 953128"/>
              <a:gd name="connsiteX3" fmla="*/ 0 w 2320312"/>
              <a:gd name="connsiteY3" fmla="*/ 953128 h 953128"/>
              <a:gd name="connsiteX4" fmla="*/ 0 w 2320312"/>
              <a:gd name="connsiteY4" fmla="*/ 0 h 9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953128" extrusionOk="0">
                <a:moveTo>
                  <a:pt x="0" y="0"/>
                </a:moveTo>
                <a:lnTo>
                  <a:pt x="2320312" y="0"/>
                </a:lnTo>
                <a:lnTo>
                  <a:pt x="2320312" y="953128"/>
                </a:lnTo>
                <a:lnTo>
                  <a:pt x="0" y="9531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700"/>
              <a:t>Aug 2021 – Dez 2025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6299027" y="2668626"/>
            <a:ext cx="812109" cy="812109"/>
          </a:xfrm>
          <a:prstGeom prst="rect">
            <a:avLst/>
          </a:prstGeom>
          <a:blipFill>
            <a:blip r:embed="rId6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ihandform: Form 16" descr="Klassenzimmer"/>
          <p:cNvSpPr/>
          <p:nvPr/>
        </p:nvSpPr>
        <p:spPr bwMode="auto">
          <a:xfrm>
            <a:off x="6299027" y="3618759"/>
            <a:ext cx="2320312" cy="1242388"/>
          </a:xfrm>
          <a:custGeom>
            <a:avLst/>
            <a:gdLst>
              <a:gd name="connsiteX0" fmla="*/ 0 w 2320312"/>
              <a:gd name="connsiteY0" fmla="*/ 0 h 1242388"/>
              <a:gd name="connsiteX1" fmla="*/ 2320312 w 2320312"/>
              <a:gd name="connsiteY1" fmla="*/ 0 h 1242388"/>
              <a:gd name="connsiteX2" fmla="*/ 2320312 w 2320312"/>
              <a:gd name="connsiteY2" fmla="*/ 1242388 h 1242388"/>
              <a:gd name="connsiteX3" fmla="*/ 0 w 2320312"/>
              <a:gd name="connsiteY3" fmla="*/ 1242388 h 1242388"/>
              <a:gd name="connsiteX4" fmla="*/ 0 w 2320312"/>
              <a:gd name="connsiteY4" fmla="*/ 0 h 12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1242388" extrusionOk="0">
                <a:moveTo>
                  <a:pt x="0" y="0"/>
                </a:moveTo>
                <a:lnTo>
                  <a:pt x="2320312" y="0"/>
                </a:lnTo>
                <a:lnTo>
                  <a:pt x="2320312" y="1242388"/>
                </a:lnTo>
                <a:lnTo>
                  <a:pt x="0" y="1242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pPr>
            <a:r>
              <a:rPr lang="de-DE" sz="1600"/>
              <a:t>Konsortialpartner</a:t>
            </a:r>
            <a:endParaRPr/>
          </a:p>
        </p:txBody>
      </p:sp>
      <p:sp>
        <p:nvSpPr>
          <p:cNvPr id="18" name="Freihandform: Form 17" descr="Klassenzimmer"/>
          <p:cNvSpPr/>
          <p:nvPr/>
        </p:nvSpPr>
        <p:spPr bwMode="auto">
          <a:xfrm>
            <a:off x="6299027" y="4925345"/>
            <a:ext cx="2320312" cy="953128"/>
          </a:xfrm>
          <a:custGeom>
            <a:avLst/>
            <a:gdLst>
              <a:gd name="connsiteX0" fmla="*/ 0 w 2320312"/>
              <a:gd name="connsiteY0" fmla="*/ 0 h 953128"/>
              <a:gd name="connsiteX1" fmla="*/ 2320312 w 2320312"/>
              <a:gd name="connsiteY1" fmla="*/ 0 h 953128"/>
              <a:gd name="connsiteX2" fmla="*/ 2320312 w 2320312"/>
              <a:gd name="connsiteY2" fmla="*/ 953128 h 953128"/>
              <a:gd name="connsiteX3" fmla="*/ 0 w 2320312"/>
              <a:gd name="connsiteY3" fmla="*/ 953128 h 953128"/>
              <a:gd name="connsiteX4" fmla="*/ 0 w 2320312"/>
              <a:gd name="connsiteY4" fmla="*/ 0 h 9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953128" extrusionOk="0">
                <a:moveTo>
                  <a:pt x="0" y="0"/>
                </a:moveTo>
                <a:lnTo>
                  <a:pt x="2320312" y="0"/>
                </a:lnTo>
                <a:lnTo>
                  <a:pt x="2320312" y="953128"/>
                </a:lnTo>
                <a:lnTo>
                  <a:pt x="0" y="9531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200"/>
              <a:t>Hochschule der Medien Stuttgart</a:t>
            </a:r>
            <a:endParaRPr/>
          </a:p>
          <a:p>
            <a:pPr marL="0" lvl="0" indent="0" algn="l" defTabSz="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200"/>
              <a:t>Universität Bielefeld</a:t>
            </a:r>
            <a:endParaRPr/>
          </a:p>
          <a:p>
            <a:pPr marL="0" lvl="0" indent="0" algn="l" defTabSz="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200"/>
              <a:t>Pädagogische Hochschule Heidelberg</a:t>
            </a:r>
            <a:endParaRPr/>
          </a:p>
          <a:p>
            <a:pPr marL="0" lvl="0" indent="0" algn="l" defTabSz="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200"/>
              <a:t>Pädagogische Hochschule Freiburg</a:t>
            </a:r>
            <a:endParaRPr/>
          </a:p>
        </p:txBody>
      </p:sp>
      <p:sp>
        <p:nvSpPr>
          <p:cNvPr id="19" name="Rechteck 18"/>
          <p:cNvSpPr/>
          <p:nvPr/>
        </p:nvSpPr>
        <p:spPr bwMode="auto">
          <a:xfrm>
            <a:off x="9025394" y="2668626"/>
            <a:ext cx="812109" cy="812109"/>
          </a:xfrm>
          <a:prstGeom prst="rect">
            <a:avLst/>
          </a:prstGeom>
          <a:blipFill>
            <a:blip r:embed="rId7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ihandform: Form 19" descr="Klassenzimmer"/>
          <p:cNvSpPr/>
          <p:nvPr/>
        </p:nvSpPr>
        <p:spPr bwMode="auto">
          <a:xfrm>
            <a:off x="9025394" y="3618759"/>
            <a:ext cx="2320312" cy="1242388"/>
          </a:xfrm>
          <a:custGeom>
            <a:avLst/>
            <a:gdLst>
              <a:gd name="connsiteX0" fmla="*/ 0 w 2320312"/>
              <a:gd name="connsiteY0" fmla="*/ 0 h 1242388"/>
              <a:gd name="connsiteX1" fmla="*/ 2320312 w 2320312"/>
              <a:gd name="connsiteY1" fmla="*/ 0 h 1242388"/>
              <a:gd name="connsiteX2" fmla="*/ 2320312 w 2320312"/>
              <a:gd name="connsiteY2" fmla="*/ 1242388 h 1242388"/>
              <a:gd name="connsiteX3" fmla="*/ 0 w 2320312"/>
              <a:gd name="connsiteY3" fmla="*/ 1242388 h 1242388"/>
              <a:gd name="connsiteX4" fmla="*/ 0 w 2320312"/>
              <a:gd name="connsiteY4" fmla="*/ 0 h 12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1242388" extrusionOk="0">
                <a:moveTo>
                  <a:pt x="0" y="0"/>
                </a:moveTo>
                <a:lnTo>
                  <a:pt x="2320312" y="0"/>
                </a:lnTo>
                <a:lnTo>
                  <a:pt x="2320312" y="1242388"/>
                </a:lnTo>
                <a:lnTo>
                  <a:pt x="0" y="1242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pPr>
            <a:r>
              <a:rPr lang="de-DE" sz="1600"/>
              <a:t>Förderung durch die “Stiftung Innovation in der Hochschullehre”</a:t>
            </a:r>
            <a:endParaRPr/>
          </a:p>
        </p:txBody>
      </p:sp>
      <p:sp>
        <p:nvSpPr>
          <p:cNvPr id="21" name="Freihandform: Form 20" descr="Klassenzimmer"/>
          <p:cNvSpPr/>
          <p:nvPr/>
        </p:nvSpPr>
        <p:spPr bwMode="auto">
          <a:xfrm>
            <a:off x="9025394" y="4925345"/>
            <a:ext cx="2320312" cy="953128"/>
          </a:xfrm>
          <a:custGeom>
            <a:avLst/>
            <a:gdLst>
              <a:gd name="connsiteX0" fmla="*/ 0 w 2320312"/>
              <a:gd name="connsiteY0" fmla="*/ 0 h 953128"/>
              <a:gd name="connsiteX1" fmla="*/ 2320312 w 2320312"/>
              <a:gd name="connsiteY1" fmla="*/ 0 h 953128"/>
              <a:gd name="connsiteX2" fmla="*/ 2320312 w 2320312"/>
              <a:gd name="connsiteY2" fmla="*/ 953128 h 953128"/>
              <a:gd name="connsiteX3" fmla="*/ 0 w 2320312"/>
              <a:gd name="connsiteY3" fmla="*/ 953128 h 953128"/>
              <a:gd name="connsiteX4" fmla="*/ 0 w 2320312"/>
              <a:gd name="connsiteY4" fmla="*/ 0 h 9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12" h="953128" extrusionOk="0">
                <a:moveTo>
                  <a:pt x="0" y="0"/>
                </a:moveTo>
                <a:lnTo>
                  <a:pt x="2320312" y="0"/>
                </a:lnTo>
                <a:lnTo>
                  <a:pt x="2320312" y="953128"/>
                </a:lnTo>
                <a:lnTo>
                  <a:pt x="0" y="9531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700"/>
              <a:t>3 Mill. €</a:t>
            </a:r>
            <a:endParaRPr/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565149" y="6390270"/>
            <a:ext cx="11062278" cy="3762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1pPr>
            <a:lvl2pPr marL="6858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/>
              <a:t>SHUFFLE-Website: </a:t>
            </a:r>
            <a:r>
              <a:rPr lang="de-DE" u="sng">
                <a:hlinkClick r:id="rId8" tooltip="https://shuffle-projekt.de/"/>
              </a:rPr>
              <a:t>https://shuffle-projekt.de/</a:t>
            </a:r>
            <a:r>
              <a:rPr lang="de-DE"/>
              <a:t> </a:t>
            </a:r>
            <a:endParaRPr/>
          </a:p>
        </p:txBody>
      </p:sp>
      <p:sp>
        <p:nvSpPr>
          <p:cNvPr id="3" name="Foliennummernplatzhalter 4"/>
          <p:cNvSpPr txBox="1"/>
          <p:nvPr/>
        </p:nvSpPr>
        <p:spPr bwMode="auto">
          <a:xfrm>
            <a:off x="10929403" y="365125"/>
            <a:ext cx="698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Verdan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305CA-DCC9-4948-BD69-6E7F4002ACB5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Prüfmethode</a:t>
            </a:r>
            <a:r>
              <a:rPr lang="de-DE"/>
              <a:t> „Easy Web Check“ 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/>
              <a:t>Vereinfachte Prüfmethode </a:t>
            </a:r>
            <a:endParaRPr/>
          </a:p>
          <a:p>
            <a:pPr lvl="1">
              <a:defRPr/>
            </a:pPr>
            <a:r>
              <a:rPr lang="de-DE"/>
              <a:t>Fokus auf einfach zu findende Barrieren </a:t>
            </a:r>
            <a:r>
              <a:rPr lang="en-US"/>
              <a:t>(„low hanging fruits“)</a:t>
            </a:r>
            <a:endParaRPr lang="de-DE"/>
          </a:p>
          <a:p>
            <a:pPr lvl="1">
              <a:defRPr/>
            </a:pPr>
            <a:r>
              <a:rPr lang="de-DE"/>
              <a:t>Keine technischen Kenntnisse in Webdesign oder –programmierung erforderlich</a:t>
            </a:r>
            <a:endParaRPr/>
          </a:p>
          <a:p>
            <a:pPr>
              <a:defRPr/>
            </a:pPr>
            <a:r>
              <a:rPr lang="de-DE"/>
              <a:t>Die meisten (nicht alle) Kriterien nach BITV 2.0 werden überprüft [1] </a:t>
            </a:r>
            <a:endParaRPr/>
          </a:p>
          <a:p>
            <a:pPr lvl="1">
              <a:defRPr/>
            </a:pPr>
            <a:r>
              <a:rPr lang="de-DE"/>
              <a:t>52 von 94 verpflichtende Kriterien werden berücksichtigt </a:t>
            </a:r>
            <a:endParaRPr/>
          </a:p>
          <a:p>
            <a:pPr lvl="1">
              <a:defRPr/>
            </a:pPr>
            <a:r>
              <a:rPr lang="de-DE"/>
              <a:t>Manche Kriterien werden nur unvollständig geprüft (6 von 94) </a:t>
            </a:r>
            <a:endParaRPr/>
          </a:p>
          <a:p>
            <a:pPr>
              <a:defRPr/>
            </a:pPr>
            <a:r>
              <a:rPr lang="de-DE"/>
              <a:t>Halbautomatische Prüfung </a:t>
            </a:r>
            <a:endParaRPr/>
          </a:p>
          <a:p>
            <a:pPr lvl="1">
              <a:defRPr/>
            </a:pPr>
            <a:r>
              <a:rPr lang="de-DE"/>
              <a:t>Automatische Tools (Desktop - Anwendungen, Browser - Erweiterungen) </a:t>
            </a:r>
            <a:endParaRPr/>
          </a:p>
          <a:p>
            <a:pPr lvl="1">
              <a:defRPr/>
            </a:pPr>
            <a:r>
              <a:rPr lang="de-DE"/>
              <a:t>Zusätzliche manuelle Sichtprüfungen 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/>
              <a:t>Easy Web Check, </a:t>
            </a:r>
            <a:r>
              <a:rPr lang="de-DE" u="sng">
                <a:hlinkClick r:id="rId3" tooltip="https://barrierefreiheit.hdm-stuttgart.de/easy-web-check/"/>
              </a:rPr>
              <a:t>https://barrierefreiheit.hdm-stuttgart.de/easy-web-check/</a:t>
            </a:r>
            <a:r>
              <a:rPr lang="de-DE"/>
              <a:t> 2025-04-03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 neue </a:t>
            </a:r>
            <a:r>
              <a:rPr lang="de-DE" b="1"/>
              <a:t>Plattform </a:t>
            </a:r>
            <a:r>
              <a:rPr lang="de-DE"/>
              <a:t>„Easy Web Check“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Prüfwerkzeug für „Laien“ und Experten gleichermaßen</a:t>
            </a:r>
            <a:endParaRPr/>
          </a:p>
          <a:p>
            <a:pPr lvl="1">
              <a:defRPr/>
            </a:pPr>
            <a:r>
              <a:rPr lang="de-DE"/>
              <a:t>Easy-Web-Check für Laien (unvollständige Prüfung)</a:t>
            </a:r>
            <a:endParaRPr/>
          </a:p>
          <a:p>
            <a:pPr lvl="1">
              <a:defRPr/>
            </a:pPr>
            <a:r>
              <a:rPr lang="de-DE"/>
              <a:t>EN 301 549 für Experten (vollständige Prüfung)</a:t>
            </a:r>
            <a:endParaRPr/>
          </a:p>
          <a:p>
            <a:pPr>
              <a:defRPr/>
            </a:pPr>
            <a:r>
              <a:rPr lang="de-DE"/>
              <a:t>Generierter Prüfbericht </a:t>
            </a:r>
            <a:endParaRPr/>
          </a:p>
          <a:p>
            <a:pPr lvl="1">
              <a:defRPr/>
            </a:pPr>
            <a:r>
              <a:rPr lang="de-DE"/>
              <a:t>PDF/UA</a:t>
            </a:r>
            <a:endParaRPr/>
          </a:p>
          <a:p>
            <a:pPr lvl="1">
              <a:defRPr/>
            </a:pPr>
            <a:r>
              <a:rPr lang="de-DE"/>
              <a:t>Online HTML: Geeignet für Verlinkung in Erklärung zur Barrierefreiheit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u="sng">
                <a:hlinkClick r:id="rId3" tooltip="https://easy-web-check.bf-lernen.de/"/>
              </a:rPr>
              <a:t>https://easy-web-check.bf-lernen.de/</a:t>
            </a:r>
            <a:r>
              <a:rPr lang="de-DE"/>
              <a:t> 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729985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Zukunftspläne</a:t>
            </a:r>
            <a:endParaRPr dirty="0"/>
          </a:p>
        </p:txBody>
      </p:sp>
      <p:sp>
        <p:nvSpPr>
          <p:cNvPr id="1284580071" name="Content Placeholder 2"/>
          <p:cNvSpPr>
            <a:spLocks noGrp="1"/>
          </p:cNvSpPr>
          <p:nvPr>
            <p:ph idx="1"/>
          </p:nvPr>
        </p:nvSpPr>
        <p:spPr bwMode="auto">
          <a:xfrm>
            <a:off x="564572" y="1588072"/>
            <a:ext cx="11062853" cy="46697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DE" sz="2800" dirty="0">
                <a:latin typeface="Inter" panose="02000503000000020004" pitchFamily="2" charset="0"/>
                <a:ea typeface="Inter" panose="02000503000000020004" pitchFamily="2" charset="0"/>
              </a:rPr>
              <a:t>Einsatz in der Lehre und in Workshops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/>
              <a:t>Prüfungen des </a:t>
            </a:r>
            <a:r>
              <a:rPr lang="en-GB" b="0" i="0" dirty="0" err="1">
                <a:solidFill>
                  <a:srgbClr val="FFFFFF"/>
                </a:solidFill>
                <a:effectLst/>
                <a:latin typeface="Atkinson"/>
              </a:rPr>
              <a:t>Kompetenzzentrum</a:t>
            </a:r>
            <a:r>
              <a:rPr lang="en-GB" b="0" i="0" dirty="0">
                <a:solidFill>
                  <a:srgbClr val="FFFFFF"/>
                </a:solidFill>
                <a:effectLst/>
                <a:latin typeface="Atkinson"/>
              </a:rPr>
              <a:t> </a:t>
            </a:r>
            <a:r>
              <a:rPr lang="en-GB" b="0" i="0" dirty="0" err="1">
                <a:solidFill>
                  <a:srgbClr val="FFFFFF"/>
                </a:solidFill>
                <a:effectLst/>
                <a:latin typeface="Atkinson"/>
              </a:rPr>
              <a:t>Digitale</a:t>
            </a:r>
            <a:r>
              <a:rPr lang="en-GB" b="0" i="0" dirty="0">
                <a:solidFill>
                  <a:srgbClr val="FFFFFF"/>
                </a:solidFill>
                <a:effectLst/>
                <a:latin typeface="Atkinson"/>
              </a:rPr>
              <a:t> </a:t>
            </a:r>
            <a:r>
              <a:rPr lang="en-GB" b="0" i="0" dirty="0" err="1">
                <a:solidFill>
                  <a:srgbClr val="FFFFFF"/>
                </a:solidFill>
                <a:effectLst/>
                <a:latin typeface="Atkinson"/>
              </a:rPr>
              <a:t>Barrierefreiheit</a:t>
            </a:r>
            <a:endParaRPr lang="en-GB" b="0" i="0" dirty="0">
              <a:solidFill>
                <a:srgbClr val="FFFFFF"/>
              </a:solidFill>
              <a:effectLst/>
              <a:latin typeface="Atkinso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 err="1">
                <a:solidFill>
                  <a:srgbClr val="FFFFFF"/>
                </a:solidFill>
                <a:latin typeface="Atkinson"/>
              </a:rPr>
              <a:t>Ausbau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von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geplanten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Features und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Funktionen</a:t>
            </a:r>
            <a:endParaRPr lang="en-GB" dirty="0">
              <a:solidFill>
                <a:srgbClr val="FFFFFF"/>
              </a:solidFill>
              <a:latin typeface="Atkinson"/>
            </a:endParaRPr>
          </a:p>
          <a:p>
            <a:pPr marL="701675" lvl="1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FFFFFF"/>
                </a:solidFill>
                <a:latin typeface="Atkinson"/>
              </a:rPr>
              <a:t>Training von KI</a:t>
            </a:r>
          </a:p>
          <a:p>
            <a:pPr marL="701675" lvl="1" indent="-342900">
              <a:lnSpc>
                <a:spcPct val="150000"/>
              </a:lnSpc>
              <a:buAutoNum type="arabicPeriod"/>
            </a:pPr>
            <a:r>
              <a:rPr lang="en-GB" dirty="0" err="1">
                <a:solidFill>
                  <a:srgbClr val="FFFFFF"/>
                </a:solidFill>
                <a:latin typeface="Atkinson"/>
              </a:rPr>
              <a:t>Automatisierung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von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Prüfschritten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FFFFFF"/>
                </a:solidFill>
                <a:latin typeface="Atkinson"/>
              </a:rPr>
              <a:t>Testen und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Evaluieren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von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neuen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Funktionen</a:t>
            </a:r>
            <a:endParaRPr lang="en-GB" dirty="0">
              <a:solidFill>
                <a:srgbClr val="FFFFFF"/>
              </a:solidFill>
              <a:latin typeface="Atkinson"/>
            </a:endParaRPr>
          </a:p>
          <a:p>
            <a:pPr marL="701675" lvl="1" indent="-342900">
              <a:lnSpc>
                <a:spcPct val="150000"/>
              </a:lnSpc>
              <a:buAutoNum type="arabicPeriod"/>
            </a:pPr>
            <a:r>
              <a:rPr lang="en-GB" dirty="0" err="1">
                <a:solidFill>
                  <a:srgbClr val="FFFFFF"/>
                </a:solidFill>
                <a:latin typeface="Atkinson"/>
              </a:rPr>
              <a:t>Erstellen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und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Bündeln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von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Werkzeugen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in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eigener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Browser-Extension</a:t>
            </a:r>
          </a:p>
          <a:p>
            <a:pPr marL="701675" lvl="1" indent="-342900">
              <a:lnSpc>
                <a:spcPct val="150000"/>
              </a:lnSpc>
              <a:buAutoNum type="arabicPeriod"/>
            </a:pPr>
            <a:r>
              <a:rPr lang="en-GB" dirty="0" err="1">
                <a:solidFill>
                  <a:srgbClr val="FFFFFF"/>
                </a:solidFill>
                <a:latin typeface="Atkinson"/>
              </a:rPr>
              <a:t>Eigener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Web-Editor </a:t>
            </a:r>
            <a:r>
              <a:rPr lang="en-GB" dirty="0" err="1">
                <a:solidFill>
                  <a:srgbClr val="FFFFFF"/>
                </a:solidFill>
                <a:latin typeface="Atkinson"/>
              </a:rPr>
              <a:t>innerhalb</a:t>
            </a:r>
            <a:r>
              <a:rPr lang="en-GB" dirty="0">
                <a:solidFill>
                  <a:srgbClr val="FFFFFF"/>
                </a:solidFill>
                <a:latin typeface="Atkinson"/>
              </a:rPr>
              <a:t> der EWC-Software</a:t>
            </a:r>
            <a:endParaRPr dirty="0"/>
          </a:p>
        </p:txBody>
      </p:sp>
      <p:sp>
        <p:nvSpPr>
          <p:cNvPr id="82188172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4572" y="6669856"/>
            <a:ext cx="11062278" cy="376287"/>
          </a:xfrm>
        </p:spPr>
        <p:txBody>
          <a:bodyPr anchor="b">
            <a:normAutofit fontScale="92500" lnSpcReduction="20000"/>
          </a:bodyPr>
          <a:lstStyle>
            <a:lvl1pPr marL="0" indent="0" defTabSz="450849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[1] EWC-Roadmap: </a:t>
            </a:r>
            <a:r>
              <a:rPr lang="de-DE" u="sng" dirty="0">
                <a:hlinkClick r:id="rId3" tooltip="https://easy-web-check.bf-lernen.de/roadmap"/>
              </a:rPr>
              <a:t>https://easy-web-check.bf-lernen.de/roadmap</a:t>
            </a:r>
            <a:r>
              <a:rPr lang="de-DE" dirty="0"/>
              <a:t> </a:t>
            </a:r>
          </a:p>
          <a:p>
            <a:pPr>
              <a:defRPr/>
            </a:pPr>
            <a:endParaRPr lang="en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4359964" y="600697"/>
            <a:ext cx="6722018" cy="2175635"/>
          </a:xfrm>
        </p:spPr>
        <p:txBody>
          <a:bodyPr anchor="b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de-DE" sz="3600"/>
              <a:t>Gottfried Zimmermann</a:t>
            </a:r>
            <a:br>
              <a:rPr lang="de-DE" sz="3600"/>
            </a:br>
            <a:r>
              <a:rPr lang="de-DE" sz="2800"/>
              <a:t>Kompetenzzentrum Digitale Barrierefreiheit</a:t>
            </a:r>
            <a:br>
              <a:rPr lang="de-DE" sz="2800"/>
            </a:br>
            <a:r>
              <a:rPr lang="de-DE" sz="2800"/>
              <a:t>Hochschule der Medien Stuttgart</a:t>
            </a:r>
            <a:br>
              <a:rPr lang="de-DE" sz="2800"/>
            </a:br>
            <a:r>
              <a:rPr lang="de-DE" sz="2800"/>
              <a:t>Alle Rechte vorbehalten</a:t>
            </a:r>
            <a:endParaRPr lang="de-DE" sz="3600"/>
          </a:p>
        </p:txBody>
      </p:sp>
      <p:pic>
        <p:nvPicPr>
          <p:cNvPr id="10" name="Grafik 9" descr="Foto Gottfried Zimmerman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24001" y="551757"/>
            <a:ext cx="1939908" cy="217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734992" y="5503813"/>
            <a:ext cx="5361007" cy="10388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Folgen Sie mir auf LinkedIn: </a:t>
            </a:r>
            <a:br>
              <a:rPr lang="de-DE"/>
            </a:br>
            <a:r>
              <a:rPr lang="de-DE" sz="2000" u="sng">
                <a:hlinkClick r:id="rId4" tooltip="http://www.linkedin.com/in/gzimmermann"/>
              </a:rPr>
              <a:t>linkedin.com/in/gzimmermann</a:t>
            </a:r>
            <a:r>
              <a:rPr lang="de-DE" sz="2000"/>
              <a:t> </a:t>
            </a:r>
            <a:r>
              <a:rPr lang="de-DE" sz="1800" u="sng">
                <a:hlinkClick r:id="rId5" tooltip="https://www.linkedin.com/company/kompetenzzentrum-für-digitale-barrierefreiheit/"/>
              </a:rPr>
              <a:t>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6" name="Untertitel 2"/>
          <p:cNvSpPr txBox="1"/>
          <p:nvPr/>
        </p:nvSpPr>
        <p:spPr bwMode="auto">
          <a:xfrm>
            <a:off x="6095999" y="5503813"/>
            <a:ext cx="5361008" cy="1038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120000"/>
              </a:lnSpc>
              <a:spcBef>
                <a:spcPts val="1000"/>
              </a:spcBef>
              <a:buFont typeface="Symbo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20000"/>
              </a:lnSpc>
              <a:spcBef>
                <a:spcPts val="500"/>
              </a:spcBef>
              <a:buFont typeface="Wingdings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20000"/>
              </a:lnSpc>
              <a:spcBef>
                <a:spcPts val="500"/>
              </a:spcBef>
              <a:buFont typeface="Courier New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20000"/>
              </a:lnSpc>
              <a:spcBef>
                <a:spcPts val="500"/>
              </a:spcBef>
              <a:buFont typeface="Wingdings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rPr>
              <a:t>Bestellen Sie unseren Newsletter: </a:t>
            </a:r>
            <a:b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rPr>
            </a:br>
            <a:r>
              <a:rPr lang="de-DE" sz="2000" b="0" i="0" u="sng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  <a:hlinkClick r:id="rId6" tooltip="https://barrierefreiheit.hdm-stuttgart.de/newsletter"/>
              </a:rPr>
              <a:t>barrierefreiheit.hdm-stuttgart.de/newsletter</a:t>
            </a:r>
            <a:endParaRPr lang="de-DE" sz="20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589612" y="3733799"/>
            <a:ext cx="1651766" cy="16517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937443" y="3707446"/>
            <a:ext cx="1678119" cy="1678119"/>
          </a:xfrm>
          <a:prstGeom prst="rect">
            <a:avLst/>
          </a:prstGeom>
        </p:spPr>
      </p:pic>
      <p:sp>
        <p:nvSpPr>
          <p:cNvPr id="8" name="Foliennummernplatzhalter 6"/>
          <p:cNvSpPr txBox="1"/>
          <p:nvPr/>
        </p:nvSpPr>
        <p:spPr bwMode="auto">
          <a:xfrm>
            <a:off x="10929403" y="365125"/>
            <a:ext cx="698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305CA-DCC9-4948-BD69-6E7F4002ACB5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BFBFBF"/>
      </a:hlink>
      <a:folHlink>
        <a:srgbClr val="BFBFBF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1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8F8F8"/>
      </a:hlink>
      <a:folHlink>
        <a:srgbClr val="F8F8F8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448</Words>
  <Application>Microsoft Macintosh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Atkinson</vt:lpstr>
      <vt:lpstr>Calibri</vt:lpstr>
      <vt:lpstr>Calibri Light</vt:lpstr>
      <vt:lpstr>Courier New</vt:lpstr>
      <vt:lpstr>Inter</vt:lpstr>
      <vt:lpstr>Symbol</vt:lpstr>
      <vt:lpstr>Verdana</vt:lpstr>
      <vt:lpstr>Wingdings</vt:lpstr>
      <vt:lpstr>Office Theme</vt:lpstr>
      <vt:lpstr>Office</vt:lpstr>
      <vt:lpstr>Easy-Web-Check  Plattform</vt:lpstr>
      <vt:lpstr>Kompetenzzentrum [1]</vt:lpstr>
      <vt:lpstr>SHUFFLE Makes It Work!</vt:lpstr>
      <vt:lpstr>Prüfmethode „Easy Web Check“ </vt:lpstr>
      <vt:lpstr>Die neue Plattform „Easy Web Check“</vt:lpstr>
      <vt:lpstr>Zukunftspläne</vt:lpstr>
      <vt:lpstr>Gottfried Zimmermann Kompetenzzentrum Digitale Barrierefreiheit Hochschule der Medien Stuttgart Alle Rechte vorbehalten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zur  Digitalen Barrierefreiheit</dc:title>
  <dc:subject>Prüfprozesse</dc:subject>
  <dc:creator>Gottfried Zimmermann</dc:creator>
  <cp:lastModifiedBy>flo</cp:lastModifiedBy>
  <cp:revision>85</cp:revision>
  <dcterms:created xsi:type="dcterms:W3CDTF">2022-03-09T10:05:01Z</dcterms:created>
  <dcterms:modified xsi:type="dcterms:W3CDTF">2025-04-03T11:43:22Z</dcterms:modified>
</cp:coreProperties>
</file>