
<file path=[Content_Types].xml><?xml version="1.0" encoding="utf-8"?>
<Types xmlns="http://schemas.openxmlformats.org/package/2006/content-types">
  <Default Extension="jpg" ContentType="image/jpeg"/>
  <Default Extension="xml" ContentType="application/xml"/>
  <Default Extension="emf" ContentType="image/x-emf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s/slide4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howSpecialPlsOnTitleSld="0">
  <p:sldMasterIdLst>
    <p:sldMasterId id="2147483648" r:id="rId1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55" d="100"/>
          <a:sy n="55" d="100"/>
        </p:scale>
        <p:origin x="1060" y="2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2438670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1990799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00A665-AB63-487C-A689-A96D5AA0C864}" type="datetimeFigureOut">
              <a:rPr lang="en-US"/>
              <a:t>9/15/2025</a:t>
            </a:fld>
            <a:endParaRPr lang="en-US"/>
          </a:p>
        </p:txBody>
      </p:sp>
      <p:sp>
        <p:nvSpPr>
          <p:cNvPr id="1785340714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21543060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681142589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0893653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629F0A-9DE2-44AB-9A84-CC28BAF7B397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 b="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>
      <a:buClr>
        <a:schemeClr val="accent1"/>
      </a:buClr>
      <a:buFont typeface="Wingdings"/>
      <a:buChar char="§"/>
      <a:defRPr sz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>
      <a:buClr>
        <a:schemeClr val="bg2"/>
      </a:buClr>
      <a:buFont typeface="Wingdings"/>
      <a:buChar char="§"/>
      <a:defRPr sz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>
      <a:buClr>
        <a:schemeClr val="bg2"/>
      </a:buClr>
      <a:buFont typeface="Wingdings"/>
      <a:buChar char="§"/>
      <a:defRPr sz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>
      <a:buClr>
        <a:schemeClr val="bg2"/>
      </a:buClr>
      <a:buFont typeface="Wingdings"/>
      <a:buChar char="§"/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72868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455738" y="1143000"/>
            <a:ext cx="3946525" cy="2219325"/>
          </a:xfrm>
        </p:spPr>
      </p:sp>
      <p:sp>
        <p:nvSpPr>
          <p:cNvPr id="14672597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5718965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4629F0A-9DE2-44AB-9A84-CC28BAF7B397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491573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656156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483322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D2EC54-CC3D-672A-A4CA-2343CC4295E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4630908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1185331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5317723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879288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455738" y="1143000"/>
            <a:ext cx="3946525" cy="2219325"/>
          </a:xfrm>
        </p:spPr>
      </p:sp>
      <p:sp>
        <p:nvSpPr>
          <p:cNvPr id="7596479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Font typeface="Wingdings"/>
              <a:buChar char="§"/>
              <a:defRPr/>
            </a:pPr>
            <a:r>
              <a:rPr lang="de-DE" sz="1850"/>
              <a:t>Die Europäische Kommission wird harmonisierte Normen </a:t>
            </a:r>
            <a:br>
              <a:rPr lang="de-DE" sz="1850"/>
            </a:br>
            <a:r>
              <a:rPr lang="de-DE" sz="1850"/>
              <a:t>für Barrierefreiheitsanforderungen für Produkte in Auftrag geben u.a.:</a:t>
            </a:r>
            <a:endParaRPr/>
          </a:p>
          <a:p>
            <a:pPr marL="954593" lvl="1" indent="-355591">
              <a:spcAft>
                <a:spcPts val="600"/>
              </a:spcAft>
              <a:buFont typeface="Symbol"/>
              <a:buChar char="-"/>
              <a:defRPr/>
            </a:pPr>
            <a:r>
              <a:rPr lang="en-US" sz="1850"/>
              <a:t>EN 301 549 Accessibility requirements for ICT products and services</a:t>
            </a:r>
            <a:endParaRPr lang="de-DE" sz="1850"/>
          </a:p>
          <a:p>
            <a:pPr marL="954593" lvl="1" indent="-355591">
              <a:spcAft>
                <a:spcPts val="600"/>
              </a:spcAft>
              <a:buFont typeface="Symbol"/>
              <a:buChar char="-"/>
              <a:defRPr/>
            </a:pPr>
            <a:r>
              <a:rPr lang="en-US" sz="1850"/>
              <a:t>EN 17161 Design for All - Accessibility following a Design for All approach </a:t>
            </a:r>
            <a:br>
              <a:rPr lang="en-US" sz="1850"/>
            </a:br>
            <a:r>
              <a:rPr lang="en-US" sz="1850"/>
              <a:t>in products, goods and services - Extending the range of users	</a:t>
            </a:r>
            <a:endParaRPr/>
          </a:p>
          <a:p>
            <a:pPr marL="954593" lvl="1" indent="-355591">
              <a:spcAft>
                <a:spcPts val="600"/>
              </a:spcAft>
              <a:buFont typeface="Symbol"/>
              <a:buChar char="-"/>
              <a:defRPr/>
            </a:pPr>
            <a:r>
              <a:rPr lang="en-US" sz="1850"/>
              <a:t>EN 17210 Accessibility and usability of the built environment – Functional requirements</a:t>
            </a:r>
            <a:endParaRPr lang="de-DE"/>
          </a:p>
        </p:txBody>
      </p:sp>
      <p:sp>
        <p:nvSpPr>
          <p:cNvPr id="1901807298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4629F0A-9DE2-44AB-9A84-CC28BAF7B397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290982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8001154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337539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C6845F-403F-E68E-8370-15D4046BFE5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41631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506338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2882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CE889A-97E1-EFD7-8097-B20F8985911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873071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074515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958465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640676A-2F1E-D5A4-0A95-7E0F487BCB2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769580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5591703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4104935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5C9F4F3-3A4B-A578-AD6F-7175ABCEE02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448164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6131626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374165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0D61DD5-2157-97D7-025C-B05A584CE8F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896976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0405564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6929005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38610E-B912-87D2-0DD7-84800D1A346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oleObject" Target="../embeddings/oleObject2.bin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oleObject" Target="../embeddings/oleObject6.bin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oleObject" Target="../embeddings/oleObject7.bin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emf"/><Relationship Id="rId3" Type="http://schemas.openxmlformats.org/officeDocument/2006/relationships/oleObject" Target="../embeddings/oleObject9.bin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emf"/><Relationship Id="rId3" Type="http://schemas.openxmlformats.org/officeDocument/2006/relationships/oleObject" Target="../embeddings/oleObject10.bin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emf"/><Relationship Id="rId3" Type="http://schemas.openxmlformats.org/officeDocument/2006/relationships/oleObject" Target="../embeddings/oleObject11.bin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emf"/><Relationship Id="rId3" Type="http://schemas.openxmlformats.org/officeDocument/2006/relationships/oleObject" Target="../embeddings/oleObject12.bin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emf"/><Relationship Id="rId3" Type="http://schemas.openxmlformats.org/officeDocument/2006/relationships/oleObject" Target="../embeddings/oleObject13.bin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Relationship Id="rId3" Type="http://schemas.openxmlformats.org/officeDocument/2006/relationships/oleObject" Target="../embeddings/oleObject14.bin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oleObject" Target="../embeddings/oleObject2.bin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Relationship Id="rId3" Type="http://schemas.openxmlformats.org/officeDocument/2006/relationships/oleObject" Target="../embeddings/oleObject14.bin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oleObject" Target="../embeddings/oleObject15.bin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emf"/><Relationship Id="rId3" Type="http://schemas.openxmlformats.org/officeDocument/2006/relationships/oleObject" Target="../embeddings/oleObject16.bin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emf"/><Relationship Id="rId3" Type="http://schemas.openxmlformats.org/officeDocument/2006/relationships/oleObject" Target="../embeddings/oleObject17.bin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emf"/><Relationship Id="rId3" Type="http://schemas.openxmlformats.org/officeDocument/2006/relationships/oleObject" Target="../embeddings/oleObject18.bin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emf"/><Relationship Id="rId3" Type="http://schemas.openxmlformats.org/officeDocument/2006/relationships/oleObject" Target="../embeddings/oleObject19.bin"/><Relationship Id="rId4" Type="http://schemas.openxmlformats.org/officeDocument/2006/relationships/image" Target="../media/image5.png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oleObject" Target="../embeddings/oleObject2.bin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oleObject" Target="../embeddings/oleObject2.bin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oleObject" Target="../embeddings/oleObject2.bin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oleObject" Target="../embeddings/oleObject2.bin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oleObject" Target="../embeddings/oleObject2.bin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oleObject" Target="../embeddings/oleObject2.bin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Relationship Id="rId3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elfolie – große Headline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923002979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923002979" name="Objekt 12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827633501" name="Bildplatzhalter 10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17188750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275388" y="2836283"/>
            <a:ext cx="5916612" cy="3148592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00779A"/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5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Headline groß, Frutiger LT </a:t>
            </a:r>
            <a:r>
              <a:rPr lang="de-DE"/>
              <a:t>Com</a:t>
            </a:r>
            <a:r>
              <a:rPr lang="de-DE"/>
              <a:t> Light, 32 </a:t>
            </a:r>
            <a:r>
              <a:rPr lang="de-DE"/>
              <a:t>pt</a:t>
            </a:r>
            <a:endParaRPr lang="de-DE"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Subline</a:t>
            </a:r>
            <a:r>
              <a:rPr lang="de-DE"/>
              <a:t>/Referent/Datum</a:t>
            </a:r>
            <a:endParaRPr/>
          </a:p>
          <a:p>
            <a:pPr lvl="3">
              <a:defRPr/>
            </a:pPr>
            <a:r>
              <a:rPr lang="de-DE"/>
              <a:t>Referenten</a:t>
            </a:r>
            <a:endParaRPr/>
          </a:p>
        </p:txBody>
      </p:sp>
      <p:sp>
        <p:nvSpPr>
          <p:cNvPr id="766994891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738472978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398541465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Kapiteltrenner – Bild 2/3 randabfallen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02711387" name="Objekt 5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502711387" name="Objekt 5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971962394" name="Bildplatzhalter 7"/>
          <p:cNvSpPr>
            <a:spLocks noGrp="1"/>
          </p:cNvSpPr>
          <p:nvPr>
            <p:ph type="pic" sz="quarter" idx="13"/>
          </p:nvPr>
        </p:nvSpPr>
        <p:spPr bwMode="auto">
          <a:xfrm>
            <a:off x="0" y="1700212"/>
            <a:ext cx="6794500" cy="445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57720624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75388" y="3149600"/>
            <a:ext cx="5916612" cy="2176723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00779A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50" b="1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Zahl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Frutiger LT Com 65 Bold"/>
                <a:ea typeface="+mn-ea"/>
                <a:cs typeface="+mn-cs"/>
              </a:rPr>
              <a:t>Kapitelüberschrift, Frutiger LT </a:t>
            </a:r>
            <a:r>
              <a: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Frutiger LT Com 65 Bold"/>
                <a:ea typeface="+mn-ea"/>
                <a:cs typeface="+mn-cs"/>
              </a:rPr>
              <a:t>Com</a:t>
            </a:r>
            <a:r>
              <a: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Frutiger LT Com 65 Bold"/>
                <a:ea typeface="+mn-ea"/>
                <a:cs typeface="+mn-cs"/>
              </a:rPr>
              <a:t> </a:t>
            </a:r>
            <a:r>
              <a: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Frutiger LT Com 65 Bold"/>
                <a:ea typeface="+mn-ea"/>
                <a:cs typeface="+mn-cs"/>
              </a:rPr>
              <a:t>Bold</a:t>
            </a:r>
            <a:r>
              <a: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Frutiger LT Com 65 Bold"/>
                <a:ea typeface="+mn-ea"/>
                <a:cs typeface="+mn-cs"/>
              </a:rPr>
              <a:t>, 16 </a:t>
            </a:r>
            <a:r>
              <a: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Frutiger LT Com 65 Bold"/>
                <a:ea typeface="+mn-ea"/>
                <a:cs typeface="+mn-cs"/>
              </a:rPr>
              <a:t>pt</a:t>
            </a:r>
            <a:endParaRPr lang="de-DE"/>
          </a:p>
        </p:txBody>
      </p:sp>
      <p:sp>
        <p:nvSpPr>
          <p:cNvPr id="1061565818" name="Titel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58524472" name="Datumsplatzhalter 8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2179119F-C342-4DBA-9211-F4375B7FF2D1}" type="datetime1">
              <a:rPr lang="de-DE"/>
              <a:t>15.09.2025</a:t>
            </a:fld>
            <a:endParaRPr lang="de-DE"/>
          </a:p>
        </p:txBody>
      </p:sp>
      <p:sp>
        <p:nvSpPr>
          <p:cNvPr id="83075750" name="Copyright Fraunhofer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660049535" name="Foliennummernplatzhalter 11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1945228598" name="Textplatzhalter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>
              <a:defRPr/>
            </a:pPr>
            <a:r>
              <a:rPr lang="de-DE"/>
              <a:t>Subline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Kapiteltrenner – Beschreibung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89879035" name="Objekt 5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489879035" name="Objekt 5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527069209" name="Bildplatzhalter 7"/>
          <p:cNvSpPr>
            <a:spLocks noGrp="1"/>
          </p:cNvSpPr>
          <p:nvPr>
            <p:ph type="pic" sz="quarter" idx="13"/>
          </p:nvPr>
        </p:nvSpPr>
        <p:spPr bwMode="auto">
          <a:xfrm>
            <a:off x="479424" y="1700212"/>
            <a:ext cx="6315075" cy="42846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55197768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75388" y="3149600"/>
            <a:ext cx="5916612" cy="1622533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1C768F">
                  <a:alpha val="94902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0"/>
              </a:spcAft>
              <a:defRPr sz="2850" b="1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Kapitelüberschrift, Frutiger </a:t>
            </a:r>
            <a:r>
              <a:rPr lang="de-DE"/>
              <a:t>Bold</a:t>
            </a:r>
            <a:r>
              <a:rPr lang="de-DE"/>
              <a:t> 20 </a:t>
            </a:r>
            <a:r>
              <a:rPr lang="de-DE"/>
              <a:t>pt</a:t>
            </a:r>
            <a:endParaRPr lang="de-DE"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Frutiger LT </a:t>
            </a:r>
            <a:r>
              <a:rPr lang="de-DE"/>
              <a:t>Com</a:t>
            </a:r>
            <a:r>
              <a:rPr lang="de-DE"/>
              <a:t> Light 16 </a:t>
            </a:r>
            <a:r>
              <a:rPr lang="de-DE"/>
              <a:t>pt</a:t>
            </a:r>
            <a:r>
              <a:rPr lang="de-DE"/>
              <a:t> </a:t>
            </a:r>
            <a:endParaRPr/>
          </a:p>
        </p:txBody>
      </p:sp>
      <p:sp>
        <p:nvSpPr>
          <p:cNvPr id="717410571" name="Titel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1148151172" name="Datumsplatzhalter 8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FC469E6C-F598-4F80-AB6C-46A0783E2A2E}" type="datetime1">
              <a:rPr lang="de-DE"/>
              <a:t>15.09.2025</a:t>
            </a:fld>
            <a:endParaRPr lang="de-DE"/>
          </a:p>
        </p:txBody>
      </p:sp>
      <p:sp>
        <p:nvSpPr>
          <p:cNvPr id="1822148544" name="Copyright Fraunhofer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781833073" name="Foliennummernplatzhalter 11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153833794" name="Textplatzhalter 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Kapitelfolie mit Beschreibung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9319073" name="Grafik 7"/>
          <p:cNvPicPr>
            <a:picLocks noChangeAspect="1"/>
          </p:cNvPicPr>
          <p:nvPr userDrawn="1"/>
        </p:nvPicPr>
        <p:blipFill>
          <a:blip r:embed="rId2"/>
          <a:srcRect l="0" t="10015" r="0" b="18610"/>
          <a:stretch/>
        </p:blipFill>
        <p:spPr bwMode="auto">
          <a:xfrm>
            <a:off x="0" y="1"/>
            <a:ext cx="12192000" cy="6151957"/>
          </a:xfrm>
          <a:prstGeom prst="rect">
            <a:avLst/>
          </a:prstGeom>
        </p:spPr>
      </p:pic>
      <p:graphicFrame>
        <p:nvGraphicFramePr>
          <p:cNvPr id="648370345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4" imgW="0" imgH="0" progId="TCLayout.ActiveDocument.1">
              <p:embed/>
              <p:pic>
                <p:nvPicPr>
                  <p:cNvPr id="648370345" name="Objekt 12" hidden="1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03196138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8198" y="1999174"/>
            <a:ext cx="7346583" cy="17312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50" b="1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Kapitelnummer 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Headline groß, Frutiger LT </a:t>
            </a:r>
            <a:r>
              <a:rPr lang="de-DE"/>
              <a:t>Com</a:t>
            </a:r>
            <a:r>
              <a:rPr lang="de-DE"/>
              <a:t> Light, </a:t>
            </a:r>
            <a:br>
              <a:rPr lang="de-DE"/>
            </a:br>
            <a:r>
              <a:rPr lang="de-DE"/>
              <a:t>32 </a:t>
            </a:r>
            <a:r>
              <a:rPr lang="de-DE"/>
              <a:t>pt</a:t>
            </a:r>
            <a:endParaRPr lang="de-DE"/>
          </a:p>
        </p:txBody>
      </p:sp>
      <p:sp>
        <p:nvSpPr>
          <p:cNvPr id="2139456958" name="Datumsplatzhalter 4"/>
          <p:cNvSpPr>
            <a:spLocks noGrp="1"/>
          </p:cNvSpPr>
          <p:nvPr>
            <p:ph type="dt" sz="half" idx="12"/>
          </p:nvPr>
        </p:nvSpPr>
        <p:spPr bwMode="auto"/>
        <p:txBody>
          <a:bodyPr/>
          <a:lstStyle/>
          <a:p>
            <a:pPr>
              <a:defRPr/>
            </a:pPr>
            <a:fld id="{BE4F662B-8B67-467B-B579-81B65A21735B}" type="datetime1">
              <a:rPr lang="de-DE"/>
              <a:t>15.09.2025</a:t>
            </a:fld>
            <a:endParaRPr lang="de-DE"/>
          </a:p>
        </p:txBody>
      </p:sp>
      <p:sp>
        <p:nvSpPr>
          <p:cNvPr id="936880208" name="Copyright Fraunhofer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172414313" name="Foliennummernplatzhalter 6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Kapitelfolie mit Beschreibung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744800021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744800021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1700354741" name="Grafik 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0"/>
            <a:ext cx="12192000" cy="6158116"/>
          </a:xfrm>
          <a:prstGeom prst="rect">
            <a:avLst/>
          </a:prstGeom>
        </p:spPr>
      </p:pic>
      <p:sp>
        <p:nvSpPr>
          <p:cNvPr id="1077698563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8198" y="1999174"/>
            <a:ext cx="7346585" cy="17312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50" b="1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Kapitelnummer 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Headline groß, Frutiger LT </a:t>
            </a:r>
            <a:r>
              <a:rPr lang="de-DE"/>
              <a:t>Com</a:t>
            </a:r>
            <a:r>
              <a:rPr lang="de-DE"/>
              <a:t> Light, </a:t>
            </a:r>
            <a:br>
              <a:rPr lang="de-DE"/>
            </a:br>
            <a:r>
              <a:rPr lang="de-DE"/>
              <a:t>32 </a:t>
            </a:r>
            <a:r>
              <a:rPr lang="de-DE"/>
              <a:t>pt</a:t>
            </a:r>
            <a:r>
              <a:rPr lang="de-DE"/>
              <a:t>,</a:t>
            </a:r>
            <a:endParaRPr/>
          </a:p>
        </p:txBody>
      </p:sp>
      <p:sp>
        <p:nvSpPr>
          <p:cNvPr id="1329376973" name="Datumsplatzhalter 4"/>
          <p:cNvSpPr>
            <a:spLocks noGrp="1"/>
          </p:cNvSpPr>
          <p:nvPr>
            <p:ph type="dt" sz="half" idx="12"/>
          </p:nvPr>
        </p:nvSpPr>
        <p:spPr bwMode="auto"/>
        <p:txBody>
          <a:bodyPr/>
          <a:lstStyle/>
          <a:p>
            <a:pPr>
              <a:defRPr/>
            </a:pPr>
            <a:fld id="{78088260-380C-400E-94F1-80576C9596AC}" type="datetime1">
              <a:rPr lang="de-DE"/>
              <a:t>15.09.2025</a:t>
            </a:fld>
            <a:endParaRPr lang="de-DE"/>
          </a:p>
        </p:txBody>
      </p:sp>
      <p:sp>
        <p:nvSpPr>
          <p:cNvPr id="609515444" name="Copyright Fraunhofer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743523185" name="Foliennummernplatzhalter 6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 – 2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670597221" name="Objekt 6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670597221" name="Objekt 6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768868073" name="Titel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932470506" name="Datumsplatzhalt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AC2951-09AD-4688-B783-DAE1ADDED63E}" type="datetime1">
              <a:rPr lang="de-DE"/>
              <a:t>15.09.2025</a:t>
            </a:fld>
            <a:endParaRPr lang="de-DE"/>
          </a:p>
        </p:txBody>
      </p:sp>
      <p:sp>
        <p:nvSpPr>
          <p:cNvPr id="1540277608" name="Copyright Fraunhofer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083563709" name="Foliennummernplatzhalt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1622787795" name="Textplatzhalter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  <p:sp>
        <p:nvSpPr>
          <p:cNvPr id="1262200631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478199" y="1703388"/>
            <a:ext cx="5437187" cy="264059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512342368" name="Textplatzhalter 10"/>
          <p:cNvSpPr>
            <a:spLocks noGrp="1"/>
          </p:cNvSpPr>
          <p:nvPr>
            <p:ph type="body" sz="quarter" idx="15"/>
          </p:nvPr>
        </p:nvSpPr>
        <p:spPr bwMode="auto">
          <a:xfrm>
            <a:off x="6275388" y="1703388"/>
            <a:ext cx="5437187" cy="264059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 – 3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18641950" name="Objekt 8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18641950" name="Objekt 8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341462437" name="Titel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1077964980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225054-8F4D-4B67-8803-E473E83FD8A6}" type="datetime1">
              <a:rPr lang="de-DE"/>
              <a:t>15.09.2025</a:t>
            </a:fld>
            <a:endParaRPr lang="de-DE"/>
          </a:p>
        </p:txBody>
      </p:sp>
      <p:sp>
        <p:nvSpPr>
          <p:cNvPr id="1208768959" name="Copyright Fraunhofer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363918428" name="Foliennummernplatzhalt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569557735" name="Textplatzhalter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  <p:sp>
        <p:nvSpPr>
          <p:cNvPr id="1940172956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478199" y="1703388"/>
            <a:ext cx="3492500" cy="264059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34746826" name="Textplatzhalter 10"/>
          <p:cNvSpPr>
            <a:spLocks noGrp="1"/>
          </p:cNvSpPr>
          <p:nvPr>
            <p:ph type="body" sz="quarter" idx="15"/>
          </p:nvPr>
        </p:nvSpPr>
        <p:spPr bwMode="auto"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342671501" name="Textplatzhalter 12"/>
          <p:cNvSpPr>
            <a:spLocks noGrp="1"/>
          </p:cNvSpPr>
          <p:nvPr>
            <p:ph type="body" sz="quarter" idx="16"/>
          </p:nvPr>
        </p:nvSpPr>
        <p:spPr bwMode="auto">
          <a:xfrm>
            <a:off x="8220075" y="1703388"/>
            <a:ext cx="3492500" cy="2740024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 – 4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16758426" name="Objekt 6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816758426" name="Objekt 6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312816212" name="Titel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18351746" name="Datumsplatzhalter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2B3568-9F39-45BA-8ABC-B5488CC74074}" type="datetime1">
              <a:rPr lang="de-DE"/>
              <a:t>15.09.2025</a:t>
            </a:fld>
            <a:endParaRPr lang="de-DE"/>
          </a:p>
        </p:txBody>
      </p:sp>
      <p:sp>
        <p:nvSpPr>
          <p:cNvPr id="913209533" name="Copyright Fraunhofer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28457715" name="Foliennummernplatzhalter 1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216623762" name="Textplatzhalter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  <p:sp>
        <p:nvSpPr>
          <p:cNvPr id="1385812234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478199" y="1703388"/>
            <a:ext cx="2520950" cy="2932112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62975566" name="Textplatzhalter 7"/>
          <p:cNvSpPr>
            <a:spLocks noGrp="1"/>
          </p:cNvSpPr>
          <p:nvPr>
            <p:ph type="body" sz="quarter" idx="15"/>
          </p:nvPr>
        </p:nvSpPr>
        <p:spPr bwMode="auto">
          <a:xfrm>
            <a:off x="3395663" y="1703388"/>
            <a:ext cx="2520950" cy="29114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59488706" name="Textplatzhalter 9"/>
          <p:cNvSpPr>
            <a:spLocks noGrp="1"/>
          </p:cNvSpPr>
          <p:nvPr>
            <p:ph type="body" sz="quarter" idx="16"/>
          </p:nvPr>
        </p:nvSpPr>
        <p:spPr bwMode="auto">
          <a:xfrm>
            <a:off x="6275388" y="1703388"/>
            <a:ext cx="2520950" cy="29114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0775037" name="Textplatzhalter 14"/>
          <p:cNvSpPr>
            <a:spLocks noGrp="1"/>
          </p:cNvSpPr>
          <p:nvPr>
            <p:ph type="body" sz="quarter" idx="17"/>
          </p:nvPr>
        </p:nvSpPr>
        <p:spPr bwMode="auto">
          <a:xfrm>
            <a:off x="9191625" y="1703388"/>
            <a:ext cx="2520950" cy="29114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 – 2 Spalten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6935062" name="Objekt 9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6935062" name="Objekt 9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129692523" name="Bildplatzhalter 6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0"/>
            <a:ext cx="5916612" cy="61581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0278077" name="Datumsplatzhalter 8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0047F9E9-11D7-474D-A6DA-3492ADD97332}" type="datetime1">
              <a:rPr lang="de-DE"/>
              <a:t>15.09.2025</a:t>
            </a:fld>
            <a:endParaRPr lang="de-DE"/>
          </a:p>
        </p:txBody>
      </p:sp>
      <p:sp>
        <p:nvSpPr>
          <p:cNvPr id="588054905" name="Copyright Fraunhofer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053770179" name="Foliennummernplatzhalter 1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715906881" name="Titel 1"/>
          <p:cNvSpPr>
            <a:spLocks noGrp="1"/>
          </p:cNvSpPr>
          <p:nvPr>
            <p:ph type="title"/>
          </p:nvPr>
        </p:nvSpPr>
        <p:spPr bwMode="auto">
          <a:xfrm>
            <a:off x="479425" y="395588"/>
            <a:ext cx="5437187" cy="382733"/>
          </a:xfrm>
        </p:spPr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1487678903" name="Textplatzhalt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79425" y="778321"/>
            <a:ext cx="5437187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  <p:sp>
        <p:nvSpPr>
          <p:cNvPr id="1527558777" name="Textplatzhalter 3"/>
          <p:cNvSpPr>
            <a:spLocks noGrp="1"/>
          </p:cNvSpPr>
          <p:nvPr>
            <p:ph type="body" sz="quarter" idx="18"/>
          </p:nvPr>
        </p:nvSpPr>
        <p:spPr bwMode="auto">
          <a:xfrm>
            <a:off x="478199" y="1703388"/>
            <a:ext cx="5437187" cy="264059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 – 3 Spalten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75259595" name="Objekt 9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75259595" name="Objekt 9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842610038" name="Bildplatzhalter 6"/>
          <p:cNvSpPr>
            <a:spLocks noGrp="1"/>
          </p:cNvSpPr>
          <p:nvPr>
            <p:ph type="pic" sz="quarter" idx="13"/>
          </p:nvPr>
        </p:nvSpPr>
        <p:spPr bwMode="auto">
          <a:xfrm>
            <a:off x="8220075" y="0"/>
            <a:ext cx="3971925" cy="61581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77083224" name="Datumsplatzhalter 8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1B09DD79-ED55-4B70-88EA-06391A367C88}" type="datetime1">
              <a:rPr lang="de-DE"/>
              <a:t>15.09.2025</a:t>
            </a:fld>
            <a:endParaRPr lang="de-DE"/>
          </a:p>
        </p:txBody>
      </p:sp>
      <p:sp>
        <p:nvSpPr>
          <p:cNvPr id="976412511" name="Copyright Fraunhofer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871104946" name="Foliennummernplatzhalter 1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1241979541" name="Titel 1"/>
          <p:cNvSpPr>
            <a:spLocks noGrp="1"/>
          </p:cNvSpPr>
          <p:nvPr>
            <p:ph type="title"/>
          </p:nvPr>
        </p:nvSpPr>
        <p:spPr bwMode="auto">
          <a:xfrm>
            <a:off x="479425" y="395588"/>
            <a:ext cx="7345363" cy="382733"/>
          </a:xfrm>
        </p:spPr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1315770135" name="Textplatzhalt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  <p:sp>
        <p:nvSpPr>
          <p:cNvPr id="1501285132" name="Textplatzhalter 3"/>
          <p:cNvSpPr>
            <a:spLocks noGrp="1"/>
          </p:cNvSpPr>
          <p:nvPr>
            <p:ph type="body" sz="quarter" idx="18"/>
          </p:nvPr>
        </p:nvSpPr>
        <p:spPr bwMode="auto">
          <a:xfrm>
            <a:off x="478199" y="1703388"/>
            <a:ext cx="3492500" cy="264059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4193295" name="Textplatzhalter 7"/>
          <p:cNvSpPr>
            <a:spLocks noGrp="1"/>
          </p:cNvSpPr>
          <p:nvPr>
            <p:ph type="body" sz="quarter" idx="19"/>
          </p:nvPr>
        </p:nvSpPr>
        <p:spPr bwMode="auto">
          <a:xfrm>
            <a:off x="4332288" y="1703388"/>
            <a:ext cx="3492500" cy="261937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 – 1 Spalte | kleine 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28114661" name="Objekt 10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28114661" name="Objekt 10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600168534" name="Titel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171729203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A82B2D-840F-4167-AD44-C02BC9C87CCB}" type="datetime1">
              <a:rPr lang="de-DE"/>
              <a:t>15.09.2025</a:t>
            </a:fld>
            <a:endParaRPr lang="de-DE"/>
          </a:p>
        </p:txBody>
      </p:sp>
      <p:sp>
        <p:nvSpPr>
          <p:cNvPr id="451651568" name="Copyright Fraunhofer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837114160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1519558798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  <p:sp>
        <p:nvSpPr>
          <p:cNvPr id="139154717" name="Textplatzhalter 9"/>
          <p:cNvSpPr>
            <a:spLocks noGrp="1"/>
          </p:cNvSpPr>
          <p:nvPr>
            <p:ph type="body" sz="quarter" idx="14"/>
          </p:nvPr>
        </p:nvSpPr>
        <p:spPr bwMode="auto"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elfolie – große Headline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56148599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756148599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333555363" name="Bildplatzhalter 10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55260228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" y="3002996"/>
            <a:ext cx="5916612" cy="2981879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1D7790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5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Subline</a:t>
            </a:r>
            <a:r>
              <a:rPr lang="de-DE"/>
              <a:t>/Referent/Datum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Headline groß, Frutiger LT </a:t>
            </a:r>
            <a:r>
              <a:rPr lang="de-DE"/>
              <a:t>Com</a:t>
            </a:r>
            <a:r>
              <a:rPr lang="de-DE"/>
              <a:t> Light, 32 </a:t>
            </a:r>
            <a:r>
              <a:rPr lang="de-DE"/>
              <a:t>pt</a:t>
            </a:r>
            <a:endParaRPr lang="de-DE"/>
          </a:p>
          <a:p>
            <a:pPr lvl="3">
              <a:defRPr/>
            </a:pPr>
            <a:r>
              <a:rPr lang="de-DE"/>
              <a:t>Referenten</a:t>
            </a:r>
            <a:endParaRPr/>
          </a:p>
        </p:txBody>
      </p:sp>
      <p:sp>
        <p:nvSpPr>
          <p:cNvPr id="1586971467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948710346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708109597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 – 1 Spalte | große 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60693435" name="Objekt 10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60693435" name="Objekt 10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167260955" name="Titel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067068190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1443C-B870-41CA-8630-426F79C7DA41}" type="datetime1">
              <a:rPr lang="de-DE"/>
              <a:t>15.09.2025</a:t>
            </a:fld>
            <a:endParaRPr lang="de-DE"/>
          </a:p>
        </p:txBody>
      </p:sp>
      <p:sp>
        <p:nvSpPr>
          <p:cNvPr id="2051734221" name="Copyright Fraunhofer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902436482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1575430011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  <p:sp>
        <p:nvSpPr>
          <p:cNvPr id="384505785" name="Textplatzhalter 9"/>
          <p:cNvSpPr>
            <a:spLocks noGrp="1"/>
          </p:cNvSpPr>
          <p:nvPr>
            <p:ph type="body" sz="quarter" idx="14"/>
          </p:nvPr>
        </p:nvSpPr>
        <p:spPr bwMode="auto"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 – 2 Spalten | kleine 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913634041" name="Objekt 8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913634041" name="Objekt 8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402789924" name="Titel 1"/>
          <p:cNvSpPr>
            <a:spLocks noGrp="1"/>
          </p:cNvSpPr>
          <p:nvPr>
            <p:ph type="title"/>
          </p:nvPr>
        </p:nvSpPr>
        <p:spPr bwMode="auto">
          <a:xfrm>
            <a:off x="479425" y="728811"/>
            <a:ext cx="11233150" cy="382733"/>
          </a:xfrm>
        </p:spPr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97493482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479425" y="1700212"/>
            <a:ext cx="5437187" cy="2640595"/>
          </a:xfrm>
        </p:spPr>
        <p:txBody>
          <a:bodyPr numCol="1" spcCol="360000"/>
          <a:lstStyle>
            <a:lvl5pPr>
              <a:defRPr/>
            </a:lvl5pPr>
            <a:lvl8pPr>
              <a:buAutoNum type="arabicPeriod"/>
              <a:defRPr/>
            </a:lvl8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55771081" name="Datumsplatzhalter 7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ED9D36A6-A034-4164-BBE1-F8AE84912B9F}" type="datetime1">
              <a:rPr lang="de-DE"/>
              <a:t>15.09.2025</a:t>
            </a:fld>
            <a:endParaRPr lang="de-DE"/>
          </a:p>
        </p:txBody>
      </p:sp>
      <p:sp>
        <p:nvSpPr>
          <p:cNvPr id="696315633" name="Copyright Fraunhofer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87301357" name="Foliennummernplatzhalter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1598382756" name="Textplatzhalt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  <p:sp>
        <p:nvSpPr>
          <p:cNvPr id="1153890705" name="Textplatzhalter 12"/>
          <p:cNvSpPr>
            <a:spLocks noGrp="1"/>
          </p:cNvSpPr>
          <p:nvPr>
            <p:ph type="body" sz="quarter" idx="18"/>
          </p:nvPr>
        </p:nvSpPr>
        <p:spPr bwMode="auto">
          <a:xfrm>
            <a:off x="6275388" y="1700212"/>
            <a:ext cx="5437187" cy="2640595"/>
          </a:xfrm>
        </p:spPr>
        <p:txBody>
          <a:bodyPr numCol="1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 – 2 Spalten | große 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288560461" name="Objekt 7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288560461" name="Objekt 7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734518812" name="Titel 1"/>
          <p:cNvSpPr>
            <a:spLocks noGrp="1"/>
          </p:cNvSpPr>
          <p:nvPr>
            <p:ph type="title"/>
          </p:nvPr>
        </p:nvSpPr>
        <p:spPr bwMode="auto">
          <a:xfrm>
            <a:off x="479425" y="728811"/>
            <a:ext cx="11233150" cy="382733"/>
          </a:xfrm>
        </p:spPr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41194476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479425" y="1700212"/>
            <a:ext cx="5437187" cy="3085204"/>
          </a:xfrm>
        </p:spPr>
        <p:txBody>
          <a:bodyPr numCol="1" spcCol="360000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buAutoNum type="arabicPeriod"/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10429202" name="Datumsplatzhalter 8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6BBE7333-2DF4-417D-84A6-4C1EC6024486}" type="datetime1">
              <a:rPr lang="de-DE"/>
              <a:t>15.09.2025</a:t>
            </a:fld>
            <a:endParaRPr lang="de-DE"/>
          </a:p>
        </p:txBody>
      </p:sp>
      <p:sp>
        <p:nvSpPr>
          <p:cNvPr id="706760733" name="Copyright Fraunhofer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856856351" name="Foliennummernplatzhalter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414614249" name="Textplatzhalter 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  <p:sp>
        <p:nvSpPr>
          <p:cNvPr id="1627233080" name="Textplatzhalter 5"/>
          <p:cNvSpPr>
            <a:spLocks noGrp="1"/>
          </p:cNvSpPr>
          <p:nvPr>
            <p:ph type="body" sz="quarter" idx="18"/>
          </p:nvPr>
        </p:nvSpPr>
        <p:spPr bwMode="auto">
          <a:xfrm>
            <a:off x="6275388" y="1700212"/>
            <a:ext cx="5516562" cy="3020314"/>
          </a:xfrm>
        </p:spPr>
        <p:txBody>
          <a:bodyPr numCol="1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 – 2 Spalten mit Infokas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699862943" name="Objekt 8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699862943" name="Objekt 8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881328153" name="Titel 1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1446185384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0" y="1700212"/>
            <a:ext cx="5916613" cy="4284662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1E7992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100" b="0">
                <a:solidFill>
                  <a:schemeClr val="bg1"/>
                </a:solidFill>
                <a:latin typeface="Frutiger LT Com 75 Black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5329391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6275388" y="1700212"/>
            <a:ext cx="5437187" cy="2777298"/>
          </a:xfrm>
        </p:spPr>
        <p:txBody>
          <a:bodyPr/>
          <a:lstStyle>
            <a:lvl5pPr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33006783" name="Datumsplatzhalter 7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D4E2D0BE-C1C0-4F7D-8CA3-1AB441DBDBE6}" type="datetime1">
              <a:rPr lang="de-DE"/>
              <a:t>15.09.2025</a:t>
            </a:fld>
            <a:endParaRPr lang="de-DE"/>
          </a:p>
        </p:txBody>
      </p:sp>
      <p:sp>
        <p:nvSpPr>
          <p:cNvPr id="1461473397" name="Copyright Fraunhofer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529332343" name="Foliennummernplatzhalter 11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sp>
        <p:nvSpPr>
          <p:cNvPr id="1668035953" name="Textplatzhalter 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Zitat hel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61068921" name="Objekt 5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361068921" name="Objekt 5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414142986" name="Rechteck 21"/>
          <p:cNvSpPr/>
          <p:nvPr userDrawn="1"/>
        </p:nvSpPr>
        <p:spPr bwMode="gray">
          <a:xfrm>
            <a:off x="479425" y="1206229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/>
              <a:buChar char="§"/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062238943" name="Gerader Verbinder 14"/>
          <p:cNvCxnSpPr/>
          <p:nvPr userDrawn="1"/>
        </p:nvCxnSpPr>
        <p:spPr bwMode="auto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37459" name="Textplatzhalter 3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>
              <a:defRPr/>
            </a:pPr>
            <a:r>
              <a:rPr lang="de-DE"/>
              <a:t>Zitat</a:t>
            </a:r>
            <a:endParaRPr/>
          </a:p>
          <a:p>
            <a:pPr lvl="1">
              <a:defRPr/>
            </a:pPr>
            <a:r>
              <a:rPr lang="de-DE"/>
              <a:t>Name des Autors</a:t>
            </a:r>
            <a:endParaRPr/>
          </a:p>
          <a:p>
            <a:pPr lvl="2">
              <a:defRPr/>
            </a:pPr>
            <a:r>
              <a:rPr lang="de-DE"/>
              <a:t>Position</a:t>
            </a:r>
            <a:endParaRPr/>
          </a:p>
        </p:txBody>
      </p:sp>
      <p:grpSp>
        <p:nvGrpSpPr>
          <p:cNvPr id="1150221465" name="Gruppieren 19"/>
          <p:cNvGrpSpPr/>
          <p:nvPr userDrawn="1"/>
        </p:nvGrpSpPr>
        <p:grpSpPr bwMode="auto">
          <a:xfrm>
            <a:off x="621507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/>
            <p:cNvSpPr/>
            <p:nvPr userDrawn="1"/>
          </p:nvSpPr>
          <p:spPr bwMode="auto"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/>
                <a:buChar char="§"/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/>
            <p:cNvSpPr/>
            <p:nvPr userDrawn="1"/>
          </p:nvSpPr>
          <p:spPr bwMode="auto"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/>
                <a:buChar char="§"/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1892128679" name="Datumsplatzhalt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389738346" name="Fußzeilenplatzhalter 4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312161416" name="Foliennummernplatzhalter 2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Zitat dunk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350288561" name="Objekt 5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350288561" name="Objekt 5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cxnSp>
        <p:nvCxnSpPr>
          <p:cNvPr id="1593970461" name="Gerader Verbinder 14"/>
          <p:cNvCxnSpPr/>
          <p:nvPr userDrawn="1"/>
        </p:nvCxnSpPr>
        <p:spPr bwMode="auto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5289326" name="Grafik 18"/>
          <p:cNvPicPr>
            <a:picLocks noChangeAspect="1"/>
          </p:cNvPicPr>
          <p:nvPr userDrawn="1"/>
        </p:nvPicPr>
        <p:blipFill>
          <a:blip r:embed="rId4"/>
          <a:srcRect l="0" t="10015" r="0" b="18623"/>
          <a:stretch/>
        </p:blipFill>
        <p:spPr bwMode="auto">
          <a:xfrm>
            <a:off x="0" y="2"/>
            <a:ext cx="12192000" cy="6150768"/>
          </a:xfrm>
          <a:prstGeom prst="rect">
            <a:avLst/>
          </a:prstGeom>
        </p:spPr>
      </p:pic>
      <p:sp>
        <p:nvSpPr>
          <p:cNvPr id="445309705" name="Textplatzhalter 3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>
              <a:defRPr/>
            </a:pPr>
            <a:r>
              <a:rPr lang="de-DE"/>
              <a:t>Zitat</a:t>
            </a:r>
            <a:endParaRPr/>
          </a:p>
          <a:p>
            <a:pPr lvl="1">
              <a:defRPr/>
            </a:pPr>
            <a:r>
              <a:rPr lang="de-DE"/>
              <a:t>Name des Autors</a:t>
            </a:r>
            <a:endParaRPr/>
          </a:p>
          <a:p>
            <a:pPr lvl="2">
              <a:defRPr/>
            </a:pPr>
            <a:r>
              <a:rPr lang="de-DE"/>
              <a:t>Position</a:t>
            </a:r>
            <a:endParaRPr/>
          </a:p>
        </p:txBody>
      </p:sp>
      <p:sp>
        <p:nvSpPr>
          <p:cNvPr id="203813419" name="Datumsplatzhalter 1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9DE324B6-D7C2-429F-9563-54E4F47990AC}" type="datetime1">
              <a:rPr lang="de-DE"/>
              <a:t>15.09.2025</a:t>
            </a:fld>
            <a:endParaRPr lang="de-DE"/>
          </a:p>
        </p:txBody>
      </p:sp>
      <p:sp>
        <p:nvSpPr>
          <p:cNvPr id="1783383464" name="Copyright Fraunhofer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298287315" name="Foliennummernplatzhalter 17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grpSp>
        <p:nvGrpSpPr>
          <p:cNvPr id="647002604" name="Gruppieren 19"/>
          <p:cNvGrpSpPr/>
          <p:nvPr userDrawn="1"/>
        </p:nvGrpSpPr>
        <p:grpSpPr bwMode="auto"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/>
            <p:cNvSpPr/>
            <p:nvPr userDrawn="1"/>
          </p:nvSpPr>
          <p:spPr bwMode="auto"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/>
                <a:buChar char="§"/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/>
            <p:cNvSpPr/>
            <p:nvPr userDrawn="1"/>
          </p:nvSpPr>
          <p:spPr bwMode="auto"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/>
                <a:buChar char="§"/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Kontaktfolie – Bild vollfläch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90694051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90694051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046453965" name="Bildplatzhalter 10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673853089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" y="2952020"/>
            <a:ext cx="5916612" cy="3388337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114">
                <a:srgbClr val="00779A"/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5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Titel Vorname Name</a:t>
            </a:r>
            <a:endParaRPr/>
          </a:p>
          <a:p>
            <a:pPr lvl="2">
              <a:defRPr/>
            </a:pPr>
            <a:r>
              <a:rPr lang="de-DE"/>
              <a:t>Geschäftsbereich XXX</a:t>
            </a:r>
            <a:endParaRPr/>
          </a:p>
          <a:p>
            <a:pPr lvl="2">
              <a:defRPr/>
            </a:pPr>
            <a:r>
              <a:rPr lang="de-DE"/>
              <a:t>Tel. +49 12 3456-XXXX</a:t>
            </a:r>
            <a:endParaRPr/>
          </a:p>
          <a:p>
            <a:pPr lvl="2">
              <a:defRPr/>
            </a:pPr>
            <a:r>
              <a:rPr lang="de-DE"/>
              <a:t>Fax +49 12 3456-XXXX</a:t>
            </a:r>
            <a:endParaRPr/>
          </a:p>
          <a:p>
            <a:pPr lvl="2">
              <a:defRPr/>
            </a:pPr>
            <a:r>
              <a:rPr lang="de-DE"/>
              <a:t>vorname.name@fraunhofer.de</a:t>
            </a:r>
            <a:endParaRPr/>
          </a:p>
        </p:txBody>
      </p:sp>
      <p:sp>
        <p:nvSpPr>
          <p:cNvPr id="2072027934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417690179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921362411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Kontaktfolie – Bild hal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45099971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445099971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965257049" name="Bildplatzhalter 10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457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60860170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" y="2952020"/>
            <a:ext cx="5916612" cy="3388337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00779A"/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5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Titel Vorname Name</a:t>
            </a:r>
            <a:endParaRPr/>
          </a:p>
          <a:p>
            <a:pPr lvl="2">
              <a:defRPr/>
            </a:pPr>
            <a:r>
              <a:rPr lang="de-DE"/>
              <a:t>Geschäftsbereich XXX</a:t>
            </a:r>
            <a:endParaRPr/>
          </a:p>
          <a:p>
            <a:pPr lvl="2">
              <a:defRPr/>
            </a:pPr>
            <a:r>
              <a:rPr lang="de-DE"/>
              <a:t>Tel. +49 12 3456-XXXX</a:t>
            </a:r>
            <a:endParaRPr/>
          </a:p>
          <a:p>
            <a:pPr lvl="2">
              <a:defRPr/>
            </a:pPr>
            <a:r>
              <a:rPr lang="de-DE"/>
              <a:t>Fax +49 12 3456-XXXX</a:t>
            </a:r>
            <a:endParaRPr/>
          </a:p>
          <a:p>
            <a:pPr lvl="2">
              <a:defRPr/>
            </a:pPr>
            <a:r>
              <a:rPr lang="de-DE"/>
              <a:t>vorname.name@fraunhofer.de</a:t>
            </a:r>
            <a:endParaRPr/>
          </a:p>
        </p:txBody>
      </p:sp>
      <p:sp>
        <p:nvSpPr>
          <p:cNvPr id="511837507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028696273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2005898508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Kontaktfolie –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2645238" name="Grafik 5"/>
          <p:cNvPicPr>
            <a:picLocks noChangeAspect="1"/>
          </p:cNvPicPr>
          <p:nvPr userDrawn="1"/>
        </p:nvPicPr>
        <p:blipFill>
          <a:blip r:embed="rId2"/>
          <a:srcRect l="0" t="10014" r="0" b="10418"/>
          <a:stretch/>
        </p:blipFill>
        <p:spPr bwMode="auto"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1761530709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4" imgW="0" imgH="0" progId="TCLayout.ActiveDocument.1">
              <p:embed/>
              <p:pic>
                <p:nvPicPr>
                  <p:cNvPr id="1761530709" name="Objekt 12" hidden="1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06588411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1700212"/>
            <a:ext cx="5916612" cy="3848488"/>
          </a:xfrm>
          <a:prstGeom prst="rect">
            <a:avLst/>
          </a:prstGeo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5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Titel Vorname Name</a:t>
            </a:r>
            <a:endParaRPr/>
          </a:p>
          <a:p>
            <a:pPr lvl="2">
              <a:defRPr/>
            </a:pPr>
            <a:r>
              <a:rPr lang="de-DE"/>
              <a:t>Geschäftsbereich XXX</a:t>
            </a:r>
            <a:endParaRPr/>
          </a:p>
          <a:p>
            <a:pPr lvl="2">
              <a:defRPr/>
            </a:pPr>
            <a:r>
              <a:rPr lang="de-DE"/>
              <a:t>Tel. +49 12 3456-XXXX</a:t>
            </a:r>
            <a:endParaRPr/>
          </a:p>
          <a:p>
            <a:pPr lvl="2">
              <a:defRPr/>
            </a:pPr>
            <a:r>
              <a:rPr lang="de-DE"/>
              <a:t>Fax +49 12 3456-XXXX</a:t>
            </a:r>
            <a:endParaRPr/>
          </a:p>
          <a:p>
            <a:pPr lvl="2">
              <a:defRPr/>
            </a:pPr>
            <a:r>
              <a:rPr lang="de-DE"/>
              <a:t>vorname.name@fraunhofer.de</a:t>
            </a:r>
            <a:endParaRPr/>
          </a:p>
          <a:p>
            <a:pPr lvl="3">
              <a:defRPr/>
            </a:pPr>
            <a:endParaRPr lang="pt-BR"/>
          </a:p>
          <a:p>
            <a:pPr lvl="3">
              <a:defRPr/>
            </a:pPr>
            <a:r>
              <a:rPr lang="pt-BR"/>
              <a:t>Fraunhofer XYZ</a:t>
            </a:r>
            <a:endParaRPr/>
          </a:p>
          <a:p>
            <a:pPr lvl="3">
              <a:defRPr/>
            </a:pPr>
            <a:r>
              <a:rPr lang="pt-BR"/>
              <a:t>Straße XY</a:t>
            </a:r>
            <a:endParaRPr/>
          </a:p>
          <a:p>
            <a:pPr lvl="3">
              <a:defRPr/>
            </a:pPr>
            <a:r>
              <a:rPr lang="pt-BR"/>
              <a:t>12345 Stadt</a:t>
            </a:r>
            <a:endParaRPr/>
          </a:p>
          <a:p>
            <a:pPr lvl="3">
              <a:defRPr/>
            </a:pPr>
            <a:r>
              <a:rPr lang="pt-BR"/>
              <a:t>www.fraunhofer.de</a:t>
            </a:r>
            <a:endParaRPr/>
          </a:p>
        </p:txBody>
      </p:sp>
      <p:sp>
        <p:nvSpPr>
          <p:cNvPr id="1513396700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051771216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953192809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27171906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927171906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355778671" name="Grafik 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96383299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2255355"/>
            <a:ext cx="11233149" cy="2998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60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Vielen Dank für Ihre Aufmerksamkeit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</p:txBody>
      </p:sp>
      <p:sp>
        <p:nvSpPr>
          <p:cNvPr id="695259664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967992754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604837075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elfolie – kleine Headline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94510532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394510532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00240407" name="Bildplatzhalter 10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35888468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275388" y="2974270"/>
            <a:ext cx="5916612" cy="3010605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00779A"/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0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Headline klein, Frutiger LT </a:t>
            </a:r>
            <a:r>
              <a:rPr lang="de-DE"/>
              <a:t>Com</a:t>
            </a:r>
            <a:r>
              <a:rPr lang="de-DE"/>
              <a:t> Light, 24 </a:t>
            </a:r>
            <a:r>
              <a:rPr lang="de-DE"/>
              <a:t>pt</a:t>
            </a:r>
            <a:br>
              <a:rPr lang="de-DE"/>
            </a:br>
            <a:r>
              <a:rPr lang="de-DE"/>
              <a:t>max. 3 Zeilen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Subline</a:t>
            </a:r>
            <a:r>
              <a:rPr lang="de-DE"/>
              <a:t>/Referent/Datum</a:t>
            </a:r>
            <a:endParaRPr/>
          </a:p>
          <a:p>
            <a:pPr lvl="3">
              <a:defRPr/>
            </a:pPr>
            <a:r>
              <a:rPr lang="de-DE"/>
              <a:t>Referenten</a:t>
            </a:r>
            <a:endParaRPr/>
          </a:p>
        </p:txBody>
      </p:sp>
      <p:sp>
        <p:nvSpPr>
          <p:cNvPr id="167913284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696453079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913129483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9876880" name="Title 1"/>
          <p:cNvSpPr>
            <a:spLocks noGrp="1"/>
          </p:cNvSpPr>
          <p:nvPr>
            <p:ph type="title"/>
          </p:nvPr>
        </p:nvSpPr>
        <p:spPr bwMode="auto">
          <a:xfrm>
            <a:off x="565151" y="365126"/>
            <a:ext cx="8477951" cy="38273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1385654565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8" y="6390271"/>
            <a:ext cx="11062279" cy="376288"/>
          </a:xfrm>
        </p:spPr>
        <p:txBody>
          <a:bodyPr anchor="b">
            <a:normAutofit/>
          </a:bodyPr>
          <a:lstStyle>
            <a:lvl1pPr marL="0" indent="0" defTabSz="450839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  <p:sp>
        <p:nvSpPr>
          <p:cNvPr id="1543216943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72742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07375012" name="Content Placeholder 2"/>
          <p:cNvSpPr>
            <a:spLocks noGrp="1"/>
          </p:cNvSpPr>
          <p:nvPr>
            <p:ph idx="1"/>
          </p:nvPr>
        </p:nvSpPr>
        <p:spPr bwMode="auto">
          <a:xfrm>
            <a:off x="564574" y="1588074"/>
            <a:ext cx="11062855" cy="169264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68810666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486133"/>
            <a:ext cx="698024" cy="123111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‹Nr.›</a:t>
            </a:fld>
            <a:endParaRPr lang="de-DE"/>
          </a:p>
        </p:txBody>
      </p:sp>
      <p:sp>
        <p:nvSpPr>
          <p:cNvPr id="84019761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8" y="6390271"/>
            <a:ext cx="11062279" cy="376288"/>
          </a:xfrm>
        </p:spPr>
        <p:txBody>
          <a:bodyPr anchor="b">
            <a:normAutofit/>
          </a:bodyPr>
          <a:lstStyle>
            <a:lvl1pPr marL="0" indent="0" defTabSz="450839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elfolie – kleine Headline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449539205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449539205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597979522" name="Bildplatzhalter 10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936409310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" y="3038390"/>
            <a:ext cx="5916612" cy="2946485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00779A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0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Subline</a:t>
            </a:r>
            <a:r>
              <a:rPr lang="de-DE"/>
              <a:t>/Referent/Datum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Headline klein, Frutiger LT </a:t>
            </a:r>
            <a:r>
              <a:rPr lang="de-DE"/>
              <a:t>Com</a:t>
            </a:r>
            <a:r>
              <a:rPr lang="de-DE"/>
              <a:t> Light, 24 </a:t>
            </a:r>
            <a:r>
              <a:rPr lang="de-DE"/>
              <a:t>pt</a:t>
            </a:r>
            <a:r>
              <a:rPr lang="de-DE"/>
              <a:t>, </a:t>
            </a:r>
            <a:r>
              <a:rPr lang="de-DE"/>
              <a:t>Lorem</a:t>
            </a:r>
            <a:r>
              <a:rPr lang="de-DE"/>
              <a:t> </a:t>
            </a:r>
            <a:r>
              <a:rPr lang="de-DE"/>
              <a:t>ipsum</a:t>
            </a:r>
            <a:r>
              <a:rPr lang="de-DE"/>
              <a:t> </a:t>
            </a:r>
            <a:r>
              <a:rPr lang="de-DE"/>
              <a:t>dolor</a:t>
            </a:r>
            <a:r>
              <a:rPr lang="de-DE"/>
              <a:t> </a:t>
            </a:r>
            <a:r>
              <a:rPr lang="de-DE"/>
              <a:t>sit</a:t>
            </a:r>
            <a:r>
              <a:rPr lang="de-DE"/>
              <a:t> </a:t>
            </a:r>
            <a:r>
              <a:rPr lang="de-DE"/>
              <a:t>arem</a:t>
            </a:r>
            <a:r>
              <a:rPr lang="de-DE"/>
              <a:t> max. 3 Zeilen</a:t>
            </a:r>
            <a:endParaRPr/>
          </a:p>
          <a:p>
            <a:pPr marL="0" lvl="3" indent="0" algn="l" defTabSz="914400" rtl="0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/>
              <a:buNone/>
              <a:defRPr/>
            </a:pPr>
            <a:r>
              <a:rPr lang="de-DE"/>
              <a:t>Referenten</a:t>
            </a:r>
            <a:endParaRPr/>
          </a:p>
        </p:txBody>
      </p:sp>
      <p:sp>
        <p:nvSpPr>
          <p:cNvPr id="485354930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530540924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93230902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elfolie – Co-Brand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122850098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2122850098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764020986" name="Bildplatzhalter 10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457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864604579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0" y="2524024"/>
            <a:ext cx="7824783" cy="2981879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1E7992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5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Subline</a:t>
            </a:r>
            <a:r>
              <a:rPr lang="de-DE"/>
              <a:t>/Referent/Datum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Headline groß, Frutiger LT </a:t>
            </a:r>
            <a:r>
              <a:rPr lang="de-DE"/>
              <a:t>Com</a:t>
            </a:r>
            <a:r>
              <a:rPr lang="de-DE"/>
              <a:t> Light, 32 </a:t>
            </a:r>
            <a:r>
              <a:rPr lang="de-DE"/>
              <a:t>pt</a:t>
            </a:r>
            <a:endParaRPr lang="de-DE"/>
          </a:p>
          <a:p>
            <a:pPr lvl="3">
              <a:defRPr/>
            </a:pPr>
            <a:r>
              <a:rPr lang="de-DE"/>
              <a:t>Referenten</a:t>
            </a:r>
            <a:endParaRPr/>
          </a:p>
        </p:txBody>
      </p:sp>
      <p:sp>
        <p:nvSpPr>
          <p:cNvPr id="315245276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161526141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202527009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elfolie – Co-Branding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419855130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419855130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675565035" name="Bildplatzhalter 10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71605068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-1" y="2357312"/>
            <a:ext cx="7824787" cy="3148592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00779A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5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Headline groß, Frutiger LT </a:t>
            </a:r>
            <a:r>
              <a:rPr lang="de-DE"/>
              <a:t>Com</a:t>
            </a:r>
            <a:r>
              <a:rPr lang="de-DE"/>
              <a:t> Light, 32 </a:t>
            </a:r>
            <a:r>
              <a:rPr lang="de-DE"/>
              <a:t>pt</a:t>
            </a:r>
            <a:endParaRPr lang="de-DE"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Subline</a:t>
            </a:r>
            <a:r>
              <a:rPr lang="de-DE"/>
              <a:t>/Referent/Datum</a:t>
            </a:r>
            <a:endParaRPr/>
          </a:p>
          <a:p>
            <a:pPr lvl="3">
              <a:defRPr/>
            </a:pPr>
            <a:r>
              <a:rPr lang="de-DE"/>
              <a:t>Referenten</a:t>
            </a:r>
            <a:endParaRPr/>
          </a:p>
        </p:txBody>
      </p:sp>
      <p:sp>
        <p:nvSpPr>
          <p:cNvPr id="1882955503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510703089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802502615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elfolie – große Headline unten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01536532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901536532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1700034433" name="Grafik 4"/>
          <p:cNvPicPr>
            <a:picLocks noChangeAspect="1"/>
          </p:cNvPicPr>
          <p:nvPr userDrawn="1"/>
        </p:nvPicPr>
        <p:blipFill>
          <a:blip r:embed="rId4"/>
          <a:srcRect l="0" t="10014" r="0" b="10418"/>
          <a:stretch/>
        </p:blipFill>
        <p:spPr bwMode="auto"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571905406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" y="3490309"/>
            <a:ext cx="11712574" cy="2494566"/>
          </a:xfrm>
          <a:prstGeom prst="rect">
            <a:avLst/>
          </a:prstGeo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5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Subline</a:t>
            </a:r>
            <a:r>
              <a:rPr lang="de-DE"/>
              <a:t>/Referent/Datum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Headline groß, Frutiger LT </a:t>
            </a:r>
            <a:r>
              <a:rPr lang="de-DE"/>
              <a:t>Com</a:t>
            </a:r>
            <a:r>
              <a:rPr lang="de-DE"/>
              <a:t> Light, 32 </a:t>
            </a:r>
            <a:r>
              <a:rPr lang="de-DE"/>
              <a:t>pt</a:t>
            </a:r>
            <a:endParaRPr lang="de-DE"/>
          </a:p>
          <a:p>
            <a:pPr lvl="3">
              <a:defRPr/>
            </a:pPr>
            <a:r>
              <a:rPr lang="de-DE"/>
              <a:t>Referenten</a:t>
            </a:r>
            <a:endParaRPr/>
          </a:p>
        </p:txBody>
      </p:sp>
      <p:sp>
        <p:nvSpPr>
          <p:cNvPr id="691990346" name="Datumsplatzhalter 1"/>
          <p:cNvSpPr>
            <a:spLocks noGrp="1"/>
          </p:cNvSpPr>
          <p:nvPr>
            <p:ph type="dt" sz="half" idx="12"/>
          </p:nvPr>
        </p:nvSpPr>
        <p:spPr bwMode="auto"/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105977388" name="Fußzeilenplatzhalter 2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1553747800" name="Foliennummernplatzhalter 3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elfolie – große Headline oben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28511415" name="Objekt 12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328511415" name="Objekt 12" hidden="1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1202476774" name="Grafik 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53963408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-1" y="3323596"/>
            <a:ext cx="11712575" cy="2661279"/>
          </a:xfrm>
          <a:prstGeom prst="rect">
            <a:avLst/>
          </a:prstGeo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50" b="0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de-DE"/>
              <a:t>Headline groß, Frutiger LT </a:t>
            </a:r>
            <a:r>
              <a:rPr lang="de-DE"/>
              <a:t>Com</a:t>
            </a:r>
            <a:r>
              <a:rPr lang="de-DE"/>
              <a:t> Light, 32 </a:t>
            </a:r>
            <a:r>
              <a:rPr lang="de-DE"/>
              <a:t>pt</a:t>
            </a:r>
            <a:endParaRPr lang="de-DE"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Subline</a:t>
            </a:r>
            <a:r>
              <a:rPr lang="de-DE"/>
              <a:t>/Referent/Datum</a:t>
            </a:r>
            <a:endParaRPr/>
          </a:p>
          <a:p>
            <a:pPr lvl="3">
              <a:defRPr/>
            </a:pPr>
            <a:r>
              <a:rPr lang="de-DE"/>
              <a:t>Referenten</a:t>
            </a:r>
            <a:endParaRPr/>
          </a:p>
        </p:txBody>
      </p:sp>
      <p:sp>
        <p:nvSpPr>
          <p:cNvPr id="176158368" name="Datumsplatzhalter 1"/>
          <p:cNvSpPr>
            <a:spLocks noGrp="1"/>
          </p:cNvSpPr>
          <p:nvPr>
            <p:ph type="dt" sz="half" idx="12"/>
          </p:nvPr>
        </p:nvSpPr>
        <p:spPr bwMode="auto">
          <a:xfrm>
            <a:off x="1388048" y="7027336"/>
            <a:ext cx="720000" cy="123111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129439675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2297897" y="7027336"/>
            <a:ext cx="2952000" cy="123111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475523147" name="Foliennummernplatzhalter 3"/>
          <p:cNvSpPr>
            <a:spLocks noGrp="1"/>
          </p:cNvSpPr>
          <p:nvPr>
            <p:ph type="sldNum" sz="quarter" idx="14"/>
          </p:nvPr>
        </p:nvSpPr>
        <p:spPr bwMode="auto">
          <a:xfrm>
            <a:off x="479425" y="7027336"/>
            <a:ext cx="720000" cy="123111"/>
          </a:xfrm>
        </p:spPr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Kapiteltrenner – Bild vollfläch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19957023" name="Objekt 5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" imgW="0" imgH="0" progId="TCLayout.ActiveDocument.1">
              <p:embed/>
              <p:pic>
                <p:nvPicPr>
                  <p:cNvPr id="1019957023" name="Objekt 5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46104129" name="Bildplatzhalter 7"/>
          <p:cNvSpPr>
            <a:spLocks noGrp="1"/>
          </p:cNvSpPr>
          <p:nvPr>
            <p:ph type="pic" sz="quarter" idx="13"/>
          </p:nvPr>
        </p:nvSpPr>
        <p:spPr bwMode="auto">
          <a:xfrm>
            <a:off x="0" y="1"/>
            <a:ext cx="12192000" cy="61581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9370031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75388" y="3149600"/>
            <a:ext cx="5916612" cy="2177878"/>
          </a:xfrm>
          <a:prstGeom prst="rect">
            <a:avLst/>
          </a:prstGeom>
          <a:gradFill>
            <a:gsLst>
              <a:gs pos="0">
                <a:srgbClr val="014A6B">
                  <a:alpha val="95000"/>
                </a:srgbClr>
              </a:gs>
              <a:gs pos="34000">
                <a:srgbClr val="00779A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50" b="1">
                <a:solidFill>
                  <a:schemeClr val="bg1"/>
                </a:solidFill>
                <a:latin typeface="Frutiger LT Com 75 Black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Zahl</a:t>
            </a:r>
            <a:endParaRPr/>
          </a:p>
          <a:p>
            <a:pPr lvl="1">
              <a:defRPr/>
            </a:pPr>
            <a:r>
              <a:rPr lang="de-DE"/>
              <a:t>—</a:t>
            </a:r>
            <a:endParaRPr/>
          </a:p>
          <a:p>
            <a:pPr lvl="2">
              <a:defRPr/>
            </a:pPr>
            <a:r>
              <a:rPr lang="de-DE"/>
              <a:t>Kapitelüberschrift, Frutiger LT </a:t>
            </a:r>
            <a:r>
              <a:rPr lang="de-DE"/>
              <a:t>Com</a:t>
            </a:r>
            <a:r>
              <a:rPr lang="de-DE"/>
              <a:t> </a:t>
            </a:r>
            <a:r>
              <a:rPr lang="de-DE"/>
              <a:t>Bold</a:t>
            </a:r>
            <a:r>
              <a:rPr lang="de-DE"/>
              <a:t>, 16 </a:t>
            </a:r>
            <a:r>
              <a:rPr lang="de-DE"/>
              <a:t>pt</a:t>
            </a:r>
            <a:endParaRPr lang="de-DE"/>
          </a:p>
        </p:txBody>
      </p:sp>
      <p:sp>
        <p:nvSpPr>
          <p:cNvPr id="724896557" name="Datumsplatzhalter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E6BEEC3F-C136-4E04-8E02-6DF963A6E721}" type="datetime1">
              <a:rPr lang="de-DE"/>
              <a:t>15.09.2025</a:t>
            </a:fld>
            <a:endParaRPr lang="de-DE"/>
          </a:p>
        </p:txBody>
      </p:sp>
      <p:sp>
        <p:nvSpPr>
          <p:cNvPr id="1222943181" name="Copyright Fraunhofer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sp>
        <p:nvSpPr>
          <p:cNvPr id="523955382" name="Foliennummernplatzhalter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33" Type="http://schemas.openxmlformats.org/officeDocument/2006/relationships/image" Target="../media/image1.emf"/><Relationship Id="rId34" Type="http://schemas.openxmlformats.org/officeDocument/2006/relationships/oleObject" Target="../embeddings/oleObject1.bin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 bwMode="gray"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415129975" name="Objekt 7"/>
          <p:cNvGraphicFramePr>
            <a:graphicFrameLocks xmlns:a="http://schemas.openxmlformats.org/drawingml/2006/main"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p:oleObj name="oleObj" r:id="rId34" imgW="0" imgH="0" progId="TCLayout.ActiveDocument.1">
              <p:embed/>
              <p:pic>
                <p:nvPicPr>
                  <p:cNvPr id="1415129975" name="Objekt 7"/>
                  <p:cNvPicPr/>
                  <p:nvPr/>
                </p:nvPicPr>
                <p:blipFill>
                  <a:blip r:embed="rId33"/>
                  <a:stretch/>
                </p:blipFill>
                <p:spPr bwMode="auto">
                  <a:xfrm>
                    <a:off x="1587" y="1587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680391696" name="Titelplatzhalter 1"/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05996512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5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283976114" name="Datumsplatzhalter"/>
          <p:cNvSpPr>
            <a:spLocks noGrp="1"/>
          </p:cNvSpPr>
          <p:nvPr>
            <p:ph type="dt" sz="half" idx="2"/>
          </p:nvPr>
        </p:nvSpPr>
        <p:spPr bwMode="gray">
          <a:xfrm>
            <a:off x="1388048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286750732" name="Copyright Fraunhofer"/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cxnSp>
        <p:nvCxnSpPr>
          <p:cNvPr id="127060319" name="Gerader Verbinder 33"/>
          <p:cNvCxnSpPr/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8527755" name="Gerader Verbinder 41"/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434677" name="Informationsklassifizierung"/>
          <p:cNvSpPr txBox="1"/>
          <p:nvPr userDrawn="1"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defRPr/>
            </a:pPr>
            <a:endParaRPr lang="en-US" sz="800" b="1">
              <a:latin typeface="+mj-lt"/>
            </a:endParaRPr>
          </a:p>
        </p:txBody>
      </p:sp>
      <p:sp>
        <p:nvSpPr>
          <p:cNvPr id="119060052" name="Foliennummernplatzhalter 8"/>
          <p:cNvSpPr>
            <a:spLocks noGrp="1"/>
          </p:cNvSpPr>
          <p:nvPr>
            <p:ph type="sldNum" sz="quarter" idx="4"/>
          </p:nvPr>
        </p:nvSpPr>
        <p:spPr bwMode="auto">
          <a:xfrm>
            <a:off x="47942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‹Nr.›</a:t>
            </a:fld>
            <a:endParaRPr lang="en-US"/>
          </a:p>
        </p:txBody>
      </p:sp>
      <p:pic>
        <p:nvPicPr>
          <p:cNvPr id="1626011191" name="fit_rgb"/>
          <p:cNvPicPr>
            <a:picLocks noChangeAspect="1"/>
          </p:cNvPicPr>
          <p:nvPr userDrawn="1"/>
        </p:nvPicPr>
        <p:blipFill>
          <a:blip r:embed="rId35"/>
          <a:stretch/>
        </p:blipFill>
        <p:spPr bwMode="auto">
          <a:xfrm>
            <a:off x="10309226" y="6334125"/>
            <a:ext cx="1404000" cy="3713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dt="1" ftr="1" hdr="0" sldNum="1"/>
  <p:txStyles>
    <p:titleStyle>
      <a:lvl1pPr algn="l" defTabSz="914400" rtl="0">
        <a:lnSpc>
          <a:spcPct val="110000"/>
        </a:lnSpc>
        <a:spcBef>
          <a:spcPts val="0"/>
        </a:spcBef>
        <a:buNone/>
        <a:defRPr sz="2400" b="0">
          <a:solidFill>
            <a:schemeClr val="accent2"/>
          </a:solidFill>
          <a:latin typeface="Frutiger LT Com 65 Bold"/>
          <a:ea typeface="+mj-ea"/>
          <a:cs typeface="+mj-cs"/>
        </a:defRPr>
      </a:lvl1pPr>
    </p:titleStyle>
    <p:bodyStyle>
      <a:lvl1pPr marL="0" indent="0" algn="l" defTabSz="914400" rtl="0">
        <a:lnSpc>
          <a:spcPct val="110000"/>
        </a:lnSpc>
        <a:spcBef>
          <a:spcPts val="0"/>
        </a:spcBef>
        <a:spcAft>
          <a:spcPts val="1900"/>
        </a:spcAft>
        <a:buFont typeface="Arial"/>
        <a:buNone/>
        <a:defRPr sz="1600" b="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>
        <a:lnSpc>
          <a:spcPct val="110000"/>
        </a:lnSpc>
        <a:spcBef>
          <a:spcPts val="0"/>
        </a:spcBef>
        <a:spcAft>
          <a:spcPts val="1900"/>
        </a:spcAft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>
        <a:lnSpc>
          <a:spcPct val="110000"/>
        </a:lnSpc>
        <a:spcBef>
          <a:spcPts val="0"/>
        </a:spcBef>
        <a:buFont typeface="Arial"/>
        <a:buNone/>
        <a:defRPr sz="1400" b="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>
        <a:lnSpc>
          <a:spcPct val="110000"/>
        </a:lnSpc>
        <a:spcBef>
          <a:spcPts val="0"/>
        </a:spcBef>
        <a:buClr>
          <a:schemeClr val="accent1"/>
        </a:buClr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>
        <a:lnSpc>
          <a:spcPct val="110000"/>
        </a:lnSpc>
        <a:spcBef>
          <a:spcPts val="0"/>
        </a:spcBef>
        <a:buClr>
          <a:schemeClr val="bg2"/>
        </a:buClr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>
        <a:lnSpc>
          <a:spcPct val="110000"/>
        </a:lnSpc>
        <a:spcBef>
          <a:spcPts val="0"/>
        </a:spcBef>
        <a:buClr>
          <a:schemeClr val="bg2"/>
        </a:buClr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resse.sachsen-anhalt.de/staatskanzlei/2025/03/18/neue-behoerde-der-16-bundeslaender-in-magdeburg-ueberwacht-barrierefreiheit-von-produkten-und-dienstleistungen" TargetMode="External"/><Relationship Id="rId4" Type="http://schemas.openxmlformats.org/officeDocument/2006/relationships/hyperlink" Target="https://ms.sachsen-anhalt.de/themen/menschen-mit-behinderungen/aktuelles/marktueberwachungsstelle-der-laender-fuer-die-barrierefreiheit-von-produkten-und-dienstleistungen/katalog-der-fragen-und-antworten-zum-barrierefreiheitsstaerkungsgesetz#c425312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hyperlink" Target="mailto:yehya.mohamad@fit.fraunhofer.de" TargetMode="External"/><Relationship Id="rId5" Type="http://schemas.openxmlformats.org/officeDocument/2006/relationships/hyperlink" Target="mailto:gregor@gregorstrutz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5412306" name="Textplatzhalter 2"/>
          <p:cNvSpPr>
            <a:spLocks noGrp="1"/>
          </p:cNvSpPr>
          <p:nvPr>
            <p:ph type="body" sz="quarter" idx="11"/>
          </p:nvPr>
        </p:nvSpPr>
        <p:spPr bwMode="gray">
          <a:xfrm>
            <a:off x="0" y="2438800"/>
            <a:ext cx="11234589" cy="3646440"/>
          </a:xfrm>
        </p:spPr>
        <p:txBody>
          <a:bodyPr lIns="0"/>
          <a:lstStyle/>
          <a:p>
            <a:pPr lvl="1">
              <a:lnSpc>
                <a:spcPts val="4800"/>
              </a:lnSpc>
              <a:spcAft>
                <a:spcPts val="960"/>
              </a:spcAft>
              <a:defRPr/>
            </a:pPr>
            <a:r>
              <a:rPr lang="de-DE" sz="6250" b="1">
                <a:solidFill>
                  <a:prstClr val="white"/>
                </a:solidFill>
              </a:rPr>
              <a:t>—</a:t>
            </a:r>
            <a:endParaRPr/>
          </a:p>
          <a:p>
            <a:pPr lvl="2">
              <a:lnSpc>
                <a:spcPct val="100000"/>
              </a:lnSpc>
              <a:defRPr/>
            </a:pPr>
            <a:r>
              <a:rPr lang="de-DE" sz="4800">
                <a:solidFill>
                  <a:prstClr val="white"/>
                </a:solidFill>
                <a:latin typeface="Frutiger LT Com 45 Light"/>
              </a:rPr>
              <a:t>Barrierefreiheit ist Pflicht – Was das </a:t>
            </a:r>
            <a:r>
              <a:rPr lang="de-DE" sz="4800">
                <a:solidFill>
                  <a:prstClr val="white"/>
                </a:solidFill>
                <a:latin typeface="Frutiger LT Com 45 Light"/>
              </a:rPr>
              <a:t>Barrierefreiheitsstärkungsgestz</a:t>
            </a:r>
            <a:r>
              <a:rPr lang="de-DE" sz="4800">
                <a:solidFill>
                  <a:prstClr val="white"/>
                </a:solidFill>
                <a:latin typeface="Frutiger LT Com 45 Light"/>
              </a:rPr>
              <a:t> in der Praxis bedeutet</a:t>
            </a:r>
            <a:endParaRPr/>
          </a:p>
        </p:txBody>
      </p:sp>
      <p:pic>
        <p:nvPicPr>
          <p:cNvPr id="178040447" name="fit_rgb_modul_send_d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92575" y="476250"/>
            <a:ext cx="2520000" cy="1471400"/>
          </a:xfrm>
          <a:prstGeom prst="rect">
            <a:avLst/>
          </a:prstGeom>
        </p:spPr>
      </p:pic>
      <p:pic>
        <p:nvPicPr>
          <p:cNvPr id="193350532" name="Picture 2" descr="Am 19. September lädt #AccessibleEU zum EAA Discovery Day nach München – mit Fokus auf den EAA und das deutsche Barrierefreiheitsstärkungsgesetz.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61826" y="81378"/>
            <a:ext cx="5660240" cy="31838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2623473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Teilnahmebestätigung – Zertifikat</a:t>
            </a:r>
            <a:endParaRPr lang="de-DE"/>
          </a:p>
        </p:txBody>
      </p:sp>
      <p:sp>
        <p:nvSpPr>
          <p:cNvPr id="64885134" name="Textplatzhalter 7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20903564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fld id="{401BA3E4-5E55-4F99-AF09-CC6D6B2539E2}" type="slidenum">
              <a:rPr lang="en-US"/>
              <a:t>10</a:t>
            </a:fld>
            <a:endParaRPr lang="en-US"/>
          </a:p>
        </p:txBody>
      </p:sp>
      <p:sp>
        <p:nvSpPr>
          <p:cNvPr id="336025284" name="Datumsplatzhalter 3"/>
          <p:cNvSpPr>
            <a:spLocks noGrp="1"/>
          </p:cNvSpPr>
          <p:nvPr>
            <p:ph type="dt" sz="half" idx="4294967295"/>
          </p:nvPr>
        </p:nvSpPr>
        <p:spPr bwMode="auto">
          <a:xfrm>
            <a:off x="0" y="7027863"/>
            <a:ext cx="720724" cy="122237"/>
          </a:xfrm>
        </p:spPr>
        <p:txBody>
          <a:bodyPr/>
          <a:lstStyle/>
          <a:p>
            <a:pPr>
              <a:defRPr/>
            </a:pPr>
            <a:fld id="{18404E2F-0DC3-491D-BBFF-E567024868D0}" type="datetime1">
              <a:rPr lang="de-DE"/>
              <a:t>15.09.2025</a:t>
            </a:fld>
            <a:endParaRPr lang="de-DE"/>
          </a:p>
        </p:txBody>
      </p:sp>
      <p:sp>
        <p:nvSpPr>
          <p:cNvPr id="1174078891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7027863"/>
            <a:ext cx="2952750" cy="122237"/>
          </a:xfrm>
        </p:spPr>
        <p:txBody>
          <a:bodyPr/>
          <a:lstStyle/>
          <a:p>
            <a:pPr>
              <a:defRPr/>
            </a:pPr>
            <a:r>
              <a:rPr lang="de-DE"/>
              <a:t>© Fraunhofer FIT</a:t>
            </a:r>
            <a:endParaRPr lang="de-DE"/>
          </a:p>
        </p:txBody>
      </p:sp>
      <p:pic>
        <p:nvPicPr>
          <p:cNvPr id="1507176292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39542" y="948158"/>
            <a:ext cx="4237300" cy="423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4433623" name="Titel 4"/>
          <p:cNvSpPr>
            <a:spLocks noGrp="1"/>
          </p:cNvSpPr>
          <p:nvPr>
            <p:ph type="title"/>
          </p:nvPr>
        </p:nvSpPr>
        <p:spPr bwMode="auto">
          <a:xfrm>
            <a:off x="565151" y="365126"/>
            <a:ext cx="9591220" cy="984885"/>
          </a:xfrm>
        </p:spPr>
        <p:txBody>
          <a:bodyPr/>
          <a:lstStyle/>
          <a:p>
            <a:pPr defTabSz="121917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de-DE" sz="3200" b="1">
                <a:solidFill>
                  <a:srgbClr val="65459B"/>
                </a:solidFill>
                <a:latin typeface="+mj-lt"/>
                <a:ea typeface="+mn-ea"/>
              </a:rPr>
              <a:t>Die wichtigsten Initiativen, Standards, Gesetze </a:t>
            </a:r>
            <a:br>
              <a:rPr lang="de-DE" sz="3200" b="1">
                <a:solidFill>
                  <a:srgbClr val="65459B"/>
                </a:solidFill>
                <a:latin typeface="+mj-lt"/>
                <a:ea typeface="+mn-ea"/>
              </a:rPr>
            </a:br>
            <a:r>
              <a:rPr lang="de-DE" sz="3200" b="1">
                <a:solidFill>
                  <a:srgbClr val="65459B"/>
                </a:solidFill>
                <a:latin typeface="+mj-lt"/>
                <a:ea typeface="+mn-ea"/>
              </a:rPr>
              <a:t>im Überblick </a:t>
            </a:r>
            <a:endParaRPr/>
          </a:p>
        </p:txBody>
      </p:sp>
      <p:grpSp>
        <p:nvGrpSpPr>
          <p:cNvPr id="7055229" name="Gruppieren 1" descr="Hier werden Empfehlungen, Gesetze und Standards bezüglich Barrierefreiheit aufgelistet." title="Die wichtigsten Initiativen, Standards, Gesetze  im Überblick "/>
          <p:cNvGrpSpPr/>
          <p:nvPr/>
        </p:nvGrpSpPr>
        <p:grpSpPr bwMode="auto">
          <a:xfrm rot="0" flipH="0" flipV="0">
            <a:off x="882000" y="1692000"/>
            <a:ext cx="10757211" cy="4463811"/>
            <a:chOff x="728546" y="1709648"/>
            <a:chExt cx="10757210" cy="4463810"/>
          </a:xfrm>
        </p:grpSpPr>
        <p:cxnSp>
          <p:nvCxnSpPr>
            <p:cNvPr id="8" name="Gruppieren 1" descr="Hier werden Empfehlungen, Gesetze und Standards bezüglich Barrierefreiheit aufgelistet." title="Die wichtigsten Initiativen, Standards, Gesetze  im Überblick "/>
            <p:cNvCxnSpPr/>
            <p:nvPr/>
          </p:nvCxnSpPr>
          <p:spPr bwMode="auto">
            <a:xfrm>
              <a:off x="758282" y="2550411"/>
              <a:ext cx="107274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Gruppieren 1" descr="Hier werden Empfehlungen, Gesetze und Standards bezüglich Barrierefreiheit aufgelistet." title="Die wichtigsten Initiativen, Standards, Gesetze  im Überblick "/>
            <p:cNvSpPr txBox="1"/>
            <p:nvPr/>
          </p:nvSpPr>
          <p:spPr bwMode="auto">
            <a:xfrm>
              <a:off x="728546" y="2141533"/>
              <a:ext cx="2111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400">
                  <a:solidFill>
                    <a:schemeClr val="accent5">
                      <a:lumMod val="75000"/>
                    </a:schemeClr>
                  </a:solidFill>
                </a:rPr>
                <a:t>Empfehlungen</a:t>
              </a:r>
              <a:endParaRPr/>
            </a:p>
          </p:txBody>
        </p:sp>
        <p:sp>
          <p:nvSpPr>
            <p:cNvPr id="10" name="Gruppieren 1" descr="Hier werden Empfehlungen, Gesetze und Standards bezüglich Barrierefreiheit aufgelistet." title="Die wichtigsten Initiativen, Standards, Gesetze  im Überblick "/>
            <p:cNvSpPr/>
            <p:nvPr/>
          </p:nvSpPr>
          <p:spPr bwMode="auto">
            <a:xfrm>
              <a:off x="2292702" y="1709648"/>
              <a:ext cx="2111297" cy="765713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20000"/>
                <a:lumOff val="80000"/>
              </a:schemeClr>
            </a:solidFill>
            <a:ln w="63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b="1">
                  <a:solidFill>
                    <a:schemeClr val="tx1"/>
                  </a:solidFill>
                </a:rPr>
                <a:t>UN-CRPD</a:t>
              </a:r>
              <a:r>
                <a:rPr lang="de-DE" sz="1400">
                  <a:solidFill>
                    <a:schemeClr val="tx1"/>
                  </a:solidFill>
                </a:rPr>
                <a:t> (</a:t>
              </a:r>
              <a:r>
                <a:rPr lang="de-DE" sz="1400" b="1">
                  <a:solidFill>
                    <a:schemeClr val="tx1"/>
                  </a:solidFill>
                </a:rPr>
                <a:t>2007</a:t>
              </a:r>
              <a:r>
                <a:rPr lang="de-DE" sz="1400">
                  <a:solidFill>
                    <a:schemeClr val="tx1"/>
                  </a:solidFill>
                </a:rPr>
                <a:t>)</a:t>
              </a:r>
              <a:endParaRPr/>
            </a:p>
          </p:txBody>
        </p:sp>
        <p:cxnSp>
          <p:nvCxnSpPr>
            <p:cNvPr id="11" name="Gruppieren 1" descr="Hier werden Empfehlungen, Gesetze und Standards bezüglich Barrierefreiheit aufgelistet." title="Die wichtigsten Initiativen, Standards, Gesetze  im Überblick "/>
            <p:cNvCxnSpPr/>
            <p:nvPr/>
          </p:nvCxnSpPr>
          <p:spPr bwMode="auto">
            <a:xfrm>
              <a:off x="758282" y="3768706"/>
              <a:ext cx="107274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Gruppieren 1" descr="Hier werden Empfehlungen, Gesetze und Standards bezüglich Barrierefreiheit aufgelistet." title="Die wichtigsten Initiativen, Standards, Gesetze  im Überblick "/>
            <p:cNvSpPr txBox="1"/>
            <p:nvPr/>
          </p:nvSpPr>
          <p:spPr bwMode="auto">
            <a:xfrm>
              <a:off x="728546" y="3359829"/>
              <a:ext cx="2111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400">
                  <a:solidFill>
                    <a:schemeClr val="accent5">
                      <a:lumMod val="75000"/>
                    </a:schemeClr>
                  </a:solidFill>
                </a:rPr>
                <a:t>Gesetze EU</a:t>
              </a:r>
              <a:endParaRPr/>
            </a:p>
          </p:txBody>
        </p:sp>
        <p:sp>
          <p:nvSpPr>
            <p:cNvPr id="13" name="Gruppieren 1" descr="Hier werden Empfehlungen, Gesetze und Standards bezüglich Barrierefreiheit aufgelistet." title="Die wichtigsten Initiativen, Standards, Gesetze  im Überblick "/>
            <p:cNvSpPr/>
            <p:nvPr/>
          </p:nvSpPr>
          <p:spPr bwMode="auto">
            <a:xfrm>
              <a:off x="6629208" y="2848033"/>
              <a:ext cx="2111297" cy="7657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5000"/>
              </a:schemeClr>
            </a:solidFill>
            <a:ln w="63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b="1"/>
                <a:t>WAD (2016)</a:t>
              </a:r>
              <a:endParaRPr/>
            </a:p>
          </p:txBody>
        </p:sp>
        <p:cxnSp>
          <p:nvCxnSpPr>
            <p:cNvPr id="14" name="Gruppieren 1" descr="Hier werden Empfehlungen, Gesetze und Standards bezüglich Barrierefreiheit aufgelistet." title="Die wichtigsten Initiativen, Standards, Gesetze  im Überblick "/>
            <p:cNvCxnSpPr/>
            <p:nvPr/>
          </p:nvCxnSpPr>
          <p:spPr bwMode="auto">
            <a:xfrm>
              <a:off x="758282" y="4990856"/>
              <a:ext cx="107274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Gruppieren 1" descr="Hier werden Empfehlungen, Gesetze und Standards bezüglich Barrierefreiheit aufgelistet." title="Die wichtigsten Initiativen, Standards, Gesetze  im Überblick "/>
            <p:cNvSpPr txBox="1"/>
            <p:nvPr/>
          </p:nvSpPr>
          <p:spPr bwMode="auto">
            <a:xfrm>
              <a:off x="728546" y="4581978"/>
              <a:ext cx="2356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400">
                  <a:solidFill>
                    <a:schemeClr val="accent5">
                      <a:lumMod val="75000"/>
                    </a:schemeClr>
                  </a:solidFill>
                </a:rPr>
                <a:t>Gesetze D</a:t>
              </a:r>
              <a:endParaRPr/>
            </a:p>
          </p:txBody>
        </p:sp>
        <p:sp>
          <p:nvSpPr>
            <p:cNvPr id="16" name="Gruppieren 1" descr="Hier werden Empfehlungen, Gesetze und Standards bezüglich Barrierefreiheit aufgelistet." title="Die wichtigsten Initiativen, Standards, Gesetze  im Überblick "/>
            <p:cNvSpPr/>
            <p:nvPr/>
          </p:nvSpPr>
          <p:spPr bwMode="auto">
            <a:xfrm>
              <a:off x="4125703" y="4018575"/>
              <a:ext cx="1538869" cy="7657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5000"/>
              </a:schemeClr>
            </a:solidFill>
            <a:ln w="63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b="1"/>
                <a:t>BGG (2018)</a:t>
              </a:r>
              <a:endParaRPr/>
            </a:p>
          </p:txBody>
        </p:sp>
        <p:cxnSp>
          <p:nvCxnSpPr>
            <p:cNvPr id="17" name="Gruppieren 1" descr="Hier werden Empfehlungen, Gesetze und Standards bezüglich Barrierefreiheit aufgelistet." title="Die wichtigsten Initiativen, Standards, Gesetze  im Überblick "/>
            <p:cNvCxnSpPr/>
            <p:nvPr/>
          </p:nvCxnSpPr>
          <p:spPr bwMode="auto">
            <a:xfrm>
              <a:off x="758282" y="6173458"/>
              <a:ext cx="107274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Gruppieren 1" descr="Hier werden Empfehlungen, Gesetze und Standards bezüglich Barrierefreiheit aufgelistet." title="Die wichtigsten Initiativen, Standards, Gesetze  im Überblick "/>
            <p:cNvSpPr txBox="1"/>
            <p:nvPr/>
          </p:nvSpPr>
          <p:spPr bwMode="auto">
            <a:xfrm>
              <a:off x="728546" y="5764579"/>
              <a:ext cx="2111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400">
                  <a:solidFill>
                    <a:schemeClr val="accent5">
                      <a:lumMod val="75000"/>
                    </a:schemeClr>
                  </a:solidFill>
                </a:rPr>
                <a:t>Standards</a:t>
              </a:r>
              <a:endParaRPr/>
            </a:p>
          </p:txBody>
        </p:sp>
        <p:sp>
          <p:nvSpPr>
            <p:cNvPr id="19" name="Gruppieren 1" descr="Hier werden Empfehlungen, Gesetze und Standards bezüglich Barrierefreiheit aufgelistet." title="Die wichtigsten Initiativen, Standards, Gesetze  im Überblick "/>
            <p:cNvSpPr/>
            <p:nvPr/>
          </p:nvSpPr>
          <p:spPr bwMode="auto">
            <a:xfrm>
              <a:off x="9045894" y="5256359"/>
              <a:ext cx="2111297" cy="765713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b="1"/>
                <a:t>EN 301 549 (2021)</a:t>
              </a:r>
              <a:endParaRPr/>
            </a:p>
          </p:txBody>
        </p:sp>
        <p:sp>
          <p:nvSpPr>
            <p:cNvPr id="20" name="Gruppieren 1" descr="Hier werden Empfehlungen, Gesetze und Standards bezüglich Barrierefreiheit aufgelistet." title="Die wichtigsten Initiativen, Standards, Gesetze  im Überblick "/>
            <p:cNvSpPr/>
            <p:nvPr/>
          </p:nvSpPr>
          <p:spPr bwMode="auto">
            <a:xfrm>
              <a:off x="8889969" y="2848034"/>
              <a:ext cx="2111297" cy="76571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63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b="1"/>
                <a:t>EAA (2019)</a:t>
              </a:r>
              <a:endParaRPr/>
            </a:p>
          </p:txBody>
        </p:sp>
        <p:sp>
          <p:nvSpPr>
            <p:cNvPr id="21" name="Gruppieren 1" descr="Hier werden Empfehlungen, Gesetze und Standards bezüglich Barrierefreiheit aufgelistet." title="Die wichtigsten Initiativen, Standards, Gesetze  im Überblick "/>
            <p:cNvSpPr/>
            <p:nvPr/>
          </p:nvSpPr>
          <p:spPr bwMode="auto">
            <a:xfrm>
              <a:off x="6345042" y="5239187"/>
              <a:ext cx="2111297" cy="76571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 w="63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b="1"/>
                <a:t>WCAG 2.2 (2023)</a:t>
              </a:r>
              <a:endParaRPr/>
            </a:p>
          </p:txBody>
        </p:sp>
        <p:sp>
          <p:nvSpPr>
            <p:cNvPr id="22" name="Gruppieren 1" descr="Hier werden Empfehlungen, Gesetze und Standards bezüglich Barrierefreiheit aufgelistet." title="Die wichtigsten Initiativen, Standards, Gesetze  im Überblick "/>
            <p:cNvSpPr/>
            <p:nvPr/>
          </p:nvSpPr>
          <p:spPr bwMode="auto">
            <a:xfrm>
              <a:off x="2205716" y="4030565"/>
              <a:ext cx="1538869" cy="7657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5000"/>
              </a:schemeClr>
            </a:solidFill>
            <a:ln w="63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b="1"/>
                <a:t>GG Art. 3 (3) (1994)</a:t>
              </a:r>
              <a:endParaRPr/>
            </a:p>
          </p:txBody>
        </p:sp>
        <p:sp>
          <p:nvSpPr>
            <p:cNvPr id="23" name="Gruppieren 1" descr="Hier werden Empfehlungen, Gesetze und Standards bezüglich Barrierefreiheit aufgelistet." title="Die wichtigsten Initiativen, Standards, Gesetze  im Überblick "/>
            <p:cNvSpPr/>
            <p:nvPr/>
          </p:nvSpPr>
          <p:spPr bwMode="auto">
            <a:xfrm>
              <a:off x="6345042" y="3996925"/>
              <a:ext cx="1538869" cy="7657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5000"/>
              </a:schemeClr>
            </a:solidFill>
            <a:ln w="63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b="1"/>
                <a:t>BITV 2.0 (2019)</a:t>
              </a:r>
              <a:endParaRPr/>
            </a:p>
          </p:txBody>
        </p:sp>
        <p:sp>
          <p:nvSpPr>
            <p:cNvPr id="24" name="Gruppieren 1" descr="Hier werden Empfehlungen, Gesetze und Standards bezüglich Barrierefreiheit aufgelistet." title="Die wichtigsten Initiativen, Standards, Gesetze  im Überblick "/>
            <p:cNvSpPr/>
            <p:nvPr/>
          </p:nvSpPr>
          <p:spPr bwMode="auto">
            <a:xfrm>
              <a:off x="8939560" y="3996924"/>
              <a:ext cx="1538869" cy="7657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50000"/>
              </a:schemeClr>
            </a:solidFill>
            <a:ln w="63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b="1"/>
                <a:t>BFSG (2021)</a:t>
              </a:r>
              <a:endParaRPr/>
            </a:p>
          </p:txBody>
        </p:sp>
      </p:grpSp>
      <p:sp>
        <p:nvSpPr>
          <p:cNvPr id="626110982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565150" y="6390271"/>
            <a:ext cx="11062279" cy="376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Anmerkung: Die Jahreszahlen in Klammern beziehen sich auf die letzte Revision.</a:t>
            </a:r>
            <a:endParaRPr/>
          </a:p>
        </p:txBody>
      </p:sp>
      <p:sp>
        <p:nvSpPr>
          <p:cNvPr id="187674397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572962" name="Inhaltsplatzhalter 2"/>
          <p:cNvSpPr>
            <a:spLocks noGrp="1"/>
          </p:cNvSpPr>
          <p:nvPr>
            <p:ph idx="1"/>
          </p:nvPr>
        </p:nvSpPr>
        <p:spPr bwMode="auto">
          <a:xfrm>
            <a:off x="564574" y="1816050"/>
            <a:ext cx="9356040" cy="443172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Wingdings"/>
              <a:buChar char="§"/>
              <a:defRPr/>
            </a:pPr>
            <a:r>
              <a:rPr lang="de-DE" sz="2400"/>
              <a:t>Gesetz verabschiedet: 25.06.2021 </a:t>
            </a:r>
            <a:endParaRPr/>
          </a:p>
          <a:p>
            <a:pPr>
              <a:spcAft>
                <a:spcPts val="0"/>
              </a:spcAft>
              <a:buFont typeface="Wingdings"/>
              <a:buChar char="§"/>
              <a:defRPr/>
            </a:pPr>
            <a:r>
              <a:rPr lang="de-DE" sz="2400"/>
              <a:t>Setzt (EU) 2019/882 in deutsches Recht um</a:t>
            </a:r>
            <a:endParaRPr/>
          </a:p>
          <a:p>
            <a:pPr>
              <a:spcAft>
                <a:spcPts val="0"/>
              </a:spcAft>
              <a:buFont typeface="Wingdings"/>
              <a:buChar char="§"/>
              <a:defRPr/>
            </a:pPr>
            <a:r>
              <a:rPr lang="de-DE" sz="2400"/>
              <a:t>Konformitätsvermutung auf der Grundlage harmonisierter Normen u.a.</a:t>
            </a:r>
            <a:endParaRPr/>
          </a:p>
          <a:p>
            <a:pPr lvl="5">
              <a:defRPr/>
            </a:pPr>
            <a:r>
              <a:rPr lang="de-DE" sz="2200"/>
              <a:t>EN 301 549 (2021)</a:t>
            </a:r>
            <a:endParaRPr/>
          </a:p>
          <a:p>
            <a:pPr lvl="5">
              <a:defRPr/>
            </a:pPr>
            <a:r>
              <a:rPr lang="en-US" sz="2400"/>
              <a:t>EN 17161 Design für Alle</a:t>
            </a:r>
            <a:endParaRPr/>
          </a:p>
          <a:p>
            <a:pPr lvl="5">
              <a:defRPr/>
            </a:pPr>
            <a:r>
              <a:rPr lang="en-US" sz="2400"/>
              <a:t>EN 17210 </a:t>
            </a:r>
            <a:r>
              <a:rPr lang="de-DE" sz="2400"/>
              <a:t>gebaute</a:t>
            </a:r>
            <a:r>
              <a:rPr lang="en-US" sz="2400"/>
              <a:t> Umwelt</a:t>
            </a:r>
            <a:endParaRPr lang="de-DE" sz="2200"/>
          </a:p>
          <a:p>
            <a:pPr>
              <a:buFont typeface="Symbol"/>
              <a:buChar char="-"/>
              <a:defRPr/>
            </a:pPr>
            <a:endParaRPr lang="de-DE" sz="2400"/>
          </a:p>
        </p:txBody>
      </p:sp>
      <p:sp>
        <p:nvSpPr>
          <p:cNvPr id="234581730" name="Titel 1"/>
          <p:cNvSpPr txBox="1">
            <a:spLocks noGrp="1"/>
          </p:cNvSpPr>
          <p:nvPr>
            <p:ph type="title" idx="4294967295"/>
          </p:nvPr>
        </p:nvSpPr>
        <p:spPr bwMode="auto">
          <a:xfrm>
            <a:off x="564575" y="384950"/>
            <a:ext cx="10538854" cy="1001281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rot="0" spcFirstLastPara="1" vertOverflow="overflow" horzOverflow="overflow" vert="horz" wrap="square" lIns="121900" tIns="121900" rIns="121900" bIns="121900" numCol="1" spcCol="0" rtlCol="0" fromWordArt="0" anchor="t" anchorCtr="0" forceAA="0" compatLnSpc="1">
            <a:prstTxWarp prst="textNoShape"/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</a:defRPr>
            </a:lvl9pPr>
          </a:lstStyle>
          <a:p>
            <a:pPr defTabSz="1219170">
              <a:defRPr/>
            </a:pPr>
            <a:r>
              <a:rPr lang="de-DE" sz="3200">
                <a:solidFill>
                  <a:srgbClr val="65459B"/>
                </a:solidFill>
                <a:latin typeface="+mj-lt"/>
                <a:ea typeface="+mn-ea"/>
                <a:cs typeface="+mj-cs"/>
              </a:rPr>
              <a:t>Barrierefreiheitsstärkungsgesetz (BFSG)</a:t>
            </a:r>
            <a:endParaRPr/>
          </a:p>
        </p:txBody>
      </p:sp>
      <p:sp>
        <p:nvSpPr>
          <p:cNvPr id="1854563616" name="Foliennummernplatzhalter 5"/>
          <p:cNvSpPr txBox="1"/>
          <p:nvPr/>
        </p:nvSpPr>
        <p:spPr bwMode="auto"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defRPr/>
            </a:pPr>
            <a:fld id="{5FF58176-7D4B-4E94-A859-DFD3827DC552}" type="slidenum">
              <a:rPr lang="de-DE" sz="1350"/>
              <a:t>3</a:t>
            </a:fld>
            <a:endParaRPr lang="de-DE" sz="135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6873209" name="Titel 7"/>
          <p:cNvSpPr>
            <a:spLocks noGrp="1"/>
          </p:cNvSpPr>
          <p:nvPr>
            <p:ph type="title"/>
          </p:nvPr>
        </p:nvSpPr>
        <p:spPr bwMode="auto">
          <a:xfrm>
            <a:off x="479425" y="395588"/>
            <a:ext cx="11233150" cy="788999"/>
          </a:xfrm>
        </p:spPr>
        <p:txBody>
          <a:bodyPr/>
          <a:lstStyle/>
          <a:p>
            <a:pPr>
              <a:defRPr/>
            </a:pPr>
            <a:r>
              <a:rPr lang="de-DE" b="1"/>
              <a:t>Was regelt das BFSG konkret?</a:t>
            </a:r>
            <a:br>
              <a:rPr lang="de-DE" b="1"/>
            </a:br>
            <a:endParaRPr lang="de-DE"/>
          </a:p>
        </p:txBody>
      </p:sp>
      <p:sp>
        <p:nvSpPr>
          <p:cNvPr id="26629376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4</a:t>
            </a:fld>
            <a:endParaRPr lang="de-DE"/>
          </a:p>
        </p:txBody>
      </p:sp>
      <p:sp>
        <p:nvSpPr>
          <p:cNvPr id="1876682404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479425" y="1740457"/>
            <a:ext cx="5437187" cy="4688528"/>
          </a:xfrm>
        </p:spPr>
        <p:txBody>
          <a:bodyPr/>
          <a:lstStyle/>
          <a:p>
            <a:pPr>
              <a:defRPr/>
            </a:pPr>
            <a:r>
              <a:rPr lang="de-DE" sz="2400" b="1"/>
              <a:t>Barrierefreiheit von Produkten:</a:t>
            </a:r>
            <a:endParaRPr lang="de-DE" sz="2400"/>
          </a:p>
          <a:p>
            <a:pPr>
              <a:defRPr/>
            </a:pPr>
            <a:r>
              <a:rPr lang="de-DE" sz="2400"/>
              <a:t>Selbstbedienungsterminals (z. B. Geldautomaten)</a:t>
            </a:r>
            <a:endParaRPr/>
          </a:p>
          <a:p>
            <a:pPr>
              <a:defRPr/>
            </a:pPr>
            <a:r>
              <a:rPr lang="de-DE" sz="2400"/>
              <a:t>E-Book-Reader</a:t>
            </a:r>
            <a:endParaRPr/>
          </a:p>
          <a:p>
            <a:pPr>
              <a:defRPr/>
            </a:pPr>
            <a:r>
              <a:rPr lang="de-DE" sz="2400"/>
              <a:t>Computer, Smartphones</a:t>
            </a:r>
            <a:endParaRPr/>
          </a:p>
          <a:p>
            <a:pPr>
              <a:defRPr/>
            </a:pPr>
            <a:r>
              <a:rPr lang="de-DE" sz="2400"/>
              <a:t>Zahlungsterminals</a:t>
            </a:r>
            <a:endParaRPr/>
          </a:p>
          <a:p>
            <a:pPr>
              <a:defRPr/>
            </a:pPr>
            <a:endParaRPr lang="de-DE" sz="2400"/>
          </a:p>
          <a:p>
            <a:pPr>
              <a:defRPr/>
            </a:pPr>
            <a:endParaRPr lang="de-DE" sz="2400"/>
          </a:p>
        </p:txBody>
      </p:sp>
      <p:sp>
        <p:nvSpPr>
          <p:cNvPr id="1667296615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6187705" y="1422598"/>
            <a:ext cx="5437187" cy="5094793"/>
          </a:xfrm>
        </p:spPr>
        <p:txBody>
          <a:bodyPr/>
          <a:lstStyle/>
          <a:p>
            <a:pPr>
              <a:defRPr/>
            </a:pPr>
            <a:r>
              <a:rPr lang="de-DE" sz="2400" b="1"/>
              <a:t>Barrierefreiheit von Dienstleistungen:</a:t>
            </a:r>
            <a:endParaRPr lang="de-DE" sz="2400"/>
          </a:p>
          <a:p>
            <a:pPr>
              <a:defRPr/>
            </a:pPr>
            <a:r>
              <a:rPr lang="de-DE" sz="2400"/>
              <a:t>Telekommunikation</a:t>
            </a:r>
            <a:endParaRPr/>
          </a:p>
          <a:p>
            <a:pPr>
              <a:defRPr/>
            </a:pPr>
            <a:r>
              <a:rPr lang="de-DE" sz="2400"/>
              <a:t>Onlinehandel</a:t>
            </a:r>
            <a:endParaRPr/>
          </a:p>
          <a:p>
            <a:pPr>
              <a:defRPr/>
            </a:pPr>
            <a:r>
              <a:rPr lang="de-DE" sz="2400"/>
              <a:t>Personenbeförderung (z. B. Ticketkauf)</a:t>
            </a:r>
            <a:endParaRPr/>
          </a:p>
          <a:p>
            <a:pPr>
              <a:defRPr/>
            </a:pPr>
            <a:r>
              <a:rPr lang="de-DE" sz="2400"/>
              <a:t>Bankdienstleistungen</a:t>
            </a:r>
            <a:endParaRPr/>
          </a:p>
          <a:p>
            <a:pPr>
              <a:defRPr/>
            </a:pPr>
            <a:r>
              <a:rPr lang="de-DE" sz="2400"/>
              <a:t>📌 </a:t>
            </a:r>
            <a:r>
              <a:rPr lang="de-DE" sz="2400" b="1"/>
              <a:t>Pflicht zur barrierefreien Gestaltung und Information</a:t>
            </a:r>
            <a:endParaRPr lang="de-DE" sz="2400"/>
          </a:p>
          <a:p>
            <a:pPr>
              <a:defRPr/>
            </a:pPr>
            <a:endParaRPr lang="de-DE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0064989" name="Titel 1"/>
          <p:cNvSpPr>
            <a:spLocks noGrp="1"/>
          </p:cNvSpPr>
          <p:nvPr>
            <p:ph type="title"/>
          </p:nvPr>
        </p:nvSpPr>
        <p:spPr bwMode="auto">
          <a:xfrm>
            <a:off x="479424" y="395587"/>
            <a:ext cx="11233869" cy="402696"/>
          </a:xfrm>
        </p:spPr>
        <p:txBody>
          <a:bodyPr/>
          <a:lstStyle/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400" b="1" i="0" u="none" strike="noStrike" cap="none" spc="0">
                <a:solidFill>
                  <a:schemeClr val="accent2"/>
                </a:solidFill>
                <a:latin typeface="Frutiger LT Com 65 Bold"/>
                <a:ea typeface="Frutiger LT Com 65 Bold"/>
                <a:cs typeface="Frutiger LT Com 65 Bold"/>
              </a:rPr>
              <a:t>Wer ist vom BFSG betroffen?</a:t>
            </a:r>
            <a:endParaRPr lang="de-DE" sz="2400" b="1" i="0" u="none" strike="noStrike" cap="none" spc="0">
              <a:solidFill>
                <a:schemeClr val="accent2"/>
              </a:solidFill>
              <a:latin typeface="Frutiger LT Com 65 Bold"/>
              <a:cs typeface="Frutiger LT Com 65 Bold"/>
            </a:endParaRPr>
          </a:p>
        </p:txBody>
      </p:sp>
      <p:sp>
        <p:nvSpPr>
          <p:cNvPr id="2001785234" name="Inhaltsplatzhalter 2"/>
          <p:cNvSpPr>
            <a:spLocks noGrp="1"/>
          </p:cNvSpPr>
          <p:nvPr>
            <p:ph idx="1"/>
          </p:nvPr>
        </p:nvSpPr>
        <p:spPr bwMode="auto">
          <a:xfrm>
            <a:off x="564574" y="1588074"/>
            <a:ext cx="11062855" cy="3307637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de-DE" sz="2400"/>
              <a:t>Hersteller, Händler und Importeure der betroffenen Produkte und Dienstleistungen,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400"/>
              <a:t> Kleinstunternehmen (weniger als zehn Beschäftigte und höchstens 2 Millionen Euro Jahresumsatz), die Dienstleistungen anbieten, sind vom Gesetz ausgenommen,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400"/>
              <a:t>Kleinstunternehmen, die Produkte in Umlauf bringen, fallen jedoch unter das BFSG.</a:t>
            </a:r>
            <a:endParaRPr/>
          </a:p>
        </p:txBody>
      </p:sp>
      <p:sp>
        <p:nvSpPr>
          <p:cNvPr id="758406319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5</a:t>
            </a:fld>
            <a:endParaRPr lang="de-DE"/>
          </a:p>
        </p:txBody>
      </p:sp>
      <p:sp>
        <p:nvSpPr>
          <p:cNvPr id="245357910" name="Textplatzhalter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4317536" name="Titel 1"/>
          <p:cNvSpPr>
            <a:spLocks noGrp="1"/>
          </p:cNvSpPr>
          <p:nvPr>
            <p:ph type="title"/>
          </p:nvPr>
        </p:nvSpPr>
        <p:spPr bwMode="auto">
          <a:xfrm>
            <a:off x="479424" y="395587"/>
            <a:ext cx="11233869" cy="402696"/>
          </a:xfrm>
        </p:spPr>
        <p:txBody>
          <a:bodyPr/>
          <a:lstStyle/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400" b="1" i="0" u="none" strike="noStrike" cap="none" spc="0">
                <a:solidFill>
                  <a:schemeClr val="accent2"/>
                </a:solidFill>
                <a:latin typeface="Frutiger LT Com 65 Bold"/>
                <a:ea typeface="Frutiger LT Com 65 Bold"/>
                <a:cs typeface="Frutiger LT Com 65 Bold"/>
              </a:rPr>
              <a:t>Wie wird BFSG umgesetzt?</a:t>
            </a:r>
            <a:endParaRPr lang="de-DE" sz="2400" b="1" i="0" u="none" strike="noStrike" cap="none" spc="0">
              <a:solidFill>
                <a:schemeClr val="accent2"/>
              </a:solidFill>
              <a:latin typeface="Frutiger LT Com 65 Bold"/>
              <a:cs typeface="Frutiger LT Com 65 Bold"/>
            </a:endParaRPr>
          </a:p>
        </p:txBody>
      </p:sp>
      <p:sp>
        <p:nvSpPr>
          <p:cNvPr id="1865012896" name="Inhaltsplatzhalter 2"/>
          <p:cNvSpPr>
            <a:spLocks noGrp="1"/>
          </p:cNvSpPr>
          <p:nvPr>
            <p:ph idx="1"/>
          </p:nvPr>
        </p:nvSpPr>
        <p:spPr bwMode="auto">
          <a:xfrm>
            <a:off x="154329" y="1483901"/>
            <a:ext cx="8266910" cy="4432880"/>
          </a:xfrm>
        </p:spPr>
        <p:txBody>
          <a:bodyPr/>
          <a:lstStyle/>
          <a:p>
            <a:pPr marL="609585" lvl="0" indent="-414856">
              <a:lnSpc>
                <a:spcPct val="120000"/>
              </a:lnSpc>
              <a:spcAft>
                <a:spcPts val="400"/>
              </a:spcAft>
              <a:buSzPts val="1300"/>
              <a:buFont typeface="Arial"/>
              <a:buChar char="●"/>
              <a:defRPr/>
            </a:pPr>
            <a:r>
              <a:rPr lang="de-DE" sz="2800"/>
              <a:t>Barrierefreiheitsstärkungsverordnung  (BFSGV)</a:t>
            </a:r>
            <a:endParaRPr/>
          </a:p>
          <a:p>
            <a:pPr marL="789585" lvl="3" indent="-414856">
              <a:lnSpc>
                <a:spcPct val="120000"/>
              </a:lnSpc>
              <a:spcAft>
                <a:spcPts val="400"/>
              </a:spcAft>
              <a:buSzPts val="1300"/>
              <a:buFont typeface="Arial"/>
              <a:buChar char="●"/>
              <a:defRPr/>
            </a:pPr>
            <a:r>
              <a:rPr lang="de-DE" sz="2450" b="0" i="0" u="none" strike="noStrike" cap="none" spc="0">
                <a:ln>
                  <a:noFill/>
                </a:ln>
                <a:solidFill>
                  <a:srgbClr val="179C7D"/>
                </a:solidFill>
                <a:latin typeface="Frutiger LT Com 65 Bold"/>
                <a:ea typeface="+mn-ea"/>
                <a:cs typeface="+mn-cs"/>
              </a:rPr>
              <a:t>Konkrete Vorgaben zur technischen Umsetzung </a:t>
            </a:r>
            <a:endParaRPr/>
          </a:p>
          <a:p>
            <a:pPr marL="789585" lvl="3" indent="-414856">
              <a:lnSpc>
                <a:spcPct val="120000"/>
              </a:lnSpc>
              <a:spcAft>
                <a:spcPts val="400"/>
              </a:spcAft>
              <a:buSzPts val="1300"/>
              <a:buFont typeface="Arial"/>
              <a:buChar char="●"/>
              <a:defRPr/>
            </a:pPr>
            <a:r>
              <a:rPr lang="de-DE" sz="2450" b="0" i="0" u="none" strike="noStrike" cap="none" spc="0">
                <a:ln>
                  <a:noFill/>
                </a:ln>
                <a:solidFill>
                  <a:srgbClr val="179C7D"/>
                </a:solidFill>
                <a:latin typeface="Frutiger LT Com 65 Bold"/>
                <a:ea typeface="+mn-ea"/>
                <a:cs typeface="+mn-cs"/>
              </a:rPr>
              <a:t>Bezug auf Normen wie EN 301 549, ISO-Standards</a:t>
            </a:r>
            <a:endParaRPr/>
          </a:p>
          <a:p>
            <a:pPr marL="789585" lvl="3" indent="-414856">
              <a:lnSpc>
                <a:spcPct val="120000"/>
              </a:lnSpc>
              <a:spcAft>
                <a:spcPts val="400"/>
              </a:spcAft>
              <a:buSzPts val="1300"/>
              <a:buFont typeface="Arial"/>
              <a:buChar char="●"/>
              <a:defRPr/>
            </a:pPr>
            <a:r>
              <a:rPr lang="de-DE" sz="2450" b="0" i="0" u="none" strike="noStrike" cap="none" spc="0">
                <a:ln>
                  <a:noFill/>
                </a:ln>
                <a:solidFill>
                  <a:srgbClr val="179C7D"/>
                </a:solidFill>
                <a:latin typeface="Frutiger LT Com 65 Bold"/>
                <a:ea typeface="+mn-ea"/>
                <a:cs typeface="+mn-cs"/>
              </a:rPr>
              <a:t>Regeln zu: </a:t>
            </a:r>
            <a:endParaRPr/>
          </a:p>
          <a:p>
            <a:pPr marL="1219170" lvl="2" indent="-397923">
              <a:lnSpc>
                <a:spcPct val="120000"/>
              </a:lnSpc>
              <a:spcAft>
                <a:spcPts val="400"/>
              </a:spcAft>
              <a:buSzPts val="1100"/>
              <a:buFont typeface="Arial"/>
              <a:buChar char="○"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Frutiger LT Com 45 Light"/>
                <a:ea typeface="+mn-ea"/>
                <a:cs typeface="+mn-cs"/>
              </a:rPr>
              <a:t>Informationsbereitstellung</a:t>
            </a:r>
            <a:endParaRPr/>
          </a:p>
          <a:p>
            <a:pPr marL="1219170" marR="0" lvl="1" indent="-397923" algn="l" defTabSz="914400" rtl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ts val="1100"/>
              <a:buFont typeface="Arial"/>
              <a:buChar char="○"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Frutiger LT Com 45 Light"/>
                <a:ea typeface="+mn-ea"/>
                <a:cs typeface="+mn-cs"/>
              </a:rPr>
              <a:t>Nutzerinteraktion</a:t>
            </a:r>
            <a:endParaRPr/>
          </a:p>
          <a:p>
            <a:pPr marL="1219170" marR="0" lvl="1" indent="-397923" algn="l" defTabSz="914400" rtl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ts val="1100"/>
              <a:buFont typeface="Arial"/>
              <a:buChar char="○"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Frutiger LT Com 45 Light"/>
                <a:ea typeface="+mn-ea"/>
                <a:cs typeface="+mn-cs"/>
              </a:rPr>
              <a:t>Fehlervermeidung/-korrektur</a:t>
            </a:r>
            <a:endParaRPr/>
          </a:p>
          <a:p>
            <a:pPr marL="1219170" marR="0" lvl="1" indent="-397923" algn="l" defTabSz="914400" rtl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ts val="1100"/>
              <a:buFont typeface="Arial"/>
              <a:buChar char="○"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Frutiger LT Com 45 Light"/>
                <a:ea typeface="+mn-ea"/>
                <a:cs typeface="+mn-cs"/>
              </a:rPr>
              <a:t>Alternativen zu visuellen &amp; auditiven Inhalten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1121723457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6</a:t>
            </a:fld>
            <a:endParaRPr lang="de-DE"/>
          </a:p>
        </p:txBody>
      </p:sp>
      <p:sp>
        <p:nvSpPr>
          <p:cNvPr id="272843597" name="Textplatzhalter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976270" name="Titel 1"/>
          <p:cNvSpPr>
            <a:spLocks noGrp="1"/>
          </p:cNvSpPr>
          <p:nvPr>
            <p:ph type="title"/>
          </p:nvPr>
        </p:nvSpPr>
        <p:spPr bwMode="auto">
          <a:xfrm>
            <a:off x="479424" y="267043"/>
            <a:ext cx="5320210" cy="402696"/>
          </a:xfrm>
        </p:spPr>
        <p:txBody>
          <a:bodyPr/>
          <a:lstStyle/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400" b="1" i="0" u="none" strike="noStrike" cap="none" spc="0">
                <a:solidFill>
                  <a:schemeClr val="accent2"/>
                </a:solidFill>
                <a:latin typeface="Frutiger LT Com 65 Bold"/>
                <a:ea typeface="Frutiger LT Com 65 Bold"/>
                <a:cs typeface="Frutiger LT Com 65 Bold"/>
              </a:rPr>
              <a:t>Wo wird das BFSG überwacht?</a:t>
            </a:r>
            <a:endParaRPr lang="de-DE" sz="2400" b="1" i="0" u="none" strike="noStrike" cap="none" spc="0">
              <a:solidFill>
                <a:schemeClr val="accent2"/>
              </a:solidFill>
              <a:latin typeface="Frutiger LT Com 65 Bold"/>
              <a:cs typeface="Frutiger LT Com 65 Bold"/>
            </a:endParaRPr>
          </a:p>
        </p:txBody>
      </p:sp>
      <p:sp>
        <p:nvSpPr>
          <p:cNvPr id="1428266273" name="Inhaltsplatzhalter 2"/>
          <p:cNvSpPr>
            <a:spLocks noGrp="1"/>
          </p:cNvSpPr>
          <p:nvPr>
            <p:ph idx="1"/>
          </p:nvPr>
        </p:nvSpPr>
        <p:spPr bwMode="auto">
          <a:xfrm>
            <a:off x="564574" y="1588075"/>
            <a:ext cx="11062855" cy="4445256"/>
          </a:xfrm>
        </p:spPr>
        <p:txBody>
          <a:bodyPr/>
          <a:lstStyle/>
          <a:p>
            <a:pPr>
              <a:defRPr/>
            </a:pPr>
            <a:r>
              <a:rPr lang="de-DE" sz="2400"/>
              <a:t>BFSG-Marktüberwachungsbehörde </a:t>
            </a:r>
            <a:endParaRPr/>
          </a:p>
          <a:p>
            <a:pPr marL="800100" lvl="1" indent="-342900">
              <a:buFont typeface="Wingdings"/>
              <a:buChar char="§"/>
              <a:defRPr/>
            </a:pPr>
            <a:r>
              <a:rPr lang="de-DE" sz="2400">
                <a:solidFill>
                  <a:schemeClr val="accent1"/>
                </a:solidFill>
              </a:rPr>
              <a:t>Erstellung einer Marktüberwachungsstrategie,</a:t>
            </a:r>
            <a:endParaRPr/>
          </a:p>
          <a:p>
            <a:pPr marL="800100" lvl="1" indent="-342900">
              <a:buFont typeface="Wingdings"/>
              <a:buChar char="§"/>
              <a:defRPr/>
            </a:pPr>
            <a:r>
              <a:rPr lang="de-DE" sz="2400">
                <a:solidFill>
                  <a:schemeClr val="accent1"/>
                </a:solidFill>
              </a:rPr>
              <a:t>Information der Öffentlichkeit und der betroffenen Unternehmen,</a:t>
            </a:r>
            <a:endParaRPr/>
          </a:p>
          <a:p>
            <a:pPr marL="800100" lvl="1" indent="-342900">
              <a:buFont typeface="Wingdings"/>
              <a:buChar char="§"/>
              <a:defRPr/>
            </a:pPr>
            <a:r>
              <a:rPr lang="de-DE" sz="2400">
                <a:solidFill>
                  <a:schemeClr val="accent1"/>
                </a:solidFill>
              </a:rPr>
              <a:t>Koordination von Maßnahmen zur Marktüberwachung von Produkten und Dienstleistungen und</a:t>
            </a:r>
            <a:endParaRPr/>
          </a:p>
          <a:p>
            <a:pPr marL="800100" lvl="1" indent="-342900">
              <a:buFont typeface="Wingdings"/>
              <a:buChar char="§"/>
              <a:defRPr/>
            </a:pPr>
            <a:r>
              <a:rPr lang="de-DE" sz="2400">
                <a:solidFill>
                  <a:schemeClr val="accent1"/>
                </a:solidFill>
              </a:rPr>
              <a:t>Berichterstattung an die EU-Kommission.</a:t>
            </a:r>
            <a:endParaRPr/>
          </a:p>
          <a:p>
            <a:pPr marL="800100" lvl="1" indent="-342900">
              <a:buFont typeface="Wingdings"/>
              <a:buChar char="§"/>
              <a:defRPr/>
            </a:pPr>
            <a:r>
              <a:rPr lang="de-DE" sz="2400" u="sng">
                <a:solidFill>
                  <a:schemeClr val="accent1"/>
                </a:solidFill>
                <a:hlinkClick r:id="rId3" tooltip=""/>
              </a:rPr>
              <a:t>Neue Behörde der 16 Bundesländer in Magdeburg überwacht Barrierefreiheit von Produkten und Dienstleistungen</a:t>
            </a:r>
            <a:r>
              <a:rPr lang="de-DE" sz="2400">
                <a:solidFill>
                  <a:schemeClr val="accent1"/>
                </a:solidFill>
              </a:rPr>
              <a:t> (Start ist verzögert)</a:t>
            </a:r>
            <a:endParaRPr/>
          </a:p>
        </p:txBody>
      </p:sp>
      <p:sp>
        <p:nvSpPr>
          <p:cNvPr id="135347973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7</a:t>
            </a:fld>
            <a:endParaRPr lang="de-DE"/>
          </a:p>
        </p:txBody>
      </p:sp>
      <p:sp>
        <p:nvSpPr>
          <p:cNvPr id="1506747197" name=""/>
          <p:cNvSpPr txBox="1"/>
          <p:nvPr/>
        </p:nvSpPr>
        <p:spPr bwMode="auto">
          <a:xfrm rot="0" flipH="0" flipV="0">
            <a:off x="6165146" y="616323"/>
            <a:ext cx="5836549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u="sng">
                <a:solidFill>
                  <a:schemeClr val="hlink"/>
                </a:solidFill>
                <a:hlinkClick r:id="rId4" tooltip=""/>
              </a:rPr>
              <a:t>katalog-der-fragen-und-antworten-zum-barrierefreiheitsstaerkungsgesetz#c425312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5545420" name="Titel 1"/>
          <p:cNvSpPr>
            <a:spLocks noGrp="1"/>
          </p:cNvSpPr>
          <p:nvPr>
            <p:ph type="title"/>
          </p:nvPr>
        </p:nvSpPr>
        <p:spPr bwMode="auto">
          <a:xfrm>
            <a:off x="479425" y="395588"/>
            <a:ext cx="11233150" cy="382733"/>
          </a:xfrm>
        </p:spPr>
        <p:txBody>
          <a:bodyPr/>
          <a:lstStyle/>
          <a:p>
            <a:pPr>
              <a:defRPr/>
            </a:pPr>
            <a:r>
              <a:rPr lang="de" b="1">
                <a:solidFill>
                  <a:srgbClr val="65459B"/>
                </a:solidFill>
              </a:rPr>
              <a:t>Fazit: </a:t>
            </a:r>
            <a:r>
              <a:rPr lang="de-DE" b="1">
                <a:solidFill>
                  <a:srgbClr val="65459B"/>
                </a:solidFill>
              </a:rPr>
              <a:t>BFSG ist ein Meilenstein für digitale und wirtschaftliche Teilhabe</a:t>
            </a:r>
            <a:endParaRPr lang="de-DE"/>
          </a:p>
        </p:txBody>
      </p:sp>
      <p:sp>
        <p:nvSpPr>
          <p:cNvPr id="1844999590" name="Inhaltsplatzhalter 2"/>
          <p:cNvSpPr>
            <a:spLocks noGrp="1"/>
          </p:cNvSpPr>
          <p:nvPr>
            <p:ph idx="1"/>
          </p:nvPr>
        </p:nvSpPr>
        <p:spPr bwMode="auto">
          <a:xfrm>
            <a:off x="564574" y="1588074"/>
            <a:ext cx="11062855" cy="3968907"/>
          </a:xfrm>
        </p:spPr>
        <p:txBody>
          <a:bodyPr/>
          <a:lstStyle/>
          <a:p>
            <a:pPr marL="668873" indent="-457200">
              <a:lnSpc>
                <a:spcPct val="100000"/>
              </a:lnSpc>
              <a:spcAft>
                <a:spcPts val="0"/>
              </a:spcAft>
              <a:buFont typeface="Wingdings"/>
              <a:buChar char="v"/>
              <a:defRPr/>
            </a:pPr>
            <a:r>
              <a:rPr lang="de-DE" sz="2800"/>
              <a:t>Die Umsetzung der BFSG-Anforderungen</a:t>
            </a:r>
            <a:endParaRPr/>
          </a:p>
          <a:p>
            <a:pPr marL="1126073" lvl="1" indent="-457200">
              <a:lnSpc>
                <a:spcPct val="100000"/>
              </a:lnSpc>
              <a:spcAft>
                <a:spcPts val="0"/>
              </a:spcAft>
              <a:buFont typeface="Wingdings"/>
              <a:buChar char="v"/>
              <a:defRPr/>
            </a:pPr>
            <a:r>
              <a:rPr lang="de-DE" sz="2600"/>
              <a:t>Pflichten</a:t>
            </a:r>
            <a:endParaRPr/>
          </a:p>
          <a:p>
            <a:pPr marL="1257300" lvl="2" indent="-342900">
              <a:buFont typeface="Wingdings"/>
              <a:buChar char="Ø"/>
              <a:defRPr/>
            </a:pPr>
            <a:r>
              <a:rPr lang="de-DE" sz="2000"/>
              <a:t>Steigender Weiterbildungsbedarf für Fachpersonal.</a:t>
            </a:r>
            <a:endParaRPr/>
          </a:p>
          <a:p>
            <a:pPr marL="1257300" lvl="2" indent="-342900">
              <a:buFont typeface="Wingdings"/>
              <a:buChar char="Ø"/>
              <a:defRPr/>
            </a:pPr>
            <a:r>
              <a:rPr lang="de-DE" sz="2000"/>
              <a:t>Beratung auf individuelle Bedürfnisse anpassen.</a:t>
            </a:r>
            <a:endParaRPr/>
          </a:p>
          <a:p>
            <a:pPr marL="1126073" lvl="1" indent="-457200">
              <a:lnSpc>
                <a:spcPct val="100000"/>
              </a:lnSpc>
              <a:spcAft>
                <a:spcPts val="0"/>
              </a:spcAft>
              <a:buFont typeface="Wingdings"/>
              <a:buChar char="v"/>
              <a:defRPr/>
            </a:pPr>
            <a:r>
              <a:rPr lang="de-DE" sz="2600"/>
              <a:t>Bußgelder</a:t>
            </a:r>
            <a:endParaRPr/>
          </a:p>
          <a:p>
            <a:pPr marL="1126073" lvl="1" indent="-457200">
              <a:lnSpc>
                <a:spcPct val="100000"/>
              </a:lnSpc>
              <a:spcAft>
                <a:spcPts val="0"/>
              </a:spcAft>
              <a:buFont typeface="Wingdings"/>
              <a:buChar char="v"/>
              <a:defRPr/>
            </a:pPr>
            <a:r>
              <a:rPr lang="de-DE" sz="2600"/>
              <a:t>Vorteile</a:t>
            </a:r>
            <a:endParaRPr lang="de-DE" sz="2400"/>
          </a:p>
          <a:p>
            <a:pPr marL="1583273" lvl="2" indent="-457200">
              <a:lnSpc>
                <a:spcPct val="100000"/>
              </a:lnSpc>
              <a:spcAft>
                <a:spcPts val="0"/>
              </a:spcAft>
              <a:buFont typeface="Wingdings"/>
              <a:buChar char="Ø"/>
              <a:defRPr/>
            </a:pPr>
            <a:r>
              <a:rPr lang="de-DE" sz="2400"/>
              <a:t>Bessere Auffindbarkeit der Angebote</a:t>
            </a:r>
            <a:endParaRPr/>
          </a:p>
          <a:p>
            <a:pPr marL="1583273" lvl="2" indent="-457200">
              <a:lnSpc>
                <a:spcPct val="100000"/>
              </a:lnSpc>
              <a:spcAft>
                <a:spcPts val="0"/>
              </a:spcAft>
              <a:buFont typeface="Wingdings"/>
              <a:buChar char="Ø"/>
              <a:defRPr/>
            </a:pPr>
            <a:r>
              <a:rPr lang="de-DE" sz="2400"/>
              <a:t>Mehr Kunden*innen</a:t>
            </a:r>
            <a:endParaRPr/>
          </a:p>
          <a:p>
            <a:pPr marL="1583273" lvl="2" indent="-457200">
              <a:lnSpc>
                <a:spcPct val="100000"/>
              </a:lnSpc>
              <a:spcAft>
                <a:spcPts val="0"/>
              </a:spcAft>
              <a:buFont typeface="Wingdings"/>
              <a:buChar char="Ø"/>
              <a:defRPr/>
            </a:pPr>
            <a:r>
              <a:rPr lang="de-DE" sz="2400"/>
              <a:t>Standardkonformität eigener  Angebote u. Dienstleistungen</a:t>
            </a:r>
            <a:endParaRPr/>
          </a:p>
          <a:p>
            <a:pPr lvl="1" indent="-245527">
              <a:lnSpc>
                <a:spcPct val="100000"/>
              </a:lnSpc>
              <a:spcAft>
                <a:spcPts val="0"/>
              </a:spcAft>
              <a:buFont typeface="Lato"/>
              <a:buChar char="-"/>
              <a:defRPr/>
            </a:pPr>
            <a:endParaRPr lang="de-DE" sz="1950"/>
          </a:p>
          <a:p>
            <a:pPr>
              <a:defRPr/>
            </a:pPr>
            <a:endParaRPr lang="de-DE"/>
          </a:p>
        </p:txBody>
      </p:sp>
      <p:sp>
        <p:nvSpPr>
          <p:cNvPr id="823749761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79839967" name="Picture 7"/>
          <p:cNvPicPr>
            <a:picLocks noChangeAspect="1"/>
          </p:cNvPicPr>
          <p:nvPr/>
        </p:nvPicPr>
        <p:blipFill>
          <a:blip r:embed="rId3"/>
          <a:srcRect l="0" t="41323" r="0" b="24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87812109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0" y="2952020"/>
            <a:ext cx="7460973" cy="338833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/>
              <a:t>Kontakt</a:t>
            </a:r>
            <a:endParaRPr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u="sng">
                <a:hlinkClick r:id="rId4" tooltip=""/>
              </a:rPr>
              <a:t>yehya.mohamad@fit.fraunhofer.de</a:t>
            </a:r>
            <a:endParaRPr lang="de-DE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u="sng">
                <a:hlinkClick r:id="rId5" tooltip=""/>
              </a:rPr>
              <a:t>gregor@gregorstrutz.de</a:t>
            </a:r>
            <a:endParaRPr lang="de-DE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/>
              <a:t>gzimmermann@zi7n.de</a:t>
            </a:r>
            <a:endParaRPr lang="de-DE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de-DE"/>
          </a:p>
        </p:txBody>
      </p:sp>
      <p:sp>
        <p:nvSpPr>
          <p:cNvPr id="2020493937" name="Slide Number Placeholder 3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 algn="r">
              <a:spcAft>
                <a:spcPts val="600"/>
              </a:spcAft>
              <a:defRPr/>
            </a:pPr>
            <a:fld id="{00000000-1234-1234-1234-123412341234}" type="slidenum">
              <a:rPr lang="de"/>
              <a:t>9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Arial"/>
        <a:cs typeface="Arial"/>
      </a:majorFont>
      <a:minorFont>
        <a:latin typeface="Frutiger LT Com 45 Light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CCDEE5"/>
        </a:solidFill>
        <a:ln w="9525"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Arial"/>
        <a:cs typeface="Arial"/>
      </a:majorFont>
      <a:minorFont>
        <a:latin typeface="Frutiger LT Com 45 Light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ONLYOFFICE/9.0.4.50</Application>
  <PresentationFormat>On-screen Show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Deeg, Alexander</dc:creator>
  <cp:lastModifiedBy>Anonymous</cp:lastModifiedBy>
  <cp:revision>112</cp:revision>
  <dcterms:created xsi:type="dcterms:W3CDTF">2022-01-27T13:05:49Z</dcterms:created>
  <dcterms:modified xsi:type="dcterms:W3CDTF">2025-09-17T06:21:06Z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0x010100832DC7029CA4D24CB447811B281946A7</vt:lpwstr>
  </property>
  <property fmtid="{D5CDD505-2E9C-101B-9397-08002B2CF9AE}" pid="3" name="MediaServiceImageTags">
    <vt:lpwstr/>
  </property>
</Properties>
</file>