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1" r:id="rId2"/>
    <p:sldId id="2572" r:id="rId3"/>
    <p:sldId id="2563" r:id="rId4"/>
    <p:sldId id="2565" r:id="rId5"/>
    <p:sldId id="2567" r:id="rId6"/>
    <p:sldId id="2573" r:id="rId7"/>
    <p:sldId id="2574" r:id="rId8"/>
    <p:sldId id="2575" r:id="rId9"/>
    <p:sldId id="2576" r:id="rId10"/>
    <p:sldId id="2577" r:id="rId11"/>
    <p:sldId id="2578" r:id="rId12"/>
    <p:sldId id="2571" r:id="rId13"/>
    <p:sldId id="2580" r:id="rId14"/>
    <p:sldId id="25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rrierefreier Tourismus im Rahmen des European Accessibility Act" id="{EE49B6D6-BECF-4758-B8BA-DAEB5B3856CC}">
          <p14:sldIdLst>
            <p14:sldId id="2561"/>
          </p14:sldIdLst>
        </p14:section>
        <p14:section name="Agenda" id="{F3664A19-DE8F-428A-AC3C-611667AB6080}">
          <p14:sldIdLst>
            <p14:sldId id="2572"/>
          </p14:sldIdLst>
        </p14:section>
        <p14:section name="Einführung und Kontext" id="{F751165D-B551-44C5-8FBA-691AF51687AE}">
          <p14:sldIdLst>
            <p14:sldId id="2563"/>
          </p14:sldIdLst>
        </p14:section>
        <p14:section name="Formen und Zielgruppen des Tourismus" id="{63011EC1-8495-4CC3-BB8C-C2DDFD13E7DF}">
          <p14:sldIdLst>
            <p14:sldId id="2565"/>
          </p14:sldIdLst>
        </p14:section>
        <p14:section name="Touristische Servicekette und Barrieren" id="{9D80536F-1046-48B3-A4F4-1D555196C828}">
          <p14:sldIdLst>
            <p14:sldId id="2567"/>
          </p14:sldIdLst>
        </p14:section>
        <p14:section name="Definitionen" id="{881C81B7-4A9F-4FA5-8E87-85F8A1818A0C}">
          <p14:sldIdLst>
            <p14:sldId id="2573"/>
            <p14:sldId id="2574"/>
          </p14:sldIdLst>
        </p14:section>
        <p14:section name="Offene Fragen" id="{F8FDEB9B-8D74-42B0-AAB8-9F3EFB42E9E0}">
          <p14:sldIdLst>
            <p14:sldId id="2575"/>
            <p14:sldId id="2576"/>
            <p14:sldId id="2577"/>
            <p14:sldId id="2578"/>
          </p14:sldIdLst>
        </p14:section>
        <p14:section name="Fazit und Ausblick" id="{36D69E6E-785F-4342-BCF7-C2B162891652}">
          <p14:sldIdLst>
            <p14:sldId id="2571"/>
            <p14:sldId id="2580"/>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53" autoAdjust="0"/>
  </p:normalViewPr>
  <p:slideViewPr>
    <p:cSldViewPr snapToGrid="0">
      <p:cViewPr varScale="1">
        <p:scale>
          <a:sx n="64" d="100"/>
          <a:sy n="64"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5E339-0E26-4645-8D47-7669EE9444DC}" type="datetimeFigureOut">
              <a:t>10.06.2026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97476-D99A-429D-92D8-C6FDD3B8BDF3}" type="slidenum">
              <a:t>‹Nr.›</a:t>
            </a:fld>
            <a:endParaRPr lang="en-US"/>
          </a:p>
        </p:txBody>
      </p:sp>
    </p:spTree>
    <p:extLst>
      <p:ext uri="{BB962C8B-B14F-4D97-AF65-F5344CB8AC3E}">
        <p14:creationId xmlns:p14="http://schemas.microsoft.com/office/powerpoint/2010/main" val="205514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8FDEA-63CE-401A-97A1-69B5B3337AF7}" type="slidenum">
              <a:t>1</a:t>
            </a:fld>
            <a:endParaRPr lang="en-US"/>
          </a:p>
        </p:txBody>
      </p:sp>
    </p:spTree>
    <p:extLst>
      <p:ext uri="{BB962C8B-B14F-4D97-AF65-F5344CB8AC3E}">
        <p14:creationId xmlns:p14="http://schemas.microsoft.com/office/powerpoint/2010/main" val="139231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8FDEA-63CE-401A-97A1-69B5B3337AF7}" type="slidenum">
              <a:t>3</a:t>
            </a:fld>
            <a:endParaRPr lang="en-US"/>
          </a:p>
        </p:txBody>
      </p:sp>
    </p:spTree>
    <p:extLst>
      <p:ext uri="{BB962C8B-B14F-4D97-AF65-F5344CB8AC3E}">
        <p14:creationId xmlns:p14="http://schemas.microsoft.com/office/powerpoint/2010/main" val="361276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8FDEA-63CE-401A-97A1-69B5B3337AF7}" type="slidenum">
              <a:t>4</a:t>
            </a:fld>
            <a:endParaRPr lang="en-US"/>
          </a:p>
        </p:txBody>
      </p:sp>
    </p:spTree>
    <p:extLst>
      <p:ext uri="{BB962C8B-B14F-4D97-AF65-F5344CB8AC3E}">
        <p14:creationId xmlns:p14="http://schemas.microsoft.com/office/powerpoint/2010/main" val="409660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8FDEA-63CE-401A-97A1-69B5B3337AF7}" type="slidenum">
              <a:t>5</a:t>
            </a:fld>
            <a:endParaRPr lang="en-US"/>
          </a:p>
        </p:txBody>
      </p:sp>
    </p:spTree>
    <p:extLst>
      <p:ext uri="{BB962C8B-B14F-4D97-AF65-F5344CB8AC3E}">
        <p14:creationId xmlns:p14="http://schemas.microsoft.com/office/powerpoint/2010/main" val="244088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8FDEA-63CE-401A-97A1-69B5B3337AF7}" type="slidenum">
              <a:t>12</a:t>
            </a:fld>
            <a:endParaRPr lang="en-US"/>
          </a:p>
        </p:txBody>
      </p:sp>
    </p:spTree>
    <p:extLst>
      <p:ext uri="{BB962C8B-B14F-4D97-AF65-F5344CB8AC3E}">
        <p14:creationId xmlns:p14="http://schemas.microsoft.com/office/powerpoint/2010/main" val="227626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93776"/>
            <a:ext cx="8028432" cy="4325112"/>
          </a:xfrm>
        </p:spPr>
        <p:txBody>
          <a:bodyPr rtlCol="0" anchor="t">
            <a:normAutofit/>
          </a:bodyPr>
          <a:lstStyle>
            <a:lvl1pPr algn="l">
              <a:defRPr sz="80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5065776"/>
            <a:ext cx="5431536" cy="1188720"/>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622059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für die Tagesordnung">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rtlCol="0" anchor="b">
            <a:noAutofit/>
          </a:bodyPr>
          <a:lstStyle>
            <a:lvl1pPr>
              <a:defRPr sz="4400"/>
            </a:lvl1pPr>
          </a:lstStyle>
          <a:p>
            <a:pPr rtl="0"/>
            <a:r>
              <a:rPr lang="de"/>
              <a:t>Titelmasterformat durch Klicken bearbeiten</a:t>
            </a:r>
            <a:endParaRPr lang="en-US"/>
          </a:p>
        </p:txBody>
      </p:sp>
      <p:sp>
        <p:nvSpPr>
          <p:cNvPr id="9" name="Bildplatzhalt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a:alphaModFix amt="65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rtlCol="0">
            <a:normAutofit/>
          </a:bodyPr>
          <a:lstStyle>
            <a:lvl1pPr marL="342900" indent="-3429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914400" indent="-228600">
              <a:buFont typeface="+mj-lt"/>
              <a:buAutoNum type="arabicPeriod"/>
              <a:defRPr sz="1200"/>
            </a:lvl4pPr>
            <a:lvl5pPr marL="1143000" indent="-228600">
              <a:buFont typeface="+mj-lt"/>
              <a:buAutoNum type="arabicPeriod"/>
              <a:defRPr sz="11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61218703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Inhalt 1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de"/>
              <a:t>Titelmasterformat durch Klicken bearbeiten</a:t>
            </a:r>
            <a:endParaRPr lang="en-US"/>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32344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Inhalt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b">
            <a:normAutofit/>
          </a:bodyPr>
          <a:lstStyle>
            <a:lvl1pPr>
              <a:defRPr sz="2400"/>
            </a:lvl1pPr>
          </a:lstStyle>
          <a:p>
            <a:pPr rtl="0"/>
            <a:r>
              <a:rPr lang="de"/>
              <a:t>Titelmasterformat durch Klicken bearbeiten</a:t>
            </a:r>
            <a:endParaRPr lang="en-US"/>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780624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Inhal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de"/>
              <a:t>Titelmasterformat durch Klicken bearbeiten</a:t>
            </a:r>
            <a:endParaRPr lang="en-US"/>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969171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rtlCol="0" anchor="t">
            <a:normAutofit/>
          </a:bodyPr>
          <a:lstStyle>
            <a:lvl1pPr>
              <a:defRPr sz="44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832384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al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002475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917922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alt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rtlCol="0" anchor="t">
            <a:normAutofit/>
          </a:bodyPr>
          <a:lstStyle>
            <a:lvl1pPr>
              <a:defRPr sz="36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45293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Inhalt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947410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Inhaltsf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rtlCol="0" anchor="b"/>
          <a:lstStyle/>
          <a:p>
            <a:pPr rtl="0"/>
            <a:r>
              <a:rPr lang="de"/>
              <a:t>Titelmasterformat durch Klicken bearbeiten</a:t>
            </a:r>
            <a:endParaRPr lang="en-US"/>
          </a:p>
        </p:txBody>
      </p:sp>
      <p:sp>
        <p:nvSpPr>
          <p:cNvPr id="11" name="Bildplatzhalt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76943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rtlCol="0" anchor="ctr">
            <a:normAutofit/>
          </a:bodyPr>
          <a:lstStyle>
            <a:lvl1pPr algn="ctr">
              <a:defRPr sz="54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1408176" y="5111496"/>
            <a:ext cx="9171432" cy="1143000"/>
          </a:xfrm>
        </p:spPr>
        <p:txBody>
          <a:bodyPr rtlCol="0"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917307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Inhaltsf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rtlCol="0" anchor="b"/>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Bildplatzhalt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a:t>Beispiel für Fußzeilentext</a:t>
            </a:r>
            <a:endParaRPr lang="en-US"/>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670762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Inhaltsf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rtlCol="0" anchor="b"/>
          <a:lstStyle/>
          <a:p>
            <a:pPr rtl="0"/>
            <a:r>
              <a:rPr lang="de"/>
              <a:t>Titelmasterformat durch Klicken bearbeiten</a:t>
            </a:r>
            <a:endParaRPr lang="en-US"/>
          </a:p>
        </p:txBody>
      </p:sp>
      <p:sp>
        <p:nvSpPr>
          <p:cNvPr id="11" name="Bildplatzhalt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a:p>
        </p:txBody>
      </p:sp>
      <p:sp>
        <p:nvSpPr>
          <p:cNvPr id="8" name="Inhaltsplatzhalt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718302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altsfot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rtlCol="0" anchor="b"/>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Bildplatzhalt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89854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Inhaltsfoto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rtlCol="0" anchor="b"/>
          <a:lstStyle/>
          <a:p>
            <a:pPr rtl="0"/>
            <a:r>
              <a:rPr lang="de"/>
              <a:t>Titelmasterformat durch Klicken bearbeiten</a:t>
            </a:r>
            <a:endParaRPr lang="en-US"/>
          </a:p>
        </p:txBody>
      </p:sp>
      <p:sp>
        <p:nvSpPr>
          <p:cNvPr id="11" name="Bildplatzhalt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710306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haltsfoto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rtlCol="0" anchor="b"/>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Bildplatzhalt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066801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Inhaltsfoto 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rtlCol="0" anchor="b"/>
          <a:lstStyle/>
          <a:p>
            <a:pPr rtl="0"/>
            <a:r>
              <a:rPr lang="de"/>
              <a:t>Titelmasterformat durch Klicken bearbeiten</a:t>
            </a:r>
            <a:endParaRPr lang="en-US"/>
          </a:p>
        </p:txBody>
      </p:sp>
      <p:sp>
        <p:nvSpPr>
          <p:cNvPr id="11" name="Bildplatzhalt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823281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Inhaltsfoto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rtlCol="0" anchor="b"/>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Bildplatzhalt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602106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haltsfoto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rtlCol="0" anchor="b"/>
          <a:lstStyle/>
          <a:p>
            <a:pPr rtl="0"/>
            <a:r>
              <a:rPr lang="de"/>
              <a:t>Titelmasterformat durch Klicken bearbeiten</a:t>
            </a:r>
            <a:endParaRPr lang="en-US"/>
          </a:p>
        </p:txBody>
      </p:sp>
      <p:sp>
        <p:nvSpPr>
          <p:cNvPr id="11" name="Bildplatzhalt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endParaRPr lang="en-US"/>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573707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Inhaltsfoto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rtlCol="0" anchor="b"/>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Bildplatzhalt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583532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Inhaltsfoto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rtlCol="0" anchor="b"/>
          <a:lstStyle/>
          <a:p>
            <a:pPr rtl="0"/>
            <a:r>
              <a:rPr lang="de"/>
              <a:t>Titelmasterformat durch Klicken bearbeiten</a:t>
            </a:r>
            <a:endParaRPr lang="en-US"/>
          </a:p>
        </p:txBody>
      </p:sp>
      <p:sp>
        <p:nvSpPr>
          <p:cNvPr id="11" name="Bildplatzhalt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39037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rtlCol="0" anchor="t">
            <a:normAutofit/>
          </a:bodyPr>
          <a:lstStyle>
            <a:lvl1pPr algn="l">
              <a:defRPr sz="125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5170516"/>
            <a:ext cx="4800600" cy="1083980"/>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03467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Inhaltsfoto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9" name="Bildplatzhalt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916054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Inhaltsfoto 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9" name="Bildplatzhalt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463625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Inhaltsfoto 1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2" name="Bildplatzhalt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404919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Inhaltsfoto 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rtlCol="0" anchor="ctr"/>
          <a:lstStyle/>
          <a:p>
            <a:pPr rtl="0"/>
            <a:r>
              <a:rPr lang="de"/>
              <a:t>Titelmasterformat durch Klicken bearbeiten</a:t>
            </a:r>
            <a:endParaRPr lang="en-US"/>
          </a:p>
        </p:txBody>
      </p:sp>
      <p:sp>
        <p:nvSpPr>
          <p:cNvPr id="9" name="Bildplatzhalt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133604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Inhaltsfoto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rtlCol="0" anchor="t"/>
          <a:lstStyle/>
          <a:p>
            <a:pPr rtl="0"/>
            <a:r>
              <a:rPr lang="de"/>
              <a:t>Titelmasterformat durch Klicken bearbeiten</a:t>
            </a:r>
            <a:endParaRPr lang="en-US"/>
          </a:p>
        </p:txBody>
      </p:sp>
      <p:sp>
        <p:nvSpPr>
          <p:cNvPr id="11" name="Bildplatzhalt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07417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Inhaltsfoto 1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rtlCol="0" anchor="t">
            <a:normAutofit/>
          </a:bodyPr>
          <a:lstStyle>
            <a:lvl1pPr>
              <a:defRPr sz="3200"/>
            </a:lvl1pPr>
          </a:lstStyle>
          <a:p>
            <a:pPr rtl="0"/>
            <a:r>
              <a:rPr lang="de"/>
              <a:t>Titelmasterformat durch Klicken bearbeiten</a:t>
            </a:r>
            <a:endParaRPr lang="en-US"/>
          </a:p>
        </p:txBody>
      </p:sp>
      <p:sp>
        <p:nvSpPr>
          <p:cNvPr id="10" name="Bildplatzhalt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9206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ße Zahl">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rtlCol="0">
            <a:normAutofit/>
          </a:bodyPr>
          <a:lstStyle>
            <a:lvl1pPr algn="ctr">
              <a:defRPr sz="27800"/>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rtlCol="0">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Tree>
    <p:extLst>
      <p:ext uri="{BB962C8B-B14F-4D97-AF65-F5344CB8AC3E}">
        <p14:creationId xmlns:p14="http://schemas.microsoft.com/office/powerpoint/2010/main" val="295235803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ße Zahl 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rtlCol="0">
            <a:normAutofit/>
          </a:bodyPr>
          <a:lstStyle>
            <a:lvl1pPr algn="l">
              <a:defRPr sz="27800">
                <a:solidFill>
                  <a:schemeClr val="tx1"/>
                </a:solidFill>
              </a:defRPr>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lvl1pPr>
              <a:defRPr>
                <a:solidFill>
                  <a:schemeClr val="tx1"/>
                </a:solidFill>
              </a:defRPr>
            </a:lvl1pPr>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lvl1pPr>
              <a:defRPr>
                <a:solidFill>
                  <a:schemeClr val="tx1"/>
                </a:solidFill>
              </a:defRPr>
            </a:lvl1pPr>
          </a:lstStyle>
          <a:p>
            <a:pPr rtl="0"/>
            <a:r>
              <a:rPr lang="de"/>
              <a:t>Beispiel für Fußzeilentext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rtlCol="0">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rtl="0"/>
            <a:r>
              <a:rPr lang="de"/>
              <a:t>MASTERTEXTFORMATE DURCH KLICKEN BEARBEITEN</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30241702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ße Zahl 3">
    <p:bg>
      <p:bgRef idx="1001">
        <a:schemeClr val="bg1"/>
      </p:bgRef>
    </p:bg>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rtlCol="0">
            <a:normAutofit/>
          </a:bodyPr>
          <a:lstStyle>
            <a:lvl1pPr algn="l">
              <a:defRPr sz="27800">
                <a:solidFill>
                  <a:schemeClr val="tx1"/>
                </a:solidFill>
              </a:defRPr>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lvl1pPr>
              <a:defRPr>
                <a:solidFill>
                  <a:schemeClr val="tx1"/>
                </a:solidFill>
              </a:defRPr>
            </a:lvl1pPr>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rtlCol="0"/>
          <a:lstStyle>
            <a:lvl1pPr>
              <a:defRPr>
                <a:solidFill>
                  <a:schemeClr val="tx1"/>
                </a:solidFill>
              </a:defRPr>
            </a:lvl1pPr>
          </a:lstStyle>
          <a:p>
            <a:pPr rtl="0"/>
            <a:r>
              <a:rPr lang="de"/>
              <a:t>Beispiel für Fußzeilentext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rtlCol="0"/>
          <a:lstStyle>
            <a:lvl1pPr>
              <a:defRPr>
                <a:solidFill>
                  <a:schemeClr val="tx1"/>
                </a:solidFill>
              </a:defRPr>
            </a:lvl1pPr>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rtlCol="0"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rtl="0"/>
            <a:r>
              <a:rPr lang="de"/>
              <a:t>MASTERTEXTFORMATE DURCH KLICKEN BEARBEITEN</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418611732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ussag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de"/>
              <a:t>Titelmasterformat durch Klicken bearbeiten</a:t>
            </a:r>
            <a:endParaRPr lang="en-US"/>
          </a:p>
        </p:txBody>
      </p:sp>
      <p:sp>
        <p:nvSpPr>
          <p:cNvPr id="3" name="Datumsplatzhalter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rtlCol="0"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rtl="0"/>
            <a:r>
              <a:rPr lang="de"/>
              <a:t>Anweisung durch Klicken bearbeiten</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42387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Foto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rtlCol="0" anchor="b">
            <a:normAutofit/>
          </a:bodyPr>
          <a:lstStyle>
            <a:lvl1pPr algn="l">
              <a:defRPr sz="44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rtlCol="0" anchor="ct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9" name="Bildplatzhalt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dpi="0" rotWithShape="1">
            <a:blip r:embed="rId2">
              <a:alphaModFix amt="75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rtlCol="0"/>
          <a:lstStyle>
            <a:lvl1pPr>
              <a:defRPr>
                <a:solidFill>
                  <a:schemeClr val="tx2"/>
                </a:solidFill>
                <a:effectLst/>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rtlCol="0"/>
          <a:lstStyle>
            <a:lvl1pPr>
              <a:defRPr>
                <a:solidFill>
                  <a:schemeClr val="tx2"/>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9024796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ussage 2">
    <p:spTree>
      <p:nvGrpSpPr>
        <p:cNvPr id="1" name=""/>
        <p:cNvGrpSpPr/>
        <p:nvPr/>
      </p:nvGrpSpPr>
      <p:grpSpPr>
        <a:xfrm>
          <a:off x="0" y="0"/>
          <a:ext cx="0" cy="0"/>
          <a:chOff x="0" y="0"/>
          <a:chExt cx="0" cy="0"/>
        </a:xfrm>
      </p:grpSpPr>
      <p:sp>
        <p:nvSpPr>
          <p:cNvPr id="16" name="Freihandform: Form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de"/>
              <a:t>Titelmasterformat durch Klicken bearbeiten</a:t>
            </a:r>
            <a:endParaRPr lang="en-US"/>
          </a:p>
        </p:txBody>
      </p:sp>
      <p:sp>
        <p:nvSpPr>
          <p:cNvPr id="3" name="Datumsplatzhalter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rtlCol="0"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rtl="0"/>
            <a:r>
              <a:rPr lang="de"/>
              <a:t>Anweisung durch Klicken bearbeiten</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3603475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ssage 3">
    <p:spTree>
      <p:nvGrpSpPr>
        <p:cNvPr id="1" name=""/>
        <p:cNvGrpSpPr/>
        <p:nvPr/>
      </p:nvGrpSpPr>
      <p:grpSpPr>
        <a:xfrm>
          <a:off x="0" y="0"/>
          <a:ext cx="0" cy="0"/>
          <a:chOff x="0" y="0"/>
          <a:chExt cx="0" cy="0"/>
        </a:xfrm>
      </p:grpSpPr>
      <p:sp>
        <p:nvSpPr>
          <p:cNvPr id="12" name="Freihandform: Form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de"/>
              <a:t>Titelmasterformat durch Klicken bearbeiten</a:t>
            </a:r>
            <a:endParaRPr lang="en-US"/>
          </a:p>
        </p:txBody>
      </p:sp>
      <p:sp>
        <p:nvSpPr>
          <p:cNvPr id="3" name="Datumsplatzhalter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rtlCol="0"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rtl="0"/>
            <a:r>
              <a:rPr lang="de"/>
              <a:t>Anweisung durch Klicken bearbeiten</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419602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rtlCol="0" anchor="ctr">
            <a:normAutofit/>
          </a:bodyPr>
          <a:lstStyle>
            <a:lvl1pPr marL="137160" indent="-137160">
              <a:lnSpc>
                <a:spcPct val="110000"/>
              </a:lnSpc>
              <a:defRPr sz="4000" cap="none" baseline="0"/>
            </a:lvl1pPr>
          </a:lstStyle>
          <a:p>
            <a:pPr rtl="0"/>
            <a:r>
              <a:rPr lang="de"/>
              <a:t>Angebot durch Klicken bearbeiten</a:t>
            </a:r>
          </a:p>
        </p:txBody>
      </p:sp>
      <p:sp>
        <p:nvSpPr>
          <p:cNvPr id="3" name="Datumsplatzhalter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21248" y="5376672"/>
            <a:ext cx="9077232" cy="466344"/>
          </a:xfrm>
        </p:spPr>
        <p:txBody>
          <a:bodyPr rtlCol="0">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rtl="0"/>
            <a:r>
              <a:rPr lang="de"/>
              <a:t>Zitatautor</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642975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itat 2">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rtlCol="0" anchor="t">
            <a:normAutofit/>
          </a:bodyPr>
          <a:lstStyle>
            <a:lvl1pPr marL="137160" indent="-137160">
              <a:lnSpc>
                <a:spcPct val="100000"/>
              </a:lnSpc>
              <a:defRPr sz="3600" cap="none" baseline="0"/>
            </a:lvl1pPr>
          </a:lstStyle>
          <a:p>
            <a:pPr rtl="0"/>
            <a:r>
              <a:rPr lang="de"/>
              <a:t>Angebot durch Klicken bearbeiten</a:t>
            </a:r>
          </a:p>
        </p:txBody>
      </p:sp>
      <p:sp>
        <p:nvSpPr>
          <p:cNvPr id="3" name="Datumsplatzhalter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56692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rtl="0"/>
            <a:r>
              <a:rPr lang="de"/>
              <a:t>Zitatautor</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3234731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Zitat 3">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8467344" cy="4526280"/>
          </a:xfrm>
        </p:spPr>
        <p:txBody>
          <a:bodyPr rtlCol="0" anchor="b">
            <a:normAutofit/>
          </a:bodyPr>
          <a:lstStyle>
            <a:lvl1pPr marL="137160" indent="-137160" algn="l">
              <a:lnSpc>
                <a:spcPct val="110000"/>
              </a:lnSpc>
              <a:defRPr sz="4400" cap="none" baseline="0">
                <a:solidFill>
                  <a:schemeClr val="tx1"/>
                </a:solidFill>
              </a:defRPr>
            </a:lvl1pPr>
          </a:lstStyle>
          <a:p>
            <a:pPr rtl="0"/>
            <a:r>
              <a:rPr lang="de"/>
              <a:t>Angebot durch Klicken bearbeiten</a:t>
            </a:r>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557784" y="4965192"/>
            <a:ext cx="5431536" cy="1289304"/>
          </a:xfrm>
        </p:spPr>
        <p:txBody>
          <a:bodyPr rtlCol="0" anchor="ctr">
            <a:normAutofit/>
          </a:bodyPr>
          <a:lstStyle>
            <a:lvl1pPr marL="0" indent="0" algn="l">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708136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rtlCol="0"/>
          <a:lstStyle/>
          <a:p>
            <a:pPr rtl="0"/>
            <a:r>
              <a:rPr lang="de"/>
              <a:t>Titelmasterformat durch Klicken bearbeiten</a:t>
            </a:r>
            <a:endParaRPr lang="en-US"/>
          </a:p>
        </p:txBody>
      </p:sp>
      <p:sp>
        <p:nvSpPr>
          <p:cNvPr id="9" name="Textplatzhalt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11" name="Textplatzhalt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397587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rtlCol="0"/>
          <a:lstStyle/>
          <a:p>
            <a:pPr rtl="0"/>
            <a:r>
              <a:rPr lang="de"/>
              <a:t>Titelmasterformat durch Klicken bearbeiten</a:t>
            </a:r>
            <a:endParaRPr lang="en-US"/>
          </a:p>
        </p:txBody>
      </p:sp>
      <p:sp>
        <p:nvSpPr>
          <p:cNvPr id="3" name="Textplatzhalt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
              <a:t>Textmasterformat durch Klicken bearbeiten</a:t>
            </a:r>
          </a:p>
        </p:txBody>
      </p:sp>
      <p:sp>
        <p:nvSpPr>
          <p:cNvPr id="11" name="Textplatzhalt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Textplatzhalt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
              <a:t>Textmasterformat durch Klicken bearbeiten</a:t>
            </a:r>
          </a:p>
        </p:txBody>
      </p:sp>
      <p:sp>
        <p:nvSpPr>
          <p:cNvPr id="13" name="Textplatzhalt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7" name="Datumsplatzhalter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20.02.2025</a:t>
            </a:r>
          </a:p>
        </p:txBody>
      </p:sp>
      <p:sp>
        <p:nvSpPr>
          <p:cNvPr id="8" name="Fußzeilenplatzhalt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r>
              <a:rPr lang="de"/>
              <a:t>Beispiel für Fußzeilentext</a:t>
            </a:r>
          </a:p>
        </p:txBody>
      </p:sp>
      <p:sp>
        <p:nvSpPr>
          <p:cNvPr id="9" name="Foliennummernplatzhalt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580685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de"/>
              <a:t>Titelmasterformat durch Klicken bearbeiten</a:t>
            </a:r>
            <a:endParaRPr lang="en-US"/>
          </a:p>
        </p:txBody>
      </p:sp>
      <p:sp>
        <p:nvSpPr>
          <p:cNvPr id="3" name="Datumsplatzhalter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771100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20.02.2025</a:t>
            </a:r>
          </a:p>
        </p:txBody>
      </p:sp>
      <p:sp>
        <p:nvSpPr>
          <p:cNvPr id="3" name="Fußzeilenplatzhalt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de"/>
              <a:t>Beispiel für Fußzeilentext</a:t>
            </a:r>
          </a:p>
        </p:txBody>
      </p:sp>
      <p:sp>
        <p:nvSpPr>
          <p:cNvPr id="4" name="Foliennummernplatzhalt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06113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rtlCol="0" anchor="t">
            <a:normAutofit/>
          </a:bodyPr>
          <a:lstStyle>
            <a:lvl1pPr>
              <a:defRPr sz="2800"/>
            </a:lvl1pPr>
          </a:lstStyle>
          <a:p>
            <a:pPr rtl="0"/>
            <a:r>
              <a:rPr lang="de"/>
              <a:t>Titelmasterformat durch Klicken bearbeiten</a:t>
            </a:r>
            <a:endParaRPr lang="en-US"/>
          </a:p>
        </p:txBody>
      </p:sp>
      <p:sp>
        <p:nvSpPr>
          <p:cNvPr id="4" name="Textplatzhalt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
              <a:t>Textmasterformat durch Klicken bearbeiten</a:t>
            </a:r>
          </a:p>
        </p:txBody>
      </p:sp>
      <p:sp>
        <p:nvSpPr>
          <p:cNvPr id="3" name="Inhaltsplatzhalt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5" name="Datumsplatzhalter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75926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Foto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rtlCol="0" anchor="t">
            <a:normAutofit/>
          </a:bodyPr>
          <a:lstStyle>
            <a:lvl1pPr algn="l">
              <a:defRPr sz="52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15" name="Bildplatzhalt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dpi="0" rotWithShape="1">
            <a:blip r:embed="rId2">
              <a:alphaModFix amt="75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940674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rtlCol="0" anchor="t">
            <a:normAutofit/>
          </a:bodyPr>
          <a:lstStyle>
            <a:lvl1pPr>
              <a:defRPr sz="3200"/>
            </a:lvl1pPr>
          </a:lstStyle>
          <a:p>
            <a:pPr rtl="0"/>
            <a:r>
              <a:rPr lang="de"/>
              <a:t>Titelmasterformat durch Klicken bearbeiten</a:t>
            </a:r>
            <a:endParaRPr lang="en-US"/>
          </a:p>
        </p:txBody>
      </p:sp>
      <p:sp>
        <p:nvSpPr>
          <p:cNvPr id="4" name="Textplatzhalt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
              <a:t>Textmasterformat durch Klicken bearbeiten</a:t>
            </a:r>
          </a:p>
        </p:txBody>
      </p:sp>
      <p:sp>
        <p:nvSpPr>
          <p:cNvPr id="13" name="Bildplatzhalt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de"/>
              <a:t>Beispiel für Fußzeilentext</a:t>
            </a:r>
          </a:p>
        </p:txBody>
      </p:sp>
      <p:sp>
        <p:nvSpPr>
          <p:cNvPr id="7" name="Foliennummernplatzhalt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13043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zit">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rtlCol="0" anchor="t">
            <a:normAutofit/>
          </a:bodyPr>
          <a:lstStyle>
            <a:lvl1pPr>
              <a:defRPr sz="5400"/>
            </a:lvl1pPr>
          </a:lstStyle>
          <a:p>
            <a:pPr rtl="0"/>
            <a:r>
              <a:rPr lang="de"/>
              <a:t>Titelmasterformat durch Klicken bearbeiten</a:t>
            </a:r>
            <a:endParaRPr lang="en-US"/>
          </a:p>
        </p:txBody>
      </p:sp>
      <p:sp>
        <p:nvSpPr>
          <p:cNvPr id="8" name="Inhaltsplatzhalt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92184502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zit 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rtlCol="0" anchor="b">
            <a:normAutofit/>
          </a:bodyPr>
          <a:lstStyle>
            <a:lvl1pPr>
              <a:defRPr sz="6000"/>
            </a:lvl1pPr>
          </a:lstStyle>
          <a:p>
            <a:pPr rtl="0"/>
            <a:r>
              <a:rPr lang="de"/>
              <a:t>Titelmasterformat durch Klicken bearbeiten</a:t>
            </a:r>
            <a:endParaRPr lang="en-US"/>
          </a:p>
        </p:txBody>
      </p:sp>
      <p:sp>
        <p:nvSpPr>
          <p:cNvPr id="7" name="Inhaltsplatzhalt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a:t>Beispiel für Fußzeilentext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77920600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Foto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rtlCol="0" anchor="t">
            <a:normAutofit/>
          </a:bodyPr>
          <a:lstStyle>
            <a:lvl1pPr algn="l">
              <a:defRPr sz="66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10" name="Bildplatzhalt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dpi="0" rotWithShape="1">
            <a:blip r:embed="rId2">
              <a:alphaModFix amt="75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1683666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Foto 4">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rtlCol="0" anchor="t">
            <a:normAutofit/>
          </a:bodyPr>
          <a:lstStyle>
            <a:lvl1pPr algn="l">
              <a:defRPr sz="5400">
                <a:solidFill>
                  <a:schemeClr val="tx2"/>
                </a:solidFill>
              </a:defRPr>
            </a:lvl1pPr>
          </a:lstStyle>
          <a:p>
            <a:pPr rtl="0"/>
            <a:r>
              <a:rPr lang="de"/>
              <a:t>Titelmasterformat durch Klicken bearbeiten</a:t>
            </a:r>
            <a:endParaRPr lang="en-US"/>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a:p>
        </p:txBody>
      </p:sp>
      <p:sp>
        <p:nvSpPr>
          <p:cNvPr id="11" name="Bildplatzhalt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dpi="0" rotWithShape="1">
            <a:blip r:embed="rId2">
              <a:alphaModFix amt="75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9887526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nittsüberschrift">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8961120" cy="4562856"/>
          </a:xfrm>
        </p:spPr>
        <p:txBody>
          <a:bodyPr rtlCol="0" anchor="b">
            <a:normAutofit/>
          </a:bodyPr>
          <a:lstStyle>
            <a:lvl1pPr>
              <a:defRPr sz="8000">
                <a:solidFill>
                  <a:schemeClr val="tx2"/>
                </a:solidFill>
              </a:defRPr>
            </a:lvl1pPr>
          </a:lstStyle>
          <a:p>
            <a:pPr rtl="0"/>
            <a:r>
              <a:rPr lang="de"/>
              <a:t>Titelmasterformat durch Klicken bearbeiten</a:t>
            </a:r>
            <a:endParaRPr lang="en-US"/>
          </a:p>
        </p:txBody>
      </p:sp>
      <p:sp>
        <p:nvSpPr>
          <p:cNvPr id="4" name="Datumsplatzhalter 3">
            <a:extLst>
              <a:ext uri="{FF2B5EF4-FFF2-40B4-BE49-F238E27FC236}">
                <a16:creationId xmlns:a16="http://schemas.microsoft.com/office/drawing/2014/main" id="{8F845713-EE4C-7615-B812-531C14CF0CA2}"/>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rtlCol="0"/>
          <a:lstStyle>
            <a:lvl1pPr>
              <a:defRPr>
                <a:solidFill>
                  <a:schemeClr val="tx2"/>
                </a:solidFill>
              </a:defRPr>
            </a:lvl1pPr>
          </a:lstStyle>
          <a:p>
            <a:pPr rtl="0"/>
            <a:r>
              <a:rPr lang="de"/>
              <a:t>Beispiel für Fußzeilentext</a:t>
            </a:r>
          </a:p>
        </p:txBody>
      </p:sp>
      <p:sp>
        <p:nvSpPr>
          <p:cNvPr id="6" name="Foliennummernplatzhalt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rtlCol="0"/>
          <a:lstStyle>
            <a:lvl1pPr>
              <a:defRPr>
                <a:solidFill>
                  <a:schemeClr val="tx2"/>
                </a:solidFill>
              </a:defRPr>
            </a:lvl1pPr>
          </a:lstStyle>
          <a:p>
            <a:pPr rtl="0"/>
            <a:fld id="{84145AC3-CC88-4C8A-A6CE-8D44921B6A23}" type="slidenum">
              <a:rPr lang="en-US" smtClean="0"/>
              <a:pPr rtl="0"/>
              <a:t>‹Nr.›</a:t>
            </a:fld>
            <a:endParaRPr lang="en-US"/>
          </a:p>
        </p:txBody>
      </p:sp>
    </p:spTree>
    <p:extLst>
      <p:ext uri="{BB962C8B-B14F-4D97-AF65-F5344CB8AC3E}">
        <p14:creationId xmlns:p14="http://schemas.microsoft.com/office/powerpoint/2010/main" val="116625762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rtlCol="0" anchor="t">
            <a:normAutofit/>
          </a:bodyPr>
          <a:lstStyle>
            <a:lvl1pPr>
              <a:defRPr sz="8000"/>
            </a:lvl1pPr>
          </a:lstStyle>
          <a:p>
            <a:pPr rtl="0"/>
            <a:r>
              <a:rPr lang="de"/>
              <a:t>Titelmasterformat durch Klicken bearbeiten</a:t>
            </a:r>
            <a:endParaRPr lang="en-US"/>
          </a:p>
        </p:txBody>
      </p:sp>
      <p:sp>
        <p:nvSpPr>
          <p:cNvPr id="7" name="Inhaltsplatzhalt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3" name="Datumsplatzhalter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de"/>
              <a:t>Beispiel für Fußzeilentext</a:t>
            </a:r>
          </a:p>
        </p:txBody>
      </p:sp>
      <p:sp>
        <p:nvSpPr>
          <p:cNvPr id="5" name="Foliennummernplatzhalt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4152766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pPr rtl="0"/>
            <a:r>
              <a:rPr lang="de"/>
              <a:t>Titelmasterformat durch Klicken bearbeiten</a:t>
            </a:r>
            <a:endParaRPr lang="en-US"/>
          </a:p>
        </p:txBody>
      </p:sp>
      <p:sp>
        <p:nvSpPr>
          <p:cNvPr id="3" name="Textplatzhalt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4" name="Datumsplatzhalt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492240"/>
            <a:ext cx="2843784" cy="338328"/>
          </a:xfrm>
          <a:prstGeom prst="rect">
            <a:avLst/>
          </a:prstGeom>
        </p:spPr>
        <p:txBody>
          <a:bodyPr vert="horz" lIns="91440" tIns="45720" rIns="91440" bIns="45720" rtlCol="0" anchor="ctr"/>
          <a:lstStyle>
            <a:lvl1pPr algn="l">
              <a:defRPr sz="800">
                <a:solidFill>
                  <a:schemeClr val="tx1"/>
                </a:solidFill>
              </a:defRPr>
            </a:lvl1pPr>
          </a:lstStyle>
          <a:p>
            <a:pPr rtl="0"/>
            <a:r>
              <a:rPr lang="en-US"/>
              <a:t>20.02.2025</a:t>
            </a:r>
          </a:p>
        </p:txBody>
      </p:sp>
      <p:sp>
        <p:nvSpPr>
          <p:cNvPr id="5" name="Fußzeilenplatzhalter 4">
            <a:extLst>
              <a:ext uri="{FF2B5EF4-FFF2-40B4-BE49-F238E27FC236}">
                <a16:creationId xmlns:a16="http://schemas.microsoft.com/office/drawing/2014/main" id="{D4E1B7C8-DA74-800B-EE14-A39E9DB32DE4}"/>
              </a:ext>
            </a:extLst>
          </p:cNvPr>
          <p:cNvSpPr>
            <a:spLocks noGrp="1"/>
          </p:cNvSpPr>
          <p:nvPr>
            <p:ph type="ftr" sz="quarter" idx="3"/>
          </p:nvPr>
        </p:nvSpPr>
        <p:spPr>
          <a:xfrm>
            <a:off x="8897112" y="6492240"/>
            <a:ext cx="2660904" cy="338328"/>
          </a:xfrm>
          <a:prstGeom prst="rect">
            <a:avLst/>
          </a:prstGeom>
        </p:spPr>
        <p:txBody>
          <a:bodyPr vert="horz" lIns="91440" tIns="45720" rIns="91440" bIns="45720" rtlCol="0" anchor="ctr"/>
          <a:lstStyle>
            <a:lvl1pPr algn="r">
              <a:defRPr sz="800">
                <a:solidFill>
                  <a:schemeClr val="tx1"/>
                </a:solidFill>
              </a:defRPr>
            </a:lvl1pPr>
          </a:lstStyle>
          <a:p>
            <a:pPr rtl="0"/>
            <a:r>
              <a:rPr lang="de"/>
              <a:t>Beispiel für Fußzeilentext</a:t>
            </a:r>
            <a:endParaRPr lang="en-US"/>
          </a:p>
        </p:txBody>
      </p:sp>
      <p:sp>
        <p:nvSpPr>
          <p:cNvPr id="6" name="Foliennummernplatzhalt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9456" y="6492240"/>
            <a:ext cx="457200" cy="338328"/>
          </a:xfrm>
          <a:prstGeom prst="rect">
            <a:avLst/>
          </a:prstGeom>
        </p:spPr>
        <p:txBody>
          <a:bodyPr vert="horz" lIns="91440" tIns="45720" rIns="91440" bIns="45720" rtlCol="0" anchor="ctr"/>
          <a:lstStyle>
            <a:lvl1pPr algn="r">
              <a:defRPr sz="800">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555633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ore.mmgyintel.com/products/2025-portrait-of-european-travellers-with-mobility-accesso" TargetMode="External"/><Relationship Id="rId2" Type="http://schemas.openxmlformats.org/officeDocument/2006/relationships/hyperlink" Target="https://www.researchgate.net/publication/235697664_BrailleTouch_mobile_touchscreen_text_entry_for_the_visually_impaired"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BF7F-94FC-A2D1-9DD4-8F7B28CC4732}"/>
              </a:ext>
            </a:extLst>
          </p:cNvPr>
          <p:cNvSpPr>
            <a:spLocks noGrp="1"/>
          </p:cNvSpPr>
          <p:nvPr>
            <p:ph type="ctrTitle"/>
          </p:nvPr>
        </p:nvSpPr>
        <p:spPr>
          <a:xfrm>
            <a:off x="82296" y="91440"/>
            <a:ext cx="12033504" cy="1380744"/>
          </a:xfrm>
        </p:spPr>
        <p:txBody>
          <a:bodyPr anchor="t">
            <a:normAutofit/>
          </a:bodyPr>
          <a:lstStyle/>
          <a:p>
            <a:r>
              <a:rPr lang="en-US" sz="3400" dirty="0" err="1"/>
              <a:t>Barrierefreier</a:t>
            </a:r>
            <a:r>
              <a:rPr lang="en-US" sz="3400" dirty="0"/>
              <a:t> </a:t>
            </a:r>
            <a:r>
              <a:rPr lang="en-US" sz="3400" dirty="0" err="1"/>
              <a:t>Tourismus</a:t>
            </a:r>
            <a:r>
              <a:rPr lang="en-US" sz="3400" dirty="0"/>
              <a:t> </a:t>
            </a:r>
            <a:r>
              <a:rPr lang="en-US" sz="3400" dirty="0" err="1"/>
              <a:t>im</a:t>
            </a:r>
            <a:r>
              <a:rPr lang="en-US" sz="3400" dirty="0"/>
              <a:t> Rahmen des European Accessibility Act</a:t>
            </a:r>
          </a:p>
        </p:txBody>
      </p:sp>
      <p:sp>
        <p:nvSpPr>
          <p:cNvPr id="3" name="Subtitle 2">
            <a:extLst>
              <a:ext uri="{FF2B5EF4-FFF2-40B4-BE49-F238E27FC236}">
                <a16:creationId xmlns:a16="http://schemas.microsoft.com/office/drawing/2014/main" id="{12E1E060-64A7-4CFB-4AA8-9B9F0131794C}"/>
              </a:ext>
            </a:extLst>
          </p:cNvPr>
          <p:cNvSpPr>
            <a:spLocks noGrp="1"/>
          </p:cNvSpPr>
          <p:nvPr>
            <p:ph type="subTitle" idx="1"/>
          </p:nvPr>
        </p:nvSpPr>
        <p:spPr>
          <a:xfrm>
            <a:off x="170589" y="1472184"/>
            <a:ext cx="7931191" cy="734735"/>
          </a:xfrm>
        </p:spPr>
        <p:txBody>
          <a:bodyPr anchor="b">
            <a:normAutofit/>
          </a:bodyPr>
          <a:lstStyle/>
          <a:p>
            <a:r>
              <a:rPr lang="en-US" dirty="0" err="1"/>
              <a:t>Förderung</a:t>
            </a:r>
            <a:r>
              <a:rPr lang="en-US" dirty="0"/>
              <a:t> </a:t>
            </a:r>
            <a:r>
              <a:rPr lang="en-US" dirty="0" err="1"/>
              <a:t>inklusiver</a:t>
            </a:r>
            <a:r>
              <a:rPr lang="en-US" dirty="0"/>
              <a:t> und </a:t>
            </a:r>
            <a:r>
              <a:rPr lang="en-US" dirty="0" err="1"/>
              <a:t>zugänglicher</a:t>
            </a:r>
            <a:r>
              <a:rPr lang="en-US" dirty="0"/>
              <a:t> </a:t>
            </a:r>
            <a:r>
              <a:rPr lang="en-US" dirty="0" err="1"/>
              <a:t>Reiseerlebnisse</a:t>
            </a:r>
            <a:r>
              <a:rPr lang="en-US" dirty="0"/>
              <a:t> für alle</a:t>
            </a:r>
          </a:p>
        </p:txBody>
      </p:sp>
      <p:sp>
        <p:nvSpPr>
          <p:cNvPr id="6" name="Textfeld 5">
            <a:extLst>
              <a:ext uri="{FF2B5EF4-FFF2-40B4-BE49-F238E27FC236}">
                <a16:creationId xmlns:a16="http://schemas.microsoft.com/office/drawing/2014/main" id="{B567E090-47CA-FDF1-76C5-3DF785D89DFE}"/>
              </a:ext>
            </a:extLst>
          </p:cNvPr>
          <p:cNvSpPr txBox="1"/>
          <p:nvPr/>
        </p:nvSpPr>
        <p:spPr>
          <a:xfrm>
            <a:off x="5860026" y="4826675"/>
            <a:ext cx="6140196" cy="2031325"/>
          </a:xfrm>
          <a:prstGeom prst="rect">
            <a:avLst/>
          </a:prstGeom>
          <a:noFill/>
        </p:spPr>
        <p:txBody>
          <a:bodyPr wrap="square">
            <a:spAutoFit/>
          </a:bodyPr>
          <a:lstStyle/>
          <a:p>
            <a:pPr>
              <a:buNone/>
            </a:pPr>
            <a:r>
              <a:rPr lang="de-DE" dirty="0">
                <a:solidFill>
                  <a:schemeClr val="tx2"/>
                </a:solidFill>
              </a:rPr>
              <a:t>Dr. Rüdiger Leidner</a:t>
            </a:r>
          </a:p>
          <a:p>
            <a:pPr>
              <a:buNone/>
            </a:pPr>
            <a:r>
              <a:rPr lang="de-DE" dirty="0">
                <a:solidFill>
                  <a:schemeClr val="tx2"/>
                </a:solidFill>
              </a:rPr>
              <a:t>Tourismusbeauftragter </a:t>
            </a:r>
          </a:p>
          <a:p>
            <a:pPr>
              <a:buNone/>
            </a:pPr>
            <a:r>
              <a:rPr lang="de-DE" dirty="0">
                <a:solidFill>
                  <a:schemeClr val="tx2"/>
                </a:solidFill>
              </a:rPr>
              <a:t>des Deutschen Blinden- und Sehbehindertenverbands (DBSV)</a:t>
            </a:r>
          </a:p>
          <a:p>
            <a:pPr>
              <a:buNone/>
            </a:pPr>
            <a:r>
              <a:rPr lang="de-DE" dirty="0">
                <a:solidFill>
                  <a:schemeClr val="tx2"/>
                </a:solidFill>
              </a:rPr>
              <a:t>Vorstandsmitglied </a:t>
            </a:r>
          </a:p>
          <a:p>
            <a:pPr>
              <a:buNone/>
            </a:pPr>
            <a:r>
              <a:rPr lang="de-DE" dirty="0">
                <a:solidFill>
                  <a:schemeClr val="tx2"/>
                </a:solidFill>
              </a:rPr>
              <a:t>des European Network </a:t>
            </a:r>
            <a:r>
              <a:rPr lang="de-DE" dirty="0" err="1">
                <a:solidFill>
                  <a:schemeClr val="tx2"/>
                </a:solidFill>
              </a:rPr>
              <a:t>for</a:t>
            </a:r>
            <a:r>
              <a:rPr lang="de-DE" dirty="0">
                <a:solidFill>
                  <a:schemeClr val="tx2"/>
                </a:solidFill>
              </a:rPr>
              <a:t> </a:t>
            </a:r>
            <a:r>
              <a:rPr lang="de-DE" dirty="0" err="1">
                <a:solidFill>
                  <a:schemeClr val="tx2"/>
                </a:solidFill>
              </a:rPr>
              <a:t>Accessible</a:t>
            </a:r>
            <a:r>
              <a:rPr lang="de-DE" dirty="0">
                <a:solidFill>
                  <a:schemeClr val="tx2"/>
                </a:solidFill>
              </a:rPr>
              <a:t> </a:t>
            </a:r>
            <a:r>
              <a:rPr lang="de-DE" dirty="0" err="1">
                <a:solidFill>
                  <a:schemeClr val="tx2"/>
                </a:solidFill>
              </a:rPr>
              <a:t>Tourism</a:t>
            </a:r>
            <a:r>
              <a:rPr lang="de-DE" dirty="0">
                <a:solidFill>
                  <a:schemeClr val="tx2"/>
                </a:solidFill>
              </a:rPr>
              <a:t> (ENAT)</a:t>
            </a:r>
          </a:p>
          <a:p>
            <a:pPr>
              <a:buNone/>
            </a:pPr>
            <a:endParaRPr lang="de-DE" dirty="0">
              <a:solidFill>
                <a:schemeClr val="tx2"/>
              </a:solidFill>
            </a:endParaRPr>
          </a:p>
        </p:txBody>
      </p:sp>
    </p:spTree>
    <p:extLst>
      <p:ext uri="{BB962C8B-B14F-4D97-AF65-F5344CB8AC3E}">
        <p14:creationId xmlns:p14="http://schemas.microsoft.com/office/powerpoint/2010/main" val="9012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4EB4F-20B1-11D0-EF29-D8E71D191281}"/>
              </a:ext>
            </a:extLst>
          </p:cNvPr>
          <p:cNvSpPr>
            <a:spLocks noGrp="1"/>
          </p:cNvSpPr>
          <p:nvPr>
            <p:ph type="title"/>
          </p:nvPr>
        </p:nvSpPr>
        <p:spPr/>
        <p:txBody>
          <a:bodyPr>
            <a:normAutofit fontScale="90000"/>
          </a:bodyPr>
          <a:lstStyle/>
          <a:p>
            <a:r>
              <a:rPr lang="de-DE" b="1" dirty="0"/>
              <a:t>6.2	Fehlende Effizienz- und </a:t>
            </a:r>
            <a:r>
              <a:rPr lang="de-DE" b="1" dirty="0" err="1"/>
              <a:t>Ergonomiekriterien</a:t>
            </a:r>
            <a:r>
              <a:rPr lang="de-DE" b="1" dirty="0"/>
              <a:t> für Barrierefreiheit II</a:t>
            </a:r>
            <a:endParaRPr lang="de-DE" dirty="0"/>
          </a:p>
        </p:txBody>
      </p:sp>
      <p:sp>
        <p:nvSpPr>
          <p:cNvPr id="3" name="Inhaltsplatzhalter 2">
            <a:extLst>
              <a:ext uri="{FF2B5EF4-FFF2-40B4-BE49-F238E27FC236}">
                <a16:creationId xmlns:a16="http://schemas.microsoft.com/office/drawing/2014/main" id="{F6189218-63D1-2B8E-8CA5-8DAD79CD1AE1}"/>
              </a:ext>
            </a:extLst>
          </p:cNvPr>
          <p:cNvSpPr>
            <a:spLocks noGrp="1"/>
          </p:cNvSpPr>
          <p:nvPr>
            <p:ph idx="1"/>
          </p:nvPr>
        </p:nvSpPr>
        <p:spPr/>
        <p:txBody>
          <a:bodyPr>
            <a:normAutofit fontScale="92500" lnSpcReduction="10000"/>
          </a:bodyPr>
          <a:lstStyle/>
          <a:p>
            <a:pPr marL="0" indent="0">
              <a:buNone/>
            </a:pPr>
            <a:r>
              <a:rPr lang="de-DE" b="1" dirty="0"/>
              <a:t>Höhere Anforderungen im Behindertengleichstellungsgesetz (BGG)! </a:t>
            </a:r>
            <a:endParaRPr lang="de-DE" dirty="0"/>
          </a:p>
          <a:p>
            <a:pPr marL="0" indent="0">
              <a:buNone/>
            </a:pPr>
            <a:r>
              <a:rPr lang="de-DE" dirty="0"/>
              <a:t>Laut BGG ist eine Einrichtung oder ein System barrierefrei, wenn es, unabhängig von der Art der Behinderung, </a:t>
            </a:r>
          </a:p>
          <a:p>
            <a:pPr lvl="0">
              <a:buFont typeface="Wingdings" panose="05000000000000000000" pitchFamily="2" charset="2"/>
              <a:buChar char="ü"/>
            </a:pPr>
            <a:r>
              <a:rPr lang="de-DE" dirty="0"/>
              <a:t>in der gewöhnlichen Weise </a:t>
            </a:r>
          </a:p>
          <a:p>
            <a:pPr lvl="0">
              <a:buFont typeface="Wingdings" panose="05000000000000000000" pitchFamily="2" charset="2"/>
              <a:buChar char="ü"/>
            </a:pPr>
            <a:r>
              <a:rPr lang="de-DE" dirty="0"/>
              <a:t>und möglichst ohne fremde Hilfe </a:t>
            </a:r>
          </a:p>
          <a:p>
            <a:pPr marL="0" indent="0">
              <a:buNone/>
            </a:pPr>
            <a:r>
              <a:rPr lang="de-DE" dirty="0"/>
              <a:t>ge­nutzt werden kann.</a:t>
            </a:r>
          </a:p>
          <a:p>
            <a:pPr marL="0" indent="0">
              <a:buNone/>
            </a:pPr>
            <a:r>
              <a:rPr lang="de-DE" b="1" dirty="0"/>
              <a:t>Barrierefreiheit ohne Ergonomie- und Effizienzanforderungen führt noch nicht zur gleichberechtigten gesellschaftlichen Teilhabe in der »gewöhnlichen Art und Weise«!</a:t>
            </a:r>
            <a:endParaRPr lang="de-DE" dirty="0"/>
          </a:p>
          <a:p>
            <a:pPr marL="0" indent="0">
              <a:buNone/>
            </a:pPr>
            <a:r>
              <a:rPr lang="de-DE" b="1" dirty="0"/>
              <a:t>Beispiele</a:t>
            </a:r>
            <a:endParaRPr lang="de-DE" dirty="0"/>
          </a:p>
          <a:p>
            <a:pPr lvl="0">
              <a:buFont typeface="Wingdings" panose="05000000000000000000" pitchFamily="2" charset="2"/>
              <a:buChar char="Ø"/>
            </a:pPr>
            <a:r>
              <a:rPr lang="de-DE" dirty="0"/>
              <a:t>Die auf einer Webseite präsentierten Informationen sind für den Benutzer von unterschiedlicher Relevanz. </a:t>
            </a:r>
          </a:p>
          <a:p>
            <a:pPr marL="0" indent="0">
              <a:buNone/>
            </a:pPr>
            <a:r>
              <a:rPr lang="de-DE" dirty="0"/>
              <a:t>Auch wenn manche Screenreader die Navigation nach sog. ›Blickfangelementen‹ ermöglichen, ist das nur ein erster Schritt, um dem Nutzer eines Screenreaders einen ähnlich effektiven und belastungsarmen Zugang zu den relevanten Informationen zu ermöglichen wie einem Nutzer ohne Barrierefreiheitsanforderungen.</a:t>
            </a:r>
          </a:p>
          <a:p>
            <a:pPr marL="0" indent="0">
              <a:buNone/>
            </a:pPr>
            <a:r>
              <a:rPr lang="de-DE" dirty="0"/>
              <a:t>Problem: </a:t>
            </a:r>
          </a:p>
          <a:p>
            <a:pPr marL="0" indent="0">
              <a:buNone/>
            </a:pPr>
            <a:r>
              <a:rPr lang="de-DE" dirty="0"/>
              <a:t>Da das Durchlesen der Website mehr Zeit beansprucht, sind Zeitlimits für die Nutzung von Websites vielfach zu kurz und erzeugen zusätzlichen Stress.</a:t>
            </a:r>
          </a:p>
          <a:p>
            <a:pPr marL="0" indent="0">
              <a:buNone/>
            </a:pPr>
            <a:endParaRPr lang="de-DE" dirty="0"/>
          </a:p>
        </p:txBody>
      </p:sp>
    </p:spTree>
    <p:extLst>
      <p:ext uri="{BB962C8B-B14F-4D97-AF65-F5344CB8AC3E}">
        <p14:creationId xmlns:p14="http://schemas.microsoft.com/office/powerpoint/2010/main" val="116005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CAAB9-4DF2-9C23-1146-B8CC65B2B807}"/>
              </a:ext>
            </a:extLst>
          </p:cNvPr>
          <p:cNvSpPr>
            <a:spLocks noGrp="1"/>
          </p:cNvSpPr>
          <p:nvPr>
            <p:ph type="title"/>
          </p:nvPr>
        </p:nvSpPr>
        <p:spPr/>
        <p:txBody>
          <a:bodyPr>
            <a:normAutofit fontScale="90000"/>
          </a:bodyPr>
          <a:lstStyle/>
          <a:p>
            <a:r>
              <a:rPr lang="de-DE" b="1" dirty="0"/>
              <a:t>6.2	Fehlende Effizienz- und </a:t>
            </a:r>
            <a:r>
              <a:rPr lang="de-DE" b="1" dirty="0" err="1"/>
              <a:t>Ergonomiekriterien</a:t>
            </a:r>
            <a:r>
              <a:rPr lang="de-DE" b="1" dirty="0"/>
              <a:t> </a:t>
            </a:r>
            <a:r>
              <a:rPr lang="de-DE" b="1"/>
              <a:t>für Barrierefreiheit III</a:t>
            </a:r>
            <a:endParaRPr lang="de-DE" dirty="0"/>
          </a:p>
        </p:txBody>
      </p:sp>
      <p:sp>
        <p:nvSpPr>
          <p:cNvPr id="3" name="Inhaltsplatzhalter 2">
            <a:extLst>
              <a:ext uri="{FF2B5EF4-FFF2-40B4-BE49-F238E27FC236}">
                <a16:creationId xmlns:a16="http://schemas.microsoft.com/office/drawing/2014/main" id="{D02E5F98-E284-3861-6037-3E486E373D6A}"/>
              </a:ext>
            </a:extLst>
          </p:cNvPr>
          <p:cNvSpPr>
            <a:spLocks noGrp="1"/>
          </p:cNvSpPr>
          <p:nvPr>
            <p:ph idx="1"/>
          </p:nvPr>
        </p:nvSpPr>
        <p:spPr>
          <a:xfrm>
            <a:off x="137159" y="776036"/>
            <a:ext cx="11924209" cy="5930366"/>
          </a:xfrm>
        </p:spPr>
        <p:txBody>
          <a:bodyPr>
            <a:normAutofit fontScale="92500" lnSpcReduction="20000"/>
          </a:bodyPr>
          <a:lstStyle/>
          <a:p>
            <a:pPr lvl="0">
              <a:lnSpc>
                <a:spcPct val="110000"/>
              </a:lnSpc>
              <a:spcBef>
                <a:spcPts val="600"/>
              </a:spcBef>
              <a:buFont typeface="Wingdings" panose="05000000000000000000" pitchFamily="2" charset="2"/>
              <a:buChar char="Ø"/>
            </a:pPr>
            <a:r>
              <a:rPr lang="de-DE" sz="2400" dirty="0"/>
              <a:t>Für Reisende ist es essenziell, dass das Smartphone auch unterwegs genutzt werden kann. </a:t>
            </a:r>
          </a:p>
          <a:p>
            <a:pPr marL="0" indent="0">
              <a:lnSpc>
                <a:spcPct val="110000"/>
              </a:lnSpc>
              <a:spcBef>
                <a:spcPts val="600"/>
              </a:spcBef>
              <a:buNone/>
            </a:pPr>
            <a:r>
              <a:rPr lang="de-DE" sz="2400" dirty="0"/>
              <a:t>Die heutigen Bildschirmtastaturen erschweren das sehr. </a:t>
            </a:r>
          </a:p>
          <a:p>
            <a:pPr lvl="0">
              <a:lnSpc>
                <a:spcPct val="110000"/>
              </a:lnSpc>
              <a:spcBef>
                <a:spcPts val="600"/>
              </a:spcBef>
              <a:buFont typeface="Wingdings" panose="05000000000000000000" pitchFamily="2" charset="2"/>
              <a:buChar char="§"/>
            </a:pPr>
            <a:r>
              <a:rPr lang="de-DE" sz="2400" dirty="0"/>
              <a:t>Studien zeigen, dass </a:t>
            </a:r>
          </a:p>
          <a:p>
            <a:pPr lvl="1">
              <a:lnSpc>
                <a:spcPct val="110000"/>
              </a:lnSpc>
              <a:spcBef>
                <a:spcPts val="600"/>
              </a:spcBef>
              <a:buFont typeface="Wingdings" panose="05000000000000000000" pitchFamily="2" charset="2"/>
              <a:buChar char="ü"/>
            </a:pPr>
            <a:r>
              <a:rPr lang="de-DE" sz="2000" dirty="0"/>
              <a:t>die Anzahl der von blinden Nutzern eingegebenen Wörter pro Minute nur halb so hoch und die Fehlerrate etwa drei Mal so hoch ist wie bei Nutzung einer physischen Tastatur.</a:t>
            </a:r>
            <a:br>
              <a:rPr lang="de-DE" sz="2000" dirty="0"/>
            </a:br>
            <a:r>
              <a:rPr lang="de-DE" sz="2000" dirty="0"/>
              <a:t>Das Angebot über USB oder Bluetooth anschließbarer externer Tastaturen ermöglicht nicht die Nutzung in der »gewöhnlichen Art und Weise« und nicht unter­wegs</a:t>
            </a:r>
          </a:p>
          <a:p>
            <a:pPr lvl="1">
              <a:lnSpc>
                <a:spcPct val="110000"/>
              </a:lnSpc>
              <a:spcBef>
                <a:spcPts val="600"/>
              </a:spcBef>
              <a:buFont typeface="Wingdings" panose="05000000000000000000" pitchFamily="2" charset="2"/>
              <a:buChar char="ü"/>
            </a:pPr>
            <a:r>
              <a:rPr lang="de-DE" sz="2000" dirty="0"/>
              <a:t>vorgesehene Hilfen wie Autokorrektur von blinden Nutzern vielfach nicht genutzt werden, da die Sprachausgabe die Vorschläge nicht automatisch vorliest (fehlende Erwartbarkeit). </a:t>
            </a:r>
            <a:br>
              <a:rPr lang="de-DE" sz="2000" dirty="0"/>
            </a:br>
            <a:r>
              <a:rPr lang="de-DE" sz="2000" dirty="0"/>
              <a:t>Hinzu kommt der sehr viel höhere Zeitaufwand für die Fehlerkorrektur.</a:t>
            </a:r>
          </a:p>
          <a:p>
            <a:pPr lvl="1">
              <a:lnSpc>
                <a:spcPct val="110000"/>
              </a:lnSpc>
              <a:spcBef>
                <a:spcPts val="600"/>
              </a:spcBef>
              <a:buFont typeface="Wingdings" panose="05000000000000000000" pitchFamily="2" charset="2"/>
              <a:buChar char="ü"/>
            </a:pPr>
            <a:r>
              <a:rPr lang="de-DE" sz="2000" dirty="0"/>
              <a:t>Spracheingabe scheidet unterwegs meist aus </a:t>
            </a:r>
          </a:p>
          <a:p>
            <a:pPr lvl="2">
              <a:lnSpc>
                <a:spcPct val="110000"/>
              </a:lnSpc>
              <a:spcBef>
                <a:spcPts val="600"/>
              </a:spcBef>
              <a:buFont typeface="Wingdings" panose="05000000000000000000" pitchFamily="2" charset="2"/>
              <a:buChar char="ü"/>
            </a:pPr>
            <a:r>
              <a:rPr lang="de-DE" sz="1900" dirty="0"/>
              <a:t>wegen der mit dem Pegel der Hintergrundgeräusche steigenden Fehlerhäufigkeit</a:t>
            </a:r>
          </a:p>
          <a:p>
            <a:pPr lvl="2">
              <a:lnSpc>
                <a:spcPct val="110000"/>
              </a:lnSpc>
              <a:spcBef>
                <a:spcPts val="600"/>
              </a:spcBef>
              <a:buFont typeface="Wingdings" panose="05000000000000000000" pitchFamily="2" charset="2"/>
              <a:buChar char="ü"/>
            </a:pPr>
            <a:r>
              <a:rPr lang="de-DE" sz="1900" dirty="0"/>
              <a:t>und der ungewollten Einbeziehung anderer Personen.</a:t>
            </a:r>
          </a:p>
          <a:p>
            <a:pPr marL="0" lvl="0" indent="0">
              <a:lnSpc>
                <a:spcPct val="110000"/>
              </a:lnSpc>
              <a:spcBef>
                <a:spcPts val="600"/>
              </a:spcBef>
              <a:buNone/>
            </a:pPr>
            <a:r>
              <a:rPr lang="de-DE" sz="2400" dirty="0"/>
              <a:t>Notwendig: </a:t>
            </a:r>
          </a:p>
          <a:p>
            <a:pPr lvl="0">
              <a:lnSpc>
                <a:spcPct val="110000"/>
              </a:lnSpc>
              <a:spcBef>
                <a:spcPts val="600"/>
              </a:spcBef>
              <a:buFont typeface="Wingdings" panose="05000000000000000000" pitchFamily="2" charset="2"/>
              <a:buChar char="ü"/>
            </a:pPr>
            <a:r>
              <a:rPr lang="de-DE" sz="2400" dirty="0"/>
              <a:t>Verbesserung des haptischen Feedbacks von Bildschirmtastaturen bzw. </a:t>
            </a:r>
          </a:p>
          <a:p>
            <a:pPr>
              <a:lnSpc>
                <a:spcPct val="110000"/>
              </a:lnSpc>
              <a:spcBef>
                <a:spcPts val="600"/>
              </a:spcBef>
              <a:buFont typeface="Wingdings" panose="05000000000000000000" pitchFamily="2" charset="2"/>
              <a:buChar char="ü"/>
            </a:pPr>
            <a:r>
              <a:rPr lang="de-DE" sz="2400" dirty="0"/>
              <a:t>die bessere Unterscheidbarkeit und fehlertolerante Bedie­nung der Tastensymbole!</a:t>
            </a:r>
          </a:p>
        </p:txBody>
      </p:sp>
    </p:spTree>
    <p:extLst>
      <p:ext uri="{BB962C8B-B14F-4D97-AF65-F5344CB8AC3E}">
        <p14:creationId xmlns:p14="http://schemas.microsoft.com/office/powerpoint/2010/main" val="42075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2551-2F72-A051-4E45-28E78D756ED3}"/>
              </a:ext>
            </a:extLst>
          </p:cNvPr>
          <p:cNvSpPr>
            <a:spLocks noGrp="1"/>
          </p:cNvSpPr>
          <p:nvPr>
            <p:ph type="title"/>
          </p:nvPr>
        </p:nvSpPr>
        <p:spPr>
          <a:xfrm>
            <a:off x="137159" y="151598"/>
            <a:ext cx="11924209" cy="528186"/>
          </a:xfrm>
        </p:spPr>
        <p:txBody>
          <a:bodyPr anchor="ctr">
            <a:normAutofit/>
          </a:bodyPr>
          <a:lstStyle/>
          <a:p>
            <a:r>
              <a:rPr lang="de-DE" b="1" dirty="0"/>
              <a:t>7. Fazit</a:t>
            </a:r>
          </a:p>
        </p:txBody>
      </p:sp>
      <p:sp>
        <p:nvSpPr>
          <p:cNvPr id="5" name="TextBox 4">
            <a:extLst>
              <a:ext uri="{FF2B5EF4-FFF2-40B4-BE49-F238E27FC236}">
                <a16:creationId xmlns:a16="http://schemas.microsoft.com/office/drawing/2014/main" id="{FF30791F-9471-46FB-81C2-65409EF36E4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285750" lvl="0" indent="-285750">
              <a:buFont typeface="Wingdings" panose="05000000000000000000" pitchFamily="2" charset="2"/>
              <a:buChar char="Ø"/>
            </a:pPr>
            <a:r>
              <a:rPr lang="de-DE" sz="2000" dirty="0"/>
              <a:t>Ergänzung der Vorschriften zur Barrierefreiheit um Ergonomie- und Effizienzkriterien</a:t>
            </a:r>
          </a:p>
          <a:p>
            <a:pPr lvl="0"/>
            <a:endParaRPr lang="de-DE" sz="2000" dirty="0"/>
          </a:p>
          <a:p>
            <a:pPr marL="285750" lvl="0" indent="-285750">
              <a:buFont typeface="Wingdings" panose="05000000000000000000" pitchFamily="2" charset="2"/>
              <a:buChar char="Ø"/>
            </a:pPr>
            <a:r>
              <a:rPr lang="de-DE" sz="2000" dirty="0"/>
              <a:t>Vorschriften des EAA müssen in allen Ländern auch für die bauliche Barrierefreiheit gelten</a:t>
            </a:r>
          </a:p>
          <a:p>
            <a:pPr lvl="0"/>
            <a:endParaRPr lang="de-DE" sz="2000" dirty="0"/>
          </a:p>
          <a:p>
            <a:pPr marL="285750" lvl="0" indent="-285750">
              <a:buFont typeface="Wingdings" panose="05000000000000000000" pitchFamily="2" charset="2"/>
              <a:buChar char="Ø"/>
            </a:pPr>
            <a:r>
              <a:rPr lang="de-DE" sz="2000" dirty="0"/>
              <a:t>Da die vollständige Herstellung baulicher Barrierefreiheit Jahrzehnte dauern wird, muss als Übergangslösung eine Verpflichtung zur Bereitstellung überprüfter Informationen zur Barrierefreiheit geschaffen werden.</a:t>
            </a:r>
          </a:p>
          <a:p>
            <a:pPr marL="0" indent="0">
              <a:spcBef>
                <a:spcPts val="2500"/>
              </a:spcBef>
              <a:spcAft>
                <a:spcPts val="600"/>
              </a:spcAft>
              <a:buFont typeface="Arial" panose="020B0604020202020204" pitchFamily="34" charset="0"/>
              <a:buNone/>
            </a:pPr>
            <a:endParaRPr lang="en-US" sz="1600" dirty="0"/>
          </a:p>
        </p:txBody>
      </p:sp>
      <p:pic>
        <p:nvPicPr>
          <p:cNvPr id="4" name="Content Placeholder 3">
            <a:extLst>
              <a:ext uri="{FF2B5EF4-FFF2-40B4-BE49-F238E27FC236}">
                <a16:creationId xmlns:a16="http://schemas.microsoft.com/office/drawing/2014/main" id="{C4919C3A-8640-4C1E-88F9-6D6CDD33DA4F}"/>
              </a:ext>
              <a:ext uri="{C183D7F6-B498-43B3-948B-1728B52AA6E4}">
                <adec:decorative xmlns:adec="http://schemas.microsoft.com/office/drawing/2017/decorative" val="1"/>
              </a:ext>
            </a:extLst>
          </p:cNvPr>
          <p:cNvPicPr>
            <a:picLocks noGrp="1" noChangeAspect="1"/>
          </p:cNvPicPr>
          <p:nvPr>
            <p:ph idx="1"/>
          </p:nvPr>
        </p:nvPicPr>
        <p:blipFill>
          <a:blip r:embed="rId3"/>
          <a:srcRect l="24532" r="8036" b="1"/>
          <a:stretch>
            <a:fillRect/>
          </a:stretch>
        </p:blipFill>
        <p:spPr>
          <a:xfrm>
            <a:off x="137159" y="776036"/>
            <a:ext cx="5866854" cy="5676965"/>
          </a:xfrm>
        </p:spPr>
      </p:pic>
    </p:spTree>
    <p:extLst>
      <p:ext uri="{BB962C8B-B14F-4D97-AF65-F5344CB8AC3E}">
        <p14:creationId xmlns:p14="http://schemas.microsoft.com/office/powerpoint/2010/main" val="151033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5817E93-628C-CC1B-CE6B-4A7873FD2B9C}"/>
              </a:ext>
            </a:extLst>
          </p:cNvPr>
          <p:cNvSpPr>
            <a:spLocks noGrp="1"/>
          </p:cNvSpPr>
          <p:nvPr>
            <p:ph type="ctrTitle"/>
          </p:nvPr>
        </p:nvSpPr>
        <p:spPr/>
        <p:txBody>
          <a:bodyPr/>
          <a:lstStyle/>
          <a:p>
            <a:r>
              <a:rPr lang="de-DE" dirty="0"/>
              <a:t>Danke </a:t>
            </a:r>
          </a:p>
        </p:txBody>
      </p:sp>
    </p:spTree>
    <p:extLst>
      <p:ext uri="{BB962C8B-B14F-4D97-AF65-F5344CB8AC3E}">
        <p14:creationId xmlns:p14="http://schemas.microsoft.com/office/powerpoint/2010/main" val="1689521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9E423-3D00-8D14-F80C-92117DAF2DD4}"/>
              </a:ext>
            </a:extLst>
          </p:cNvPr>
          <p:cNvSpPr>
            <a:spLocks noGrp="1"/>
          </p:cNvSpPr>
          <p:nvPr>
            <p:ph type="title"/>
          </p:nvPr>
        </p:nvSpPr>
        <p:spPr/>
        <p:txBody>
          <a:bodyPr/>
          <a:lstStyle/>
          <a:p>
            <a:r>
              <a:rPr lang="de-DE" dirty="0"/>
              <a:t>Quellen</a:t>
            </a:r>
          </a:p>
        </p:txBody>
      </p:sp>
      <p:sp>
        <p:nvSpPr>
          <p:cNvPr id="3" name="Inhaltsplatzhalter 2">
            <a:extLst>
              <a:ext uri="{FF2B5EF4-FFF2-40B4-BE49-F238E27FC236}">
                <a16:creationId xmlns:a16="http://schemas.microsoft.com/office/drawing/2014/main" id="{73AFFCC1-6089-1E24-0496-E7E3AE2FA4DF}"/>
              </a:ext>
            </a:extLst>
          </p:cNvPr>
          <p:cNvSpPr>
            <a:spLocks noGrp="1"/>
          </p:cNvSpPr>
          <p:nvPr>
            <p:ph idx="1"/>
          </p:nvPr>
        </p:nvSpPr>
        <p:spPr/>
        <p:txBody>
          <a:bodyPr/>
          <a:lstStyle/>
          <a:p>
            <a:r>
              <a:rPr lang="de-DE" dirty="0"/>
              <a:t>Clawson, James et. </a:t>
            </a:r>
            <a:r>
              <a:rPr lang="en-GB" dirty="0"/>
              <a:t>Al.: </a:t>
            </a:r>
            <a:r>
              <a:rPr lang="en-GB" dirty="0" err="1"/>
              <a:t>BrailleTouch</a:t>
            </a:r>
            <a:r>
              <a:rPr lang="en-GB" dirty="0"/>
              <a:t>: Mobile Touchscreen Text Entry for the Visually Impaired, in: Proceedings of the 14th International Conference on Human-Computer Interaction with Mobile Devices and Services (</a:t>
            </a:r>
            <a:r>
              <a:rPr lang="en-GB" dirty="0" err="1"/>
              <a:t>MobileHCI</a:t>
            </a:r>
            <a:r>
              <a:rPr lang="en-GB" dirty="0"/>
              <a:t> '12), S. 73–82,</a:t>
            </a:r>
            <a:endParaRPr lang="de-DE" dirty="0"/>
          </a:p>
          <a:p>
            <a:r>
              <a:rPr lang="de-DE" dirty="0">
                <a:hlinkClick r:id="rId2"/>
              </a:rPr>
              <a:t>https://www.researchgate.net/publication/235697664_BrailleTouch_mobile_touchscreen_text_entry_for_the_visually_impaired</a:t>
            </a:r>
            <a:r>
              <a:rPr lang="de-DE" dirty="0"/>
              <a:t> (abgerufen am 17.08.2025)</a:t>
            </a:r>
          </a:p>
          <a:p>
            <a:r>
              <a:rPr lang="de-DE" dirty="0"/>
              <a:t> Leidner, Rüdiger: Blind über den Inka-Pfad – Diskriminierung inklusive, in: Leidner, Rüdiger: Einfach geradeaus?</a:t>
            </a:r>
          </a:p>
          <a:p>
            <a:r>
              <a:rPr lang="de-DE" dirty="0"/>
              <a:t>https://www.amazon.de/Einfach-geradeaus-besser-früher-erblinden-</a:t>
            </a:r>
            <a:r>
              <a:rPr lang="de-DE" dirty="0" err="1"/>
              <a:t>ebook</a:t>
            </a:r>
            <a:r>
              <a:rPr lang="de-DE" dirty="0"/>
              <a:t>/</a:t>
            </a:r>
            <a:r>
              <a:rPr lang="de-DE" dirty="0" err="1"/>
              <a:t>dp</a:t>
            </a:r>
            <a:r>
              <a:rPr lang="de-DE" dirty="0"/>
              <a:t>/B08L244RDZ</a:t>
            </a:r>
          </a:p>
          <a:p>
            <a:r>
              <a:rPr lang="de-DE" dirty="0"/>
              <a:t> </a:t>
            </a:r>
            <a:r>
              <a:rPr lang="en-GB" dirty="0"/>
              <a:t>MMGY Travel Intelligence: Portrait of European Travellers with Mobility &amp; Accessibility Needs</a:t>
            </a:r>
            <a:endParaRPr lang="de-DE" dirty="0"/>
          </a:p>
          <a:p>
            <a:r>
              <a:rPr lang="de-DE" dirty="0">
                <a:hlinkClick r:id="rId3"/>
              </a:rPr>
              <a:t>https://store.mmgyintel.com/products/2025-portrait-of-european-travellers-with-mobility-accesso</a:t>
            </a:r>
            <a:r>
              <a:rPr lang="de-DE" dirty="0"/>
              <a:t>) (abgerufen am 05.07.2025). </a:t>
            </a:r>
          </a:p>
        </p:txBody>
      </p:sp>
    </p:spTree>
    <p:extLst>
      <p:ext uri="{BB962C8B-B14F-4D97-AF65-F5344CB8AC3E}">
        <p14:creationId xmlns:p14="http://schemas.microsoft.com/office/powerpoint/2010/main" val="2709234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CC3981D-1230-2152-C5CB-07AB29062BD1}"/>
              </a:ext>
            </a:extLst>
          </p:cNvPr>
          <p:cNvSpPr>
            <a:spLocks noGrp="1"/>
          </p:cNvSpPr>
          <p:nvPr>
            <p:ph type="title"/>
          </p:nvPr>
        </p:nvSpPr>
        <p:spPr/>
        <p:txBody>
          <a:bodyPr/>
          <a:lstStyle/>
          <a:p>
            <a:r>
              <a:rPr lang="de-DE" dirty="0"/>
              <a:t>Übersicht</a:t>
            </a:r>
          </a:p>
        </p:txBody>
      </p:sp>
      <p:sp>
        <p:nvSpPr>
          <p:cNvPr id="6" name="Inhaltsplatzhalter 5">
            <a:extLst>
              <a:ext uri="{FF2B5EF4-FFF2-40B4-BE49-F238E27FC236}">
                <a16:creationId xmlns:a16="http://schemas.microsoft.com/office/drawing/2014/main" id="{70E5E683-D359-A9B0-16D2-79BC2F2CDBF4}"/>
              </a:ext>
            </a:extLst>
          </p:cNvPr>
          <p:cNvSpPr>
            <a:spLocks noGrp="1"/>
          </p:cNvSpPr>
          <p:nvPr>
            <p:ph idx="1"/>
          </p:nvPr>
        </p:nvSpPr>
        <p:spPr/>
        <p:txBody>
          <a:bodyPr/>
          <a:lstStyle/>
          <a:p>
            <a:pPr marL="342900" indent="-342900">
              <a:buFont typeface="+mj-lt"/>
              <a:buAutoNum type="arabicPeriod"/>
            </a:pPr>
            <a:r>
              <a:rPr lang="de-DE" dirty="0"/>
              <a:t>Die Bedeutung des European </a:t>
            </a:r>
            <a:r>
              <a:rPr lang="de-DE" dirty="0" err="1"/>
              <a:t>Accessibility</a:t>
            </a:r>
            <a:r>
              <a:rPr lang="de-DE" dirty="0"/>
              <a:t> Act (EAA) für Reisende mit Barrierefreiheitsanforderungen</a:t>
            </a:r>
          </a:p>
          <a:p>
            <a:pPr marL="342900" indent="-342900">
              <a:buFont typeface="+mj-lt"/>
              <a:buAutoNum type="arabicPeriod"/>
            </a:pPr>
            <a:r>
              <a:rPr lang="de-DE" dirty="0"/>
              <a:t>Formen des Tourismus</a:t>
            </a:r>
          </a:p>
          <a:p>
            <a:pPr marL="342900" indent="-342900">
              <a:buFont typeface="+mj-lt"/>
              <a:buAutoNum type="arabicPeriod"/>
            </a:pPr>
            <a:r>
              <a:rPr lang="de-DE" dirty="0"/>
              <a:t>Wer profitiert von Barrierefreiheit beim Reisen?</a:t>
            </a:r>
          </a:p>
          <a:p>
            <a:pPr marL="342900" indent="-342900">
              <a:buFont typeface="+mj-lt"/>
              <a:buAutoNum type="arabicPeriod"/>
            </a:pPr>
            <a:r>
              <a:rPr lang="de-DE" dirty="0"/>
              <a:t>Was ist Tourismus?</a:t>
            </a:r>
          </a:p>
          <a:p>
            <a:pPr marL="342900" indent="-342900">
              <a:buFont typeface="+mj-lt"/>
              <a:buAutoNum type="arabicPeriod"/>
            </a:pPr>
            <a:r>
              <a:rPr lang="de-DE" dirty="0"/>
              <a:t>Barrieren vor und während der Reise</a:t>
            </a:r>
          </a:p>
          <a:p>
            <a:pPr marL="342900" indent="-342900">
              <a:buFont typeface="+mj-lt"/>
              <a:buAutoNum type="arabicPeriod"/>
            </a:pPr>
            <a:r>
              <a:rPr lang="de-DE" dirty="0"/>
              <a:t>Offene Fragen</a:t>
            </a:r>
          </a:p>
          <a:p>
            <a:pPr marL="571500" lvl="1" indent="-342900">
              <a:buFont typeface="+mj-lt"/>
              <a:buAutoNum type="arabicPeriod"/>
            </a:pPr>
            <a:r>
              <a:rPr lang="de-DE" dirty="0"/>
              <a:t>Fehlende Verlässlichkeit der Informationen  über Barrierefreiheit</a:t>
            </a:r>
          </a:p>
          <a:p>
            <a:pPr marL="571500" lvl="1" indent="-342900">
              <a:buFont typeface="+mj-lt"/>
              <a:buAutoNum type="arabicPeriod"/>
            </a:pPr>
            <a:r>
              <a:rPr lang="de-DE" dirty="0"/>
              <a:t>Fehlende Effizienz- und </a:t>
            </a:r>
            <a:r>
              <a:rPr lang="de-DE" dirty="0" err="1"/>
              <a:t>Ergonomiekriterien</a:t>
            </a:r>
            <a:r>
              <a:rPr lang="de-DE" dirty="0"/>
              <a:t> für Barrierefreiheit	</a:t>
            </a:r>
          </a:p>
          <a:p>
            <a:pPr marL="342900" indent="-342900">
              <a:buFont typeface="+mj-lt"/>
              <a:buAutoNum type="arabicPeriod"/>
            </a:pPr>
            <a:r>
              <a:rPr lang="de-DE" dirty="0"/>
              <a:t>Fazit	</a:t>
            </a:r>
          </a:p>
          <a:p>
            <a:pPr marL="0" indent="0">
              <a:buNone/>
            </a:pPr>
            <a:r>
              <a:rPr lang="de-DE" dirty="0"/>
              <a:t>Quellen</a:t>
            </a:r>
          </a:p>
          <a:p>
            <a:endParaRPr lang="de-DE" dirty="0"/>
          </a:p>
        </p:txBody>
      </p:sp>
    </p:spTree>
    <p:extLst>
      <p:ext uri="{BB962C8B-B14F-4D97-AF65-F5344CB8AC3E}">
        <p14:creationId xmlns:p14="http://schemas.microsoft.com/office/powerpoint/2010/main" val="66925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E135-FC28-C8C0-3461-C84933428EC2}"/>
              </a:ext>
            </a:extLst>
          </p:cNvPr>
          <p:cNvSpPr>
            <a:spLocks noGrp="1"/>
          </p:cNvSpPr>
          <p:nvPr>
            <p:ph type="title"/>
          </p:nvPr>
        </p:nvSpPr>
        <p:spPr>
          <a:xfrm>
            <a:off x="137159" y="151598"/>
            <a:ext cx="11924209" cy="528186"/>
          </a:xfrm>
        </p:spPr>
        <p:txBody>
          <a:bodyPr anchor="ctr">
            <a:normAutofit fontScale="90000"/>
          </a:bodyPr>
          <a:lstStyle/>
          <a:p>
            <a:r>
              <a:rPr lang="de-DE" dirty="0"/>
              <a:t>1. Die Bedeutung des European </a:t>
            </a:r>
            <a:r>
              <a:rPr lang="de-DE" dirty="0" err="1"/>
              <a:t>Accessibility</a:t>
            </a:r>
            <a:r>
              <a:rPr lang="de-DE" dirty="0"/>
              <a:t> Act (EAA) für Reisende mit Barrierefreiheitsanforderungen</a:t>
            </a:r>
          </a:p>
        </p:txBody>
      </p:sp>
      <p:sp>
        <p:nvSpPr>
          <p:cNvPr id="5" name="TextBox 4">
            <a:extLst>
              <a:ext uri="{FF2B5EF4-FFF2-40B4-BE49-F238E27FC236}">
                <a16:creationId xmlns:a16="http://schemas.microsoft.com/office/drawing/2014/main" id="{72BA054E-FB2F-4CA7-825E-84754BD0645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8" y="776036"/>
            <a:ext cx="6353093" cy="5676965"/>
          </a:xfrm>
          <a:prstGeom prst="rect">
            <a:avLst/>
          </a:prstGeom>
        </p:spPr>
        <p:txBody>
          <a:bodyPr>
            <a:normAutofit/>
          </a:bodyPr>
          <a:lstStyle/>
          <a:p>
            <a:pPr>
              <a:lnSpc>
                <a:spcPct val="120000"/>
              </a:lnSpc>
              <a:spcBef>
                <a:spcPts val="600"/>
              </a:spcBef>
              <a:spcAft>
                <a:spcPts val="600"/>
              </a:spcAft>
            </a:pPr>
            <a:r>
              <a:rPr lang="de-DE" sz="2000" b="1" dirty="0"/>
              <a:t>Der EAA vereinheitlicht die Barrierefreiheitsregelungen innerhalb der EU. </a:t>
            </a:r>
          </a:p>
          <a:p>
            <a:pPr>
              <a:lnSpc>
                <a:spcPct val="120000"/>
              </a:lnSpc>
              <a:spcBef>
                <a:spcPts val="600"/>
              </a:spcBef>
              <a:spcAft>
                <a:spcPts val="600"/>
              </a:spcAft>
            </a:pPr>
            <a:r>
              <a:rPr lang="de-DE" sz="2000" b="1" dirty="0"/>
              <a:t>Reisende mit Barrierefreiheitsanforderungen können davon ausgehen, </a:t>
            </a:r>
          </a:p>
          <a:p>
            <a:pPr marL="285750" indent="-285750">
              <a:lnSpc>
                <a:spcPct val="120000"/>
              </a:lnSpc>
              <a:spcBef>
                <a:spcPts val="600"/>
              </a:spcBef>
              <a:spcAft>
                <a:spcPts val="600"/>
              </a:spcAft>
              <a:buFont typeface="Arial" panose="020B0604020202020204" pitchFamily="34" charset="0"/>
              <a:buChar char="•"/>
            </a:pPr>
            <a:r>
              <a:rPr lang="de-DE" sz="2000" dirty="0"/>
              <a:t>dass sie bei Reisen in andere EU-Länder </a:t>
            </a:r>
          </a:p>
          <a:p>
            <a:pPr marL="285750" indent="-285750">
              <a:lnSpc>
                <a:spcPct val="120000"/>
              </a:lnSpc>
              <a:spcBef>
                <a:spcPts val="600"/>
              </a:spcBef>
              <a:spcAft>
                <a:spcPts val="600"/>
              </a:spcAft>
              <a:buFont typeface="Arial" panose="020B0604020202020204" pitchFamily="34" charset="0"/>
              <a:buChar char="•"/>
            </a:pPr>
            <a:r>
              <a:rPr lang="de-DE" sz="2000" dirty="0"/>
              <a:t>hinsichtlich der Barrierefreiheit der durch den EAA geregelten Produkte und Dienstleistungen </a:t>
            </a:r>
          </a:p>
          <a:p>
            <a:pPr marL="285750" indent="-285750">
              <a:lnSpc>
                <a:spcPct val="120000"/>
              </a:lnSpc>
              <a:spcBef>
                <a:spcPts val="600"/>
              </a:spcBef>
              <a:spcAft>
                <a:spcPts val="600"/>
              </a:spcAft>
              <a:buFont typeface="Arial" panose="020B0604020202020204" pitchFamily="34" charset="0"/>
              <a:buChar char="•"/>
            </a:pPr>
            <a:r>
              <a:rPr lang="de-DE" sz="2000" dirty="0"/>
              <a:t>nach Ablauf der Übergangsfristen </a:t>
            </a:r>
          </a:p>
          <a:p>
            <a:pPr>
              <a:lnSpc>
                <a:spcPct val="120000"/>
              </a:lnSpc>
              <a:spcBef>
                <a:spcPts val="600"/>
              </a:spcBef>
              <a:spcAft>
                <a:spcPts val="600"/>
              </a:spcAft>
            </a:pPr>
            <a:r>
              <a:rPr lang="de-DE" sz="2000" dirty="0"/>
              <a:t>überall dieselben Bedingungen vorfinden. </a:t>
            </a:r>
          </a:p>
          <a:p>
            <a:pPr>
              <a:lnSpc>
                <a:spcPct val="120000"/>
              </a:lnSpc>
              <a:spcBef>
                <a:spcPts val="600"/>
              </a:spcBef>
              <a:spcAft>
                <a:spcPts val="600"/>
              </a:spcAft>
            </a:pPr>
            <a:r>
              <a:rPr lang="de-DE" sz="2000" dirty="0"/>
              <a:t>Der EAA schafft eine wichtige Rahmenbedingung für barrierefreien Tourismus.</a:t>
            </a:r>
          </a:p>
        </p:txBody>
      </p:sp>
      <p:pic>
        <p:nvPicPr>
          <p:cNvPr id="4" name="Content Placeholder 3">
            <a:extLst>
              <a:ext uri="{FF2B5EF4-FFF2-40B4-BE49-F238E27FC236}">
                <a16:creationId xmlns:a16="http://schemas.microsoft.com/office/drawing/2014/main" id="{78F3C266-0F35-442B-A82D-78D111DCEFC7}"/>
              </a:ext>
              <a:ext uri="{C183D7F6-B498-43B3-948B-1728B52AA6E4}">
                <adec:decorative xmlns:adec="http://schemas.microsoft.com/office/drawing/2017/decorative" val="1"/>
              </a:ext>
            </a:extLst>
          </p:cNvPr>
          <p:cNvPicPr>
            <a:picLocks noGrp="1" noChangeAspect="1"/>
          </p:cNvPicPr>
          <p:nvPr>
            <p:ph idx="1"/>
          </p:nvPr>
        </p:nvPicPr>
        <p:blipFill>
          <a:blip r:embed="rId3"/>
          <a:srcRect l="22683" r="8334"/>
          <a:stretch>
            <a:fillRect/>
          </a:stretch>
        </p:blipFill>
        <p:spPr>
          <a:xfrm>
            <a:off x="6629399" y="776036"/>
            <a:ext cx="5431967" cy="5676965"/>
          </a:xfrm>
        </p:spPr>
      </p:pic>
    </p:spTree>
    <p:extLst>
      <p:ext uri="{BB962C8B-B14F-4D97-AF65-F5344CB8AC3E}">
        <p14:creationId xmlns:p14="http://schemas.microsoft.com/office/powerpoint/2010/main" val="3104850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932B-48B0-7CE0-15FA-1B78C7892FEC}"/>
              </a:ext>
            </a:extLst>
          </p:cNvPr>
          <p:cNvSpPr>
            <a:spLocks noGrp="1"/>
          </p:cNvSpPr>
          <p:nvPr>
            <p:ph type="title"/>
          </p:nvPr>
        </p:nvSpPr>
        <p:spPr>
          <a:xfrm>
            <a:off x="137159" y="151598"/>
            <a:ext cx="11924209" cy="528186"/>
          </a:xfrm>
        </p:spPr>
        <p:txBody>
          <a:bodyPr anchor="ctr">
            <a:normAutofit/>
          </a:bodyPr>
          <a:lstStyle/>
          <a:p>
            <a:r>
              <a:rPr lang="de-DE" dirty="0"/>
              <a:t>2. Formen des Tourismus</a:t>
            </a:r>
            <a:endParaRPr lang="en-US" dirty="0"/>
          </a:p>
        </p:txBody>
      </p:sp>
      <p:sp>
        <p:nvSpPr>
          <p:cNvPr id="5" name="TextBox 4">
            <a:extLst>
              <a:ext uri="{FF2B5EF4-FFF2-40B4-BE49-F238E27FC236}">
                <a16:creationId xmlns:a16="http://schemas.microsoft.com/office/drawing/2014/main" id="{017AECB1-2070-4582-B3A8-26B25E31F16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6740718" cy="5676965"/>
          </a:xfrm>
          <a:prstGeom prst="rect">
            <a:avLst/>
          </a:prstGeom>
        </p:spPr>
        <p:txBody>
          <a:bodyPr>
            <a:noAutofit/>
          </a:bodyPr>
          <a:lstStyle/>
          <a:p>
            <a:pPr>
              <a:lnSpc>
                <a:spcPct val="120000"/>
              </a:lnSpc>
              <a:spcBef>
                <a:spcPts val="600"/>
              </a:spcBef>
              <a:spcAft>
                <a:spcPts val="600"/>
              </a:spcAft>
            </a:pPr>
            <a:r>
              <a:rPr lang="de-DE" sz="2000" b="1" dirty="0"/>
              <a:t>Zum Tourismus gehören Kategorien wie:</a:t>
            </a:r>
          </a:p>
          <a:p>
            <a:pPr marL="285750" indent="-285750">
              <a:lnSpc>
                <a:spcPct val="120000"/>
              </a:lnSpc>
              <a:spcBef>
                <a:spcPts val="600"/>
              </a:spcBef>
              <a:spcAft>
                <a:spcPts val="600"/>
              </a:spcAft>
              <a:buFont typeface="Wingdings" panose="05000000000000000000" pitchFamily="2" charset="2"/>
              <a:buChar char="§"/>
            </a:pPr>
            <a:r>
              <a:rPr lang="de-DE" sz="2000" dirty="0"/>
              <a:t>	Inlands-/Auslandstourismus</a:t>
            </a:r>
          </a:p>
          <a:p>
            <a:pPr marL="285750" indent="-285750">
              <a:lnSpc>
                <a:spcPct val="120000"/>
              </a:lnSpc>
              <a:spcBef>
                <a:spcPts val="600"/>
              </a:spcBef>
              <a:spcAft>
                <a:spcPts val="600"/>
              </a:spcAft>
              <a:buFont typeface="Wingdings" panose="05000000000000000000" pitchFamily="2" charset="2"/>
              <a:buChar char="§"/>
            </a:pPr>
            <a:r>
              <a:rPr lang="de-DE" sz="2000" dirty="0"/>
              <a:t>	Geschäfts-/Freizeittourismus</a:t>
            </a:r>
          </a:p>
          <a:p>
            <a:pPr marL="285750" indent="-285750">
              <a:lnSpc>
                <a:spcPct val="120000"/>
              </a:lnSpc>
              <a:spcBef>
                <a:spcPts val="600"/>
              </a:spcBef>
              <a:spcAft>
                <a:spcPts val="600"/>
              </a:spcAft>
              <a:buFont typeface="Wingdings" panose="05000000000000000000" pitchFamily="2" charset="2"/>
              <a:buChar char="§"/>
            </a:pPr>
            <a:r>
              <a:rPr lang="de-DE" sz="2000" dirty="0"/>
              <a:t>	Der Freizeittourismus lässt sich noch weiter gliedern: </a:t>
            </a:r>
          </a:p>
          <a:p>
            <a:pPr marL="800100" lvl="1" indent="-342900">
              <a:lnSpc>
                <a:spcPct val="120000"/>
              </a:lnSpc>
              <a:spcBef>
                <a:spcPts val="600"/>
              </a:spcBef>
              <a:spcAft>
                <a:spcPts val="600"/>
              </a:spcAft>
              <a:buFont typeface="Wingdings" panose="05000000000000000000" pitchFamily="2" charset="2"/>
              <a:buChar char="ü"/>
            </a:pPr>
            <a:r>
              <a:rPr lang="de-DE" sz="2000" dirty="0"/>
              <a:t>	Kulturtourismus </a:t>
            </a:r>
          </a:p>
          <a:p>
            <a:pPr marL="800100" lvl="1" indent="-342900">
              <a:lnSpc>
                <a:spcPct val="120000"/>
              </a:lnSpc>
              <a:spcBef>
                <a:spcPts val="600"/>
              </a:spcBef>
              <a:spcAft>
                <a:spcPts val="600"/>
              </a:spcAft>
              <a:buFont typeface="Wingdings" panose="05000000000000000000" pitchFamily="2" charset="2"/>
              <a:buChar char="ü"/>
            </a:pPr>
            <a:r>
              <a:rPr lang="de-DE" sz="2000" dirty="0"/>
              <a:t>	Sport- und </a:t>
            </a:r>
          </a:p>
          <a:p>
            <a:pPr marL="800100" lvl="1" indent="-342900">
              <a:lnSpc>
                <a:spcPct val="120000"/>
              </a:lnSpc>
              <a:spcBef>
                <a:spcPts val="600"/>
              </a:spcBef>
              <a:spcAft>
                <a:spcPts val="600"/>
              </a:spcAft>
              <a:buFont typeface="Wingdings" panose="05000000000000000000" pitchFamily="2" charset="2"/>
              <a:buChar char="ü"/>
            </a:pPr>
            <a:r>
              <a:rPr lang="de-DE" sz="2000" dirty="0"/>
              <a:t>	Wassertourismus.</a:t>
            </a:r>
          </a:p>
          <a:p>
            <a:pPr>
              <a:lnSpc>
                <a:spcPct val="120000"/>
              </a:lnSpc>
              <a:spcBef>
                <a:spcPts val="600"/>
              </a:spcBef>
              <a:spcAft>
                <a:spcPts val="600"/>
              </a:spcAft>
            </a:pPr>
            <a:r>
              <a:rPr lang="de-DE" sz="2000" b="1" dirty="0"/>
              <a:t>Hinweis:</a:t>
            </a:r>
          </a:p>
          <a:p>
            <a:pPr>
              <a:lnSpc>
                <a:spcPct val="120000"/>
              </a:lnSpc>
              <a:spcBef>
                <a:spcPts val="600"/>
              </a:spcBef>
              <a:spcAft>
                <a:spcPts val="600"/>
              </a:spcAft>
            </a:pPr>
            <a:r>
              <a:rPr lang="de-DE" sz="2000" dirty="0"/>
              <a:t>Durch mehr Barrierefreiheit auch für Geschäftsreisen leistet der EAA auch einen Beitrag zur Ermöglichung wirtschaftlicher Aktivitäten und beruflicher Inklusion.</a:t>
            </a:r>
          </a:p>
        </p:txBody>
      </p:sp>
      <p:pic>
        <p:nvPicPr>
          <p:cNvPr id="4" name="Content Placeholder 3">
            <a:extLst>
              <a:ext uri="{FF2B5EF4-FFF2-40B4-BE49-F238E27FC236}">
                <a16:creationId xmlns:a16="http://schemas.microsoft.com/office/drawing/2014/main" id="{86781E95-76FF-4336-9D2F-FA1324DF5F3B}"/>
              </a:ext>
              <a:ext uri="{C183D7F6-B498-43B3-948B-1728B52AA6E4}">
                <adec:decorative xmlns:adec="http://schemas.microsoft.com/office/drawing/2017/decorative" val="1"/>
              </a:ext>
            </a:extLst>
          </p:cNvPr>
          <p:cNvPicPr>
            <a:picLocks noGrp="1" noChangeAspect="1"/>
          </p:cNvPicPr>
          <p:nvPr>
            <p:ph idx="1"/>
          </p:nvPr>
        </p:nvPicPr>
        <p:blipFill>
          <a:blip r:embed="rId3"/>
          <a:srcRect r="2596" b="-2"/>
          <a:stretch>
            <a:fillRect/>
          </a:stretch>
        </p:blipFill>
        <p:spPr>
          <a:xfrm>
            <a:off x="6877877" y="776036"/>
            <a:ext cx="5183489" cy="5676965"/>
          </a:xfrm>
        </p:spPr>
      </p:pic>
    </p:spTree>
    <p:extLst>
      <p:ext uri="{BB962C8B-B14F-4D97-AF65-F5344CB8AC3E}">
        <p14:creationId xmlns:p14="http://schemas.microsoft.com/office/powerpoint/2010/main" val="167212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58EB-C6FD-B556-E12B-191D7605C9F1}"/>
              </a:ext>
            </a:extLst>
          </p:cNvPr>
          <p:cNvSpPr>
            <a:spLocks noGrp="1"/>
          </p:cNvSpPr>
          <p:nvPr>
            <p:ph type="title"/>
          </p:nvPr>
        </p:nvSpPr>
        <p:spPr/>
        <p:txBody>
          <a:bodyPr vert="horz" lIns="91440" tIns="45720" rIns="91440" bIns="45720" rtlCol="0" anchor="b">
            <a:normAutofit/>
          </a:bodyPr>
          <a:lstStyle/>
          <a:p>
            <a:r>
              <a:rPr lang="de-DE" sz="3000" dirty="0"/>
              <a:t>3. Wer profitiert von Barrierefreiheit beim Reisen?</a:t>
            </a:r>
            <a:endParaRPr lang="en-US" sz="3000" dirty="0"/>
          </a:p>
        </p:txBody>
      </p:sp>
      <p:sp>
        <p:nvSpPr>
          <p:cNvPr id="5" name="TextBox 4">
            <a:extLst>
              <a:ext uri="{FF2B5EF4-FFF2-40B4-BE49-F238E27FC236}">
                <a16:creationId xmlns:a16="http://schemas.microsoft.com/office/drawing/2014/main" id="{AC72F444-0DA0-4751-B8BB-5A2688A48F6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305" y="1012371"/>
            <a:ext cx="12163695" cy="5351853"/>
          </a:xfrm>
          <a:prstGeom prst="rect">
            <a:avLst/>
          </a:prstGeom>
        </p:spPr>
        <p:txBody>
          <a:bodyPr>
            <a:normAutofit fontScale="92500" lnSpcReduction="10000"/>
          </a:bodyPr>
          <a:lstStyle/>
          <a:p>
            <a:pPr>
              <a:lnSpc>
                <a:spcPct val="120000"/>
              </a:lnSpc>
              <a:spcAft>
                <a:spcPts val="600"/>
              </a:spcAft>
            </a:pPr>
            <a:r>
              <a:rPr lang="de-DE" sz="2200" dirty="0"/>
              <a:t>Der Kreis der </a:t>
            </a:r>
            <a:r>
              <a:rPr lang="de-DE" sz="2000" dirty="0"/>
              <a:t>Menschen, die von Barrierefreiheit profitieren, beschränkt sich nicht auf Menschen mit amtlich anerkannten Schwerbehinderungen. </a:t>
            </a:r>
          </a:p>
          <a:p>
            <a:pPr>
              <a:lnSpc>
                <a:spcPct val="120000"/>
              </a:lnSpc>
              <a:spcAft>
                <a:spcPts val="600"/>
              </a:spcAft>
            </a:pPr>
            <a:r>
              <a:rPr lang="de-DE" sz="2000" dirty="0"/>
              <a:t>Hinzu kommen		 </a:t>
            </a:r>
          </a:p>
          <a:p>
            <a:pPr marL="1200150" lvl="2" indent="-285750">
              <a:lnSpc>
                <a:spcPct val="120000"/>
              </a:lnSpc>
              <a:spcAft>
                <a:spcPts val="600"/>
              </a:spcAft>
              <a:buFont typeface="Wingdings" panose="05000000000000000000" pitchFamily="2" charset="2"/>
              <a:buChar char="ü"/>
            </a:pPr>
            <a:r>
              <a:rPr lang="de-DE" sz="2000" dirty="0"/>
              <a:t>	Menschen mit leichteren Beeinträchtigungen</a:t>
            </a:r>
          </a:p>
          <a:p>
            <a:pPr marL="1200150" lvl="2" indent="-285750">
              <a:lnSpc>
                <a:spcPct val="120000"/>
              </a:lnSpc>
              <a:spcAft>
                <a:spcPts val="600"/>
              </a:spcAft>
              <a:buFont typeface="Wingdings" panose="05000000000000000000" pitchFamily="2" charset="2"/>
              <a:buChar char="ü"/>
            </a:pPr>
            <a:r>
              <a:rPr lang="de-DE" sz="2000" dirty="0"/>
              <a:t>	Menschen mit temporären Beeinträchtigungen </a:t>
            </a:r>
          </a:p>
          <a:p>
            <a:pPr marL="1200150" lvl="2" indent="-285750">
              <a:lnSpc>
                <a:spcPct val="120000"/>
              </a:lnSpc>
              <a:spcAft>
                <a:spcPts val="600"/>
              </a:spcAft>
              <a:buFont typeface="Wingdings" panose="05000000000000000000" pitchFamily="2" charset="2"/>
              <a:buChar char="ü"/>
            </a:pPr>
            <a:r>
              <a:rPr lang="de-DE" sz="2000" dirty="0"/>
              <a:t>	Menschen mit altersbedingten Einschränkungen </a:t>
            </a:r>
          </a:p>
          <a:p>
            <a:pPr marL="1200150" lvl="2" indent="-285750">
              <a:lnSpc>
                <a:spcPct val="120000"/>
              </a:lnSpc>
              <a:spcAft>
                <a:spcPts val="600"/>
              </a:spcAft>
              <a:buFont typeface="Wingdings" panose="05000000000000000000" pitchFamily="2" charset="2"/>
              <a:buChar char="ü"/>
            </a:pPr>
            <a:r>
              <a:rPr lang="de-DE" sz="2000" dirty="0"/>
              <a:t>	chronisch kranke Menschen</a:t>
            </a:r>
          </a:p>
          <a:p>
            <a:pPr>
              <a:lnSpc>
                <a:spcPct val="120000"/>
              </a:lnSpc>
              <a:spcAft>
                <a:spcPts val="600"/>
              </a:spcAft>
            </a:pPr>
            <a:r>
              <a:rPr lang="de-DE" sz="2000" dirty="0"/>
              <a:t>Laut Eurostat gab es 2023 in der EU ca. 120 Mio. Menschen mit dauerhaften Aktivitätsbeeinträchtigungen </a:t>
            </a:r>
          </a:p>
          <a:p>
            <a:pPr>
              <a:lnSpc>
                <a:spcPct val="120000"/>
              </a:lnSpc>
              <a:spcAft>
                <a:spcPts val="600"/>
              </a:spcAft>
            </a:pPr>
            <a:r>
              <a:rPr lang="de-DE" sz="2000" dirty="0"/>
              <a:t>Das entspricht 26,8% der EU-Bevölkerung.</a:t>
            </a:r>
          </a:p>
          <a:p>
            <a:pPr>
              <a:lnSpc>
                <a:spcPct val="120000"/>
              </a:lnSpc>
              <a:spcAft>
                <a:spcPts val="600"/>
              </a:spcAft>
            </a:pPr>
            <a:r>
              <a:rPr lang="de-DE" sz="2000" dirty="0"/>
              <a:t>Hinzu kommen temporäre Beeinträchtigungen, bspw. durch Unfälle oder Schwangerschaft, die die Nutzung barrierefreier Angebote sinnvoll erscheinen lassen können.</a:t>
            </a:r>
          </a:p>
          <a:p>
            <a:pPr>
              <a:lnSpc>
                <a:spcPct val="120000"/>
              </a:lnSpc>
              <a:spcAft>
                <a:spcPts val="600"/>
              </a:spcAft>
            </a:pPr>
            <a:r>
              <a:rPr lang="de-DE" sz="2000" dirty="0"/>
              <a:t>Laut einer neuen Studie über das Reiseverhalten von Menschen mit Behinderungen unternehmen 46% mindestens eine Urlaubsreise im Jahr.</a:t>
            </a:r>
          </a:p>
          <a:p>
            <a:pPr>
              <a:lnSpc>
                <a:spcPct val="120000"/>
              </a:lnSpc>
              <a:spcAft>
                <a:spcPts val="600"/>
              </a:spcAft>
            </a:pPr>
            <a:r>
              <a:rPr lang="de-DE" sz="2000" dirty="0"/>
              <a:t>Hinzu kommen Geschäftsreisen und Tagesausflüge.</a:t>
            </a:r>
            <a:endParaRPr lang="de-DE" sz="1400" dirty="0"/>
          </a:p>
        </p:txBody>
      </p:sp>
    </p:spTree>
    <p:extLst>
      <p:ext uri="{BB962C8B-B14F-4D97-AF65-F5344CB8AC3E}">
        <p14:creationId xmlns:p14="http://schemas.microsoft.com/office/powerpoint/2010/main" val="356276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8C71F-3CB2-B679-B5F7-C3C0BC72314B}"/>
              </a:ext>
            </a:extLst>
          </p:cNvPr>
          <p:cNvSpPr>
            <a:spLocks noGrp="1"/>
          </p:cNvSpPr>
          <p:nvPr>
            <p:ph type="title"/>
          </p:nvPr>
        </p:nvSpPr>
        <p:spPr/>
        <p:txBody>
          <a:bodyPr/>
          <a:lstStyle/>
          <a:p>
            <a:r>
              <a:rPr lang="de-DE" dirty="0"/>
              <a:t>4. Was ist Tourismus?</a:t>
            </a:r>
          </a:p>
        </p:txBody>
      </p:sp>
      <p:sp>
        <p:nvSpPr>
          <p:cNvPr id="3" name="Inhaltsplatzhalter 2">
            <a:extLst>
              <a:ext uri="{FF2B5EF4-FFF2-40B4-BE49-F238E27FC236}">
                <a16:creationId xmlns:a16="http://schemas.microsoft.com/office/drawing/2014/main" id="{A14D0F3D-5029-DF7B-601E-E9B99B26C808}"/>
              </a:ext>
            </a:extLst>
          </p:cNvPr>
          <p:cNvSpPr>
            <a:spLocks noGrp="1"/>
          </p:cNvSpPr>
          <p:nvPr>
            <p:ph idx="1"/>
          </p:nvPr>
        </p:nvSpPr>
        <p:spPr/>
        <p:txBody>
          <a:bodyPr/>
          <a:lstStyle/>
          <a:p>
            <a:pPr marL="0" indent="0">
              <a:buNone/>
            </a:pPr>
            <a:r>
              <a:rPr lang="de-DE" sz="2000" dirty="0"/>
              <a:t>Tourist = Mensch, der außerhalb seiner gewohnten Umgebung übernachtet, um bestimmte Aktivitäten zu unternehmen. </a:t>
            </a:r>
          </a:p>
          <a:p>
            <a:pPr marL="0" indent="0">
              <a:buNone/>
            </a:pPr>
            <a:r>
              <a:rPr lang="de-DE" sz="2000" dirty="0"/>
              <a:t>Typische Phasen einer Reise = touristische Servicekette:</a:t>
            </a:r>
          </a:p>
          <a:p>
            <a:pPr lvl="2"/>
            <a:r>
              <a:rPr lang="de-DE" sz="1800" dirty="0"/>
              <a:t>Reiseplanung (Informationssammlung)</a:t>
            </a:r>
          </a:p>
          <a:p>
            <a:pPr lvl="2"/>
            <a:r>
              <a:rPr lang="de-DE" sz="1800" dirty="0"/>
              <a:t>Buchung</a:t>
            </a:r>
          </a:p>
          <a:p>
            <a:pPr lvl="2"/>
            <a:r>
              <a:rPr lang="de-DE" sz="1800" dirty="0"/>
              <a:t>Anreise</a:t>
            </a:r>
          </a:p>
          <a:p>
            <a:pPr lvl="2"/>
            <a:r>
              <a:rPr lang="de-DE" sz="1800" dirty="0"/>
              <a:t>Übernachtung</a:t>
            </a:r>
          </a:p>
          <a:p>
            <a:pPr lvl="2"/>
            <a:r>
              <a:rPr lang="de-DE" sz="1800" dirty="0"/>
              <a:t>Aktivitäten vor Ort</a:t>
            </a:r>
          </a:p>
          <a:p>
            <a:pPr lvl="2"/>
            <a:r>
              <a:rPr lang="de-DE" sz="1800" dirty="0"/>
              <a:t>Rückreise</a:t>
            </a:r>
          </a:p>
          <a:p>
            <a:endParaRPr lang="de-DE" dirty="0"/>
          </a:p>
          <a:p>
            <a:pPr marL="0" indent="0">
              <a:buNone/>
            </a:pPr>
            <a:r>
              <a:rPr lang="de-DE" sz="2000" b="1" dirty="0"/>
              <a:t>Wichtig!</a:t>
            </a:r>
          </a:p>
          <a:p>
            <a:pPr marL="0" indent="0">
              <a:buNone/>
            </a:pPr>
            <a:r>
              <a:rPr lang="de-DE" sz="2000" b="1" dirty="0"/>
              <a:t>Barrierefrei ist eine Reise nur, wenn jedes Element der Servicekette barrierefrei nutzbar ist!</a:t>
            </a:r>
          </a:p>
          <a:p>
            <a:endParaRPr lang="de-DE" dirty="0"/>
          </a:p>
        </p:txBody>
      </p:sp>
    </p:spTree>
    <p:extLst>
      <p:ext uri="{BB962C8B-B14F-4D97-AF65-F5344CB8AC3E}">
        <p14:creationId xmlns:p14="http://schemas.microsoft.com/office/powerpoint/2010/main" val="40762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55851-2DB9-F79F-61E9-E7116999E627}"/>
              </a:ext>
            </a:extLst>
          </p:cNvPr>
          <p:cNvSpPr>
            <a:spLocks noGrp="1"/>
          </p:cNvSpPr>
          <p:nvPr>
            <p:ph type="title"/>
          </p:nvPr>
        </p:nvSpPr>
        <p:spPr/>
        <p:txBody>
          <a:bodyPr/>
          <a:lstStyle/>
          <a:p>
            <a:r>
              <a:rPr lang="de-DE" dirty="0"/>
              <a:t>5. Barrieren vor und während der Reise</a:t>
            </a:r>
          </a:p>
        </p:txBody>
      </p:sp>
      <p:sp>
        <p:nvSpPr>
          <p:cNvPr id="3" name="Inhaltsplatzhalter 2">
            <a:extLst>
              <a:ext uri="{FF2B5EF4-FFF2-40B4-BE49-F238E27FC236}">
                <a16:creationId xmlns:a16="http://schemas.microsoft.com/office/drawing/2014/main" id="{76CA18B1-1EAA-4775-7A36-D343A5109F1E}"/>
              </a:ext>
            </a:extLst>
          </p:cNvPr>
          <p:cNvSpPr>
            <a:spLocks noGrp="1"/>
          </p:cNvSpPr>
          <p:nvPr>
            <p:ph idx="1"/>
          </p:nvPr>
        </p:nvSpPr>
        <p:spPr/>
        <p:txBody>
          <a:bodyPr>
            <a:normAutofit lnSpcReduction="10000"/>
          </a:bodyPr>
          <a:lstStyle/>
          <a:p>
            <a:pPr marL="0" indent="0">
              <a:lnSpc>
                <a:spcPct val="100000"/>
              </a:lnSpc>
              <a:spcBef>
                <a:spcPts val="600"/>
              </a:spcBef>
              <a:buNone/>
            </a:pPr>
            <a:r>
              <a:rPr lang="de-DE" sz="2000" dirty="0"/>
              <a:t>Beispiele für Barrieren in den einzelnen Reisephasen:</a:t>
            </a:r>
          </a:p>
          <a:p>
            <a:pPr>
              <a:lnSpc>
                <a:spcPct val="100000"/>
              </a:lnSpc>
              <a:spcBef>
                <a:spcPts val="600"/>
              </a:spcBef>
              <a:buFont typeface="Wingdings" panose="05000000000000000000" pitchFamily="2" charset="2"/>
              <a:buChar char="Ø"/>
            </a:pPr>
            <a:r>
              <a:rPr lang="de-DE" sz="2000" dirty="0"/>
              <a:t>	Planung und Buchung: </a:t>
            </a:r>
          </a:p>
          <a:p>
            <a:pPr marL="0" indent="0">
              <a:lnSpc>
                <a:spcPct val="100000"/>
              </a:lnSpc>
              <a:spcBef>
                <a:spcPts val="600"/>
              </a:spcBef>
              <a:buNone/>
            </a:pPr>
            <a:r>
              <a:rPr lang="de-DE" sz="2000" dirty="0"/>
              <a:t>fehlende Barrierefreiheit der Informationsquellen (Websites, Apps, Anzeigen)</a:t>
            </a:r>
          </a:p>
          <a:p>
            <a:pPr>
              <a:lnSpc>
                <a:spcPct val="100000"/>
              </a:lnSpc>
              <a:spcBef>
                <a:spcPts val="600"/>
              </a:spcBef>
              <a:buFont typeface="Wingdings" panose="05000000000000000000" pitchFamily="2" charset="2"/>
              <a:buChar char="§"/>
            </a:pPr>
            <a:r>
              <a:rPr lang="de-DE" sz="2000" dirty="0"/>
              <a:t>Anreise: fehlende Barrierefreiheit der Selbstbedienungsterminals und Kartenlesegeräte</a:t>
            </a:r>
            <a:br>
              <a:rPr lang="de-DE" sz="2000" dirty="0"/>
            </a:br>
            <a:br>
              <a:rPr lang="de-DE" sz="2000" dirty="0"/>
            </a:br>
            <a:endParaRPr lang="de-DE" sz="2000" dirty="0"/>
          </a:p>
          <a:p>
            <a:pPr>
              <a:lnSpc>
                <a:spcPct val="100000"/>
              </a:lnSpc>
              <a:spcBef>
                <a:spcPts val="600"/>
              </a:spcBef>
              <a:buFont typeface="Wingdings" panose="05000000000000000000" pitchFamily="2" charset="2"/>
              <a:buChar char="§"/>
            </a:pPr>
            <a:r>
              <a:rPr lang="de-DE" sz="2000" dirty="0"/>
              <a:t>Übernachtung: fehlende bauliche Barrierefreiheit, Zimmereinrichtung (TV, Kommunikationsgeräte)</a:t>
            </a:r>
            <a:br>
              <a:rPr lang="de-DE" sz="2000" dirty="0"/>
            </a:br>
            <a:r>
              <a:rPr lang="de-DE" sz="2000" dirty="0"/>
              <a:t>Der EAA bezieht sich zwar nur auf digitale Barrierefreiheit, lässt in Art. 4 (Abs. 4) den Mitgliedstaaten aber</a:t>
            </a:r>
            <a:br>
              <a:rPr lang="de-DE" sz="2000" dirty="0"/>
            </a:br>
            <a:r>
              <a:rPr lang="de-DE" sz="2000" dirty="0"/>
              <a:t>die Option, die Regelungen auch auf die bauliche Barrierefreiheit anzuwenden. </a:t>
            </a:r>
            <a:br>
              <a:rPr lang="de-DE" sz="2000" dirty="0"/>
            </a:br>
            <a:r>
              <a:rPr lang="de-DE" sz="2000" dirty="0"/>
              <a:t>Davon haben nur wenige Gebrauch gemacht.</a:t>
            </a:r>
            <a:br>
              <a:rPr lang="de-DE" sz="2000" dirty="0"/>
            </a:br>
            <a:br>
              <a:rPr lang="de-DE" sz="2000" dirty="0"/>
            </a:br>
            <a:endParaRPr lang="de-DE" sz="2000" dirty="0"/>
          </a:p>
          <a:p>
            <a:pPr>
              <a:lnSpc>
                <a:spcPct val="100000"/>
              </a:lnSpc>
              <a:spcBef>
                <a:spcPts val="600"/>
              </a:spcBef>
              <a:buFont typeface="Wingdings" panose="05000000000000000000" pitchFamily="2" charset="2"/>
              <a:buChar char="§"/>
            </a:pPr>
            <a:r>
              <a:rPr lang="de-DE" sz="2000" dirty="0"/>
              <a:t>Aktivitäten vor Ort: </a:t>
            </a:r>
            <a:br>
              <a:rPr lang="de-DE" sz="2000" dirty="0"/>
            </a:br>
            <a:r>
              <a:rPr lang="de-DE" sz="2000" dirty="0"/>
              <a:t>unzureichend barrierefreie Informationsquellen, fehlende Barrierefreiheit der Verkehrsinfrastruktur und der Gebäude</a:t>
            </a:r>
          </a:p>
          <a:p>
            <a:pPr marL="0" indent="0">
              <a:buNone/>
            </a:pPr>
            <a:r>
              <a:rPr lang="de-DE" sz="2000" dirty="0"/>
              <a:t> </a:t>
            </a:r>
          </a:p>
          <a:p>
            <a:pPr marL="0" indent="0">
              <a:buNone/>
            </a:pPr>
            <a:endParaRPr lang="de-DE" sz="2000" dirty="0"/>
          </a:p>
        </p:txBody>
      </p:sp>
    </p:spTree>
    <p:extLst>
      <p:ext uri="{BB962C8B-B14F-4D97-AF65-F5344CB8AC3E}">
        <p14:creationId xmlns:p14="http://schemas.microsoft.com/office/powerpoint/2010/main" val="130580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6CB9C-F41F-4D47-4BD0-8E35A37C0542}"/>
              </a:ext>
            </a:extLst>
          </p:cNvPr>
          <p:cNvSpPr>
            <a:spLocks noGrp="1"/>
          </p:cNvSpPr>
          <p:nvPr>
            <p:ph type="title"/>
          </p:nvPr>
        </p:nvSpPr>
        <p:spPr/>
        <p:txBody>
          <a:bodyPr>
            <a:normAutofit fontScale="90000"/>
          </a:bodyPr>
          <a:lstStyle/>
          <a:p>
            <a:r>
              <a:rPr lang="de-DE" dirty="0"/>
              <a:t>6.1 Fehlende Verlässlichkeit der Informationen  über Barrierefreiheit</a:t>
            </a:r>
          </a:p>
        </p:txBody>
      </p:sp>
      <p:sp>
        <p:nvSpPr>
          <p:cNvPr id="3" name="Inhaltsplatzhalter 2">
            <a:extLst>
              <a:ext uri="{FF2B5EF4-FFF2-40B4-BE49-F238E27FC236}">
                <a16:creationId xmlns:a16="http://schemas.microsoft.com/office/drawing/2014/main" id="{0C50F1E2-28B7-5866-381F-4383A21AC900}"/>
              </a:ext>
            </a:extLst>
          </p:cNvPr>
          <p:cNvSpPr>
            <a:spLocks noGrp="1"/>
          </p:cNvSpPr>
          <p:nvPr>
            <p:ph idx="1"/>
          </p:nvPr>
        </p:nvSpPr>
        <p:spPr/>
        <p:txBody>
          <a:bodyPr>
            <a:normAutofit/>
          </a:bodyPr>
          <a:lstStyle/>
          <a:p>
            <a:pPr marL="0" indent="0">
              <a:lnSpc>
                <a:spcPct val="100000"/>
              </a:lnSpc>
              <a:spcBef>
                <a:spcPts val="600"/>
              </a:spcBef>
              <a:buNone/>
            </a:pPr>
            <a:r>
              <a:rPr lang="de-DE" sz="2000" b="1" dirty="0"/>
              <a:t>Problem:</a:t>
            </a:r>
            <a:r>
              <a:rPr lang="de-DE" sz="2000" dirty="0"/>
              <a:t> Die meisten Informationen über Barrierefreiheit sind nicht unabhängig überprüft, sondern beruhen auf Selbstauskünften.</a:t>
            </a:r>
          </a:p>
          <a:p>
            <a:pPr marL="0" indent="0">
              <a:lnSpc>
                <a:spcPct val="100000"/>
              </a:lnSpc>
              <a:spcBef>
                <a:spcPts val="600"/>
              </a:spcBef>
              <a:buNone/>
            </a:pPr>
            <a:r>
              <a:rPr lang="de-DE" sz="2000" b="1" dirty="0"/>
              <a:t>Ausnahme:</a:t>
            </a:r>
            <a:r>
              <a:rPr lang="de-DE" sz="2000" dirty="0"/>
              <a:t> Informations- und Kennzeichnungssystem ›Reisen für Alle‹ (RFA).</a:t>
            </a:r>
          </a:p>
          <a:p>
            <a:pPr marL="0" indent="0">
              <a:lnSpc>
                <a:spcPct val="100000"/>
              </a:lnSpc>
              <a:spcBef>
                <a:spcPts val="600"/>
              </a:spcBef>
              <a:buNone/>
            </a:pPr>
            <a:endParaRPr lang="de-DE" sz="2000" dirty="0"/>
          </a:p>
          <a:p>
            <a:pPr marL="0" indent="0">
              <a:lnSpc>
                <a:spcPct val="100000"/>
              </a:lnSpc>
              <a:spcBef>
                <a:spcPts val="600"/>
              </a:spcBef>
              <a:buNone/>
            </a:pPr>
            <a:r>
              <a:rPr lang="de-DE" sz="2000" b="1" dirty="0"/>
              <a:t>Das große Problem von RFA: </a:t>
            </a:r>
          </a:p>
          <a:p>
            <a:pPr marL="0" indent="0">
              <a:lnSpc>
                <a:spcPct val="100000"/>
              </a:lnSpc>
              <a:spcBef>
                <a:spcPts val="600"/>
              </a:spcBef>
              <a:buNone/>
            </a:pPr>
            <a:r>
              <a:rPr lang="de-DE" sz="2000" dirty="0"/>
              <a:t>Unzureichende Verbreitung, da die Teilnahme freiwillig ist. </a:t>
            </a:r>
          </a:p>
          <a:p>
            <a:pPr marL="0" indent="0">
              <a:lnSpc>
                <a:spcPct val="100000"/>
              </a:lnSpc>
              <a:spcBef>
                <a:spcPts val="600"/>
              </a:spcBef>
              <a:buNone/>
            </a:pPr>
            <a:r>
              <a:rPr lang="de-DE" sz="2000" dirty="0"/>
              <a:t>Von etwa 650.000 touristischen Einrichtungen in Deutschland sind durch RFA nur etwa 3.000 erfasst.</a:t>
            </a:r>
          </a:p>
          <a:p>
            <a:pPr marL="0" indent="0">
              <a:lnSpc>
                <a:spcPct val="100000"/>
              </a:lnSpc>
              <a:spcBef>
                <a:spcPts val="600"/>
              </a:spcBef>
              <a:buNone/>
            </a:pPr>
            <a:endParaRPr lang="de-DE" sz="2000" b="1" dirty="0"/>
          </a:p>
          <a:p>
            <a:pPr marL="0" indent="0">
              <a:lnSpc>
                <a:spcPct val="100000"/>
              </a:lnSpc>
              <a:spcBef>
                <a:spcPts val="600"/>
              </a:spcBef>
              <a:buNone/>
            </a:pPr>
            <a:endParaRPr lang="de-DE" sz="2000" b="1" dirty="0"/>
          </a:p>
          <a:p>
            <a:pPr marL="0" indent="0">
              <a:lnSpc>
                <a:spcPct val="100000"/>
              </a:lnSpc>
              <a:spcBef>
                <a:spcPts val="600"/>
              </a:spcBef>
              <a:buNone/>
            </a:pPr>
            <a:r>
              <a:rPr lang="de-DE" sz="2000" b="1" dirty="0"/>
              <a:t>Handlungsbedarf &gt; TÜV Barrierefreiheit! </a:t>
            </a:r>
          </a:p>
          <a:p>
            <a:pPr marL="0" indent="0">
              <a:lnSpc>
                <a:spcPct val="100000"/>
              </a:lnSpc>
              <a:spcBef>
                <a:spcPts val="600"/>
              </a:spcBef>
              <a:buNone/>
            </a:pPr>
            <a:r>
              <a:rPr lang="de-DE" sz="2000" b="1" dirty="0"/>
              <a:t>Schaffung einer Gesetzlichen Verpflichtung zur Bereitstellung überprüfter Informationen zur Barrierefreiheit.</a:t>
            </a:r>
          </a:p>
          <a:p>
            <a:pPr marL="0" indent="0">
              <a:lnSpc>
                <a:spcPct val="100000"/>
              </a:lnSpc>
              <a:spcBef>
                <a:spcPts val="600"/>
              </a:spcBef>
              <a:buNone/>
            </a:pPr>
            <a:endParaRPr lang="de-DE" sz="2000" dirty="0"/>
          </a:p>
        </p:txBody>
      </p:sp>
    </p:spTree>
    <p:extLst>
      <p:ext uri="{BB962C8B-B14F-4D97-AF65-F5344CB8AC3E}">
        <p14:creationId xmlns:p14="http://schemas.microsoft.com/office/powerpoint/2010/main" val="508891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4CCCB-0D53-F448-8891-EED60D9E9E27}"/>
              </a:ext>
            </a:extLst>
          </p:cNvPr>
          <p:cNvSpPr>
            <a:spLocks noGrp="1"/>
          </p:cNvSpPr>
          <p:nvPr>
            <p:ph type="title"/>
          </p:nvPr>
        </p:nvSpPr>
        <p:spPr/>
        <p:txBody>
          <a:bodyPr>
            <a:normAutofit fontScale="90000"/>
          </a:bodyPr>
          <a:lstStyle/>
          <a:p>
            <a:r>
              <a:rPr lang="de-DE" b="1" dirty="0"/>
              <a:t>6.2	Fehlende Effizienz- und </a:t>
            </a:r>
            <a:r>
              <a:rPr lang="de-DE" b="1" dirty="0" err="1"/>
              <a:t>Ergonomiekriterien</a:t>
            </a:r>
            <a:r>
              <a:rPr lang="de-DE" b="1" dirty="0"/>
              <a:t> für Barrierefreiheit I</a:t>
            </a:r>
            <a:endParaRPr lang="de-DE" dirty="0"/>
          </a:p>
        </p:txBody>
      </p:sp>
      <p:sp>
        <p:nvSpPr>
          <p:cNvPr id="3" name="Inhaltsplatzhalter 2">
            <a:extLst>
              <a:ext uri="{FF2B5EF4-FFF2-40B4-BE49-F238E27FC236}">
                <a16:creationId xmlns:a16="http://schemas.microsoft.com/office/drawing/2014/main" id="{384EEF80-E027-6BA8-208B-64A565FC5961}"/>
              </a:ext>
            </a:extLst>
          </p:cNvPr>
          <p:cNvSpPr>
            <a:spLocks noGrp="1"/>
          </p:cNvSpPr>
          <p:nvPr>
            <p:ph idx="1"/>
          </p:nvPr>
        </p:nvSpPr>
        <p:spPr>
          <a:xfrm>
            <a:off x="137159" y="776036"/>
            <a:ext cx="11924209" cy="5930366"/>
          </a:xfrm>
        </p:spPr>
        <p:txBody>
          <a:bodyPr>
            <a:normAutofit fontScale="92500" lnSpcReduction="10000"/>
          </a:bodyPr>
          <a:lstStyle/>
          <a:p>
            <a:pPr marL="0" indent="0">
              <a:lnSpc>
                <a:spcPct val="110000"/>
              </a:lnSpc>
              <a:spcBef>
                <a:spcPts val="600"/>
              </a:spcBef>
              <a:buNone/>
            </a:pPr>
            <a:r>
              <a:rPr lang="de-DE" sz="2200" dirty="0"/>
              <a:t>Die national und international verbreiteten Barrierefreiheitsempfehlungen wie die WCAG beschränken sich auf </a:t>
            </a:r>
          </a:p>
          <a:p>
            <a:pPr lvl="1">
              <a:lnSpc>
                <a:spcPct val="110000"/>
              </a:lnSpc>
              <a:spcBef>
                <a:spcPts val="600"/>
              </a:spcBef>
              <a:buFont typeface="Wingdings" panose="05000000000000000000" pitchFamily="2" charset="2"/>
              <a:buChar char="ü"/>
            </a:pPr>
            <a:r>
              <a:rPr lang="de-DE" sz="1900" dirty="0"/>
              <a:t>Aspekte des grundsätzlichen Informationszugangs (Wahr­nehmbarkeit) </a:t>
            </a:r>
          </a:p>
          <a:p>
            <a:pPr lvl="1">
              <a:lnSpc>
                <a:spcPct val="110000"/>
              </a:lnSpc>
              <a:spcBef>
                <a:spcPts val="600"/>
              </a:spcBef>
              <a:buFont typeface="Wingdings" panose="05000000000000000000" pitchFamily="2" charset="2"/>
              <a:buChar char="ü"/>
            </a:pPr>
            <a:r>
              <a:rPr lang="de-DE" sz="1900" dirty="0"/>
              <a:t>und der </a:t>
            </a:r>
            <a:r>
              <a:rPr lang="de-DE" sz="1800" dirty="0"/>
              <a:t>Bedienbarkeit der Benutzeroberfläche von Aps oder Websites </a:t>
            </a:r>
            <a:br>
              <a:rPr lang="de-DE" sz="1800" dirty="0"/>
            </a:br>
            <a:r>
              <a:rPr lang="de-DE" sz="2200" dirty="0"/>
              <a:t>durch Nutzer mit unterschiedlichen Beeinträchtigungen. </a:t>
            </a:r>
          </a:p>
          <a:p>
            <a:pPr marL="0" indent="0">
              <a:lnSpc>
                <a:spcPct val="110000"/>
              </a:lnSpc>
              <a:spcBef>
                <a:spcPts val="600"/>
              </a:spcBef>
              <a:buNone/>
            </a:pPr>
            <a:r>
              <a:rPr lang="de-DE" sz="2200" dirty="0"/>
              <a:t>Ergonomie- </a:t>
            </a:r>
            <a:r>
              <a:rPr lang="de-DE" sz="2000" dirty="0"/>
              <a:t>oder Effizienzkriterien wie </a:t>
            </a:r>
          </a:p>
          <a:p>
            <a:pPr lvl="1">
              <a:lnSpc>
                <a:spcPct val="110000"/>
              </a:lnSpc>
              <a:spcBef>
                <a:spcPts val="600"/>
              </a:spcBef>
              <a:buFont typeface="Wingdings" panose="05000000000000000000" pitchFamily="2" charset="2"/>
              <a:buChar char="ü"/>
            </a:pPr>
            <a:r>
              <a:rPr lang="de-DE" sz="1900" dirty="0"/>
              <a:t>Fehlertoleranz und </a:t>
            </a:r>
          </a:p>
          <a:p>
            <a:pPr lvl="1">
              <a:lnSpc>
                <a:spcPct val="110000"/>
              </a:lnSpc>
              <a:spcBef>
                <a:spcPts val="600"/>
              </a:spcBef>
              <a:buFont typeface="Wingdings" panose="05000000000000000000" pitchFamily="2" charset="2"/>
              <a:buChar char="ü"/>
            </a:pPr>
            <a:r>
              <a:rPr lang="de-DE" sz="1900" dirty="0"/>
              <a:t>Erwartbarkeit </a:t>
            </a:r>
            <a:r>
              <a:rPr lang="de-DE" sz="1800" dirty="0"/>
              <a:t>von Reaktionen </a:t>
            </a:r>
          </a:p>
          <a:p>
            <a:pPr marL="0" indent="0">
              <a:lnSpc>
                <a:spcPct val="110000"/>
              </a:lnSpc>
              <a:spcBef>
                <a:spcPts val="600"/>
              </a:spcBef>
              <a:buNone/>
            </a:pPr>
            <a:r>
              <a:rPr lang="de-DE" sz="2200" dirty="0"/>
              <a:t>fehlen völlig!</a:t>
            </a:r>
          </a:p>
          <a:p>
            <a:pPr marL="0" indent="0">
              <a:lnSpc>
                <a:spcPct val="110000"/>
              </a:lnSpc>
              <a:spcBef>
                <a:spcPts val="600"/>
              </a:spcBef>
              <a:buNone/>
            </a:pPr>
            <a:r>
              <a:rPr lang="de-DE" sz="2200" dirty="0"/>
              <a:t>Keine Verbesserung durch EAA!</a:t>
            </a:r>
          </a:p>
          <a:p>
            <a:pPr marL="0" indent="0">
              <a:lnSpc>
                <a:spcPct val="110000"/>
              </a:lnSpc>
              <a:spcBef>
                <a:spcPts val="600"/>
              </a:spcBef>
              <a:buNone/>
            </a:pPr>
            <a:r>
              <a:rPr lang="de-DE" sz="2200" dirty="0"/>
              <a:t>Der EAA harmonisiert lediglich nationale Vorschriften.</a:t>
            </a:r>
          </a:p>
          <a:p>
            <a:pPr marL="0" indent="0">
              <a:lnSpc>
                <a:spcPct val="110000"/>
              </a:lnSpc>
              <a:spcBef>
                <a:spcPts val="600"/>
              </a:spcBef>
              <a:buNone/>
            </a:pPr>
            <a:r>
              <a:rPr lang="de-DE" sz="2200" dirty="0"/>
              <a:t>Beispiele aus der Verordnung zum Barrierefreiheitsstärkungsgesetz (BFSGV):</a:t>
            </a:r>
            <a:endParaRPr lang="de-DE" sz="2000" dirty="0"/>
          </a:p>
          <a:p>
            <a:pPr lvl="1">
              <a:lnSpc>
                <a:spcPct val="110000"/>
              </a:lnSpc>
              <a:spcBef>
                <a:spcPts val="600"/>
              </a:spcBef>
              <a:buFont typeface="Wingdings" panose="05000000000000000000" pitchFamily="2" charset="2"/>
              <a:buChar char="ü"/>
            </a:pPr>
            <a:r>
              <a:rPr lang="de-DE" sz="1900" dirty="0"/>
              <a:t>§ 4:	Informationen müssen auffindbar sein </a:t>
            </a:r>
            <a:br>
              <a:rPr lang="de-DE" sz="1900" dirty="0"/>
            </a:br>
            <a:r>
              <a:rPr lang="de-DE" sz="1900" dirty="0"/>
              <a:t>(ergonomische Anforderungen fehlen) </a:t>
            </a:r>
          </a:p>
          <a:p>
            <a:pPr lvl="1">
              <a:lnSpc>
                <a:spcPct val="110000"/>
              </a:lnSpc>
              <a:spcBef>
                <a:spcPts val="600"/>
              </a:spcBef>
              <a:buFont typeface="Wingdings" panose="05000000000000000000" pitchFamily="2" charset="2"/>
              <a:buChar char="ü"/>
            </a:pPr>
            <a:r>
              <a:rPr lang="de-DE" sz="1900" dirty="0"/>
              <a:t>§ 6 verlangt Bedienbar­keit und Steuerbarkeit</a:t>
            </a:r>
            <a:br>
              <a:rPr lang="de-DE" sz="1900" dirty="0"/>
            </a:br>
            <a:r>
              <a:rPr lang="de-DE" sz="1900" dirty="0"/>
              <a:t>(ebenfalls ohne qualitative Zusatzanforderungen) </a:t>
            </a:r>
          </a:p>
          <a:p>
            <a:pPr lvl="1">
              <a:lnSpc>
                <a:spcPct val="110000"/>
              </a:lnSpc>
              <a:spcBef>
                <a:spcPts val="600"/>
              </a:spcBef>
              <a:buFont typeface="Wingdings" panose="05000000000000000000" pitchFamily="2" charset="2"/>
              <a:buChar char="ü"/>
            </a:pPr>
            <a:r>
              <a:rPr lang="de-DE" sz="1900" dirty="0"/>
              <a:t>§ 21: Auflistung alternativer Präsentations- und Bedienformen</a:t>
            </a:r>
            <a:endParaRPr lang="de-DE" sz="1800" dirty="0"/>
          </a:p>
        </p:txBody>
      </p:sp>
    </p:spTree>
    <p:extLst>
      <p:ext uri="{BB962C8B-B14F-4D97-AF65-F5344CB8AC3E}">
        <p14:creationId xmlns:p14="http://schemas.microsoft.com/office/powerpoint/2010/main" val="108109490"/>
      </p:ext>
    </p:extLst>
  </p:cSld>
  <p:clrMapOvr>
    <a:masterClrMapping/>
  </p:clrMapOvr>
</p:sld>
</file>

<file path=ppt/theme/theme1.xml><?xml version="1.0" encoding="utf-8"?>
<a:theme xmlns:a="http://schemas.openxmlformats.org/drawingml/2006/main" name="Oase">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1252</Words>
  <Application>Microsoft Office PowerPoint</Application>
  <PresentationFormat>Breitbild</PresentationFormat>
  <Paragraphs>136</Paragraphs>
  <Slides>14</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Arial</vt:lpstr>
      <vt:lpstr>Calibri</vt:lpstr>
      <vt:lpstr>Neue Haas Grotesk Text Pro</vt:lpstr>
      <vt:lpstr>Wingdings</vt:lpstr>
      <vt:lpstr>Oase</vt:lpstr>
      <vt:lpstr>Barrierefreier Tourismus im Rahmen des European Accessibility Act</vt:lpstr>
      <vt:lpstr>Übersicht</vt:lpstr>
      <vt:lpstr>1. Die Bedeutung des European Accessibility Act (EAA) für Reisende mit Barrierefreiheitsanforderungen</vt:lpstr>
      <vt:lpstr>2. Formen des Tourismus</vt:lpstr>
      <vt:lpstr>3. Wer profitiert von Barrierefreiheit beim Reisen?</vt:lpstr>
      <vt:lpstr>4. Was ist Tourismus?</vt:lpstr>
      <vt:lpstr>5. Barrieren vor und während der Reise</vt:lpstr>
      <vt:lpstr>6.1 Fehlende Verlässlichkeit der Informationen  über Barrierefreiheit</vt:lpstr>
      <vt:lpstr>6.2 Fehlende Effizienz- und Ergonomiekriterien für Barrierefreiheit I</vt:lpstr>
      <vt:lpstr>6.2 Fehlende Effizienz- und Ergonomiekriterien für Barrierefreiheit II</vt:lpstr>
      <vt:lpstr>6.2 Fehlende Effizienz- und Ergonomiekriterien für Barrierefreiheit III</vt:lpstr>
      <vt:lpstr>7. Fazit</vt:lpstr>
      <vt:lpstr>Danke </vt:lpstr>
      <vt:lpst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yehya.mohamad@fit.fraunhofer.de</dc:creator>
  <cp:lastModifiedBy>Mohamad, Yehya</cp:lastModifiedBy>
  <cp:revision>22</cp:revision>
  <dcterms:modified xsi:type="dcterms:W3CDTF">2026-06-11T16:40:09Z</dcterms:modified>
</cp:coreProperties>
</file>